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50" r:id="rId2"/>
    <p:sldId id="553" r:id="rId3"/>
    <p:sldId id="556" r:id="rId4"/>
    <p:sldId id="559" r:id="rId5"/>
    <p:sldId id="562" r:id="rId6"/>
    <p:sldId id="565" r:id="rId7"/>
    <p:sldId id="568" r:id="rId8"/>
    <p:sldId id="571" r:id="rId9"/>
    <p:sldId id="574" r:id="rId10"/>
    <p:sldId id="577" r:id="rId11"/>
    <p:sldId id="580" r:id="rId12"/>
    <p:sldId id="583" r:id="rId13"/>
    <p:sldId id="586" r:id="rId14"/>
    <p:sldId id="589" r:id="rId15"/>
    <p:sldId id="592" r:id="rId16"/>
    <p:sldId id="595" r:id="rId17"/>
    <p:sldId id="598" r:id="rId18"/>
    <p:sldId id="601" r:id="rId19"/>
    <p:sldId id="604" r:id="rId20"/>
    <p:sldId id="607" r:id="rId21"/>
    <p:sldId id="610"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2" autoAdjust="0"/>
    <p:restoredTop sz="94660"/>
  </p:normalViewPr>
  <p:slideViewPr>
    <p:cSldViewPr snapToGrid="0">
      <p:cViewPr varScale="1">
        <p:scale>
          <a:sx n="107" d="100"/>
          <a:sy n="107" d="100"/>
        </p:scale>
        <p:origin x="5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FD923D-1466-F408-718F-34BDC6496D8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A904662-8A09-E943-A5F4-07EFBF6114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9D7FD41-E98F-D5B7-FEFB-022CDE5F4B58}"/>
              </a:ext>
            </a:extLst>
          </p:cNvPr>
          <p:cNvSpPr>
            <a:spLocks noGrp="1"/>
          </p:cNvSpPr>
          <p:nvPr>
            <p:ph type="dt" sz="half" idx="10"/>
          </p:nvPr>
        </p:nvSpPr>
        <p:spPr/>
        <p:txBody>
          <a:bodyPr/>
          <a:lstStyle/>
          <a:p>
            <a:fld id="{84BC98FF-217C-4CF8-B929-2D6BF0B08566}" type="datetimeFigureOut">
              <a:rPr lang="it-IT" smtClean="0"/>
              <a:t>23/05/2023</a:t>
            </a:fld>
            <a:endParaRPr lang="it-IT"/>
          </a:p>
        </p:txBody>
      </p:sp>
      <p:sp>
        <p:nvSpPr>
          <p:cNvPr id="5" name="Segnaposto piè di pagina 4">
            <a:extLst>
              <a:ext uri="{FF2B5EF4-FFF2-40B4-BE49-F238E27FC236}">
                <a16:creationId xmlns:a16="http://schemas.microsoft.com/office/drawing/2014/main" id="{9FB5871D-F35F-CD71-B7DB-2BC5EC9DF50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F5B0460-FEC7-1624-EEB4-ED4D958DDFA0}"/>
              </a:ext>
            </a:extLst>
          </p:cNvPr>
          <p:cNvSpPr>
            <a:spLocks noGrp="1"/>
          </p:cNvSpPr>
          <p:nvPr>
            <p:ph type="sldNum" sz="quarter" idx="12"/>
          </p:nvPr>
        </p:nvSpPr>
        <p:spPr/>
        <p:txBody>
          <a:bodyPr/>
          <a:lstStyle/>
          <a:p>
            <a:fld id="{F7791E59-F922-46F7-960C-085E0A522080}" type="slidenum">
              <a:rPr lang="it-IT" smtClean="0"/>
              <a:t>‹N›</a:t>
            </a:fld>
            <a:endParaRPr lang="it-IT"/>
          </a:p>
        </p:txBody>
      </p:sp>
    </p:spTree>
    <p:extLst>
      <p:ext uri="{BB962C8B-B14F-4D97-AF65-F5344CB8AC3E}">
        <p14:creationId xmlns:p14="http://schemas.microsoft.com/office/powerpoint/2010/main" val="361784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8271EB-590B-8259-9DA0-0D720985451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4647D08-D8DA-CC9E-C667-40497E164D7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FBFADD1-BEB8-8D6E-8F6F-8CE86DA7692B}"/>
              </a:ext>
            </a:extLst>
          </p:cNvPr>
          <p:cNvSpPr>
            <a:spLocks noGrp="1"/>
          </p:cNvSpPr>
          <p:nvPr>
            <p:ph type="dt" sz="half" idx="10"/>
          </p:nvPr>
        </p:nvSpPr>
        <p:spPr/>
        <p:txBody>
          <a:bodyPr/>
          <a:lstStyle/>
          <a:p>
            <a:fld id="{84BC98FF-217C-4CF8-B929-2D6BF0B08566}" type="datetimeFigureOut">
              <a:rPr lang="it-IT" smtClean="0"/>
              <a:t>23/05/2023</a:t>
            </a:fld>
            <a:endParaRPr lang="it-IT"/>
          </a:p>
        </p:txBody>
      </p:sp>
      <p:sp>
        <p:nvSpPr>
          <p:cNvPr id="5" name="Segnaposto piè di pagina 4">
            <a:extLst>
              <a:ext uri="{FF2B5EF4-FFF2-40B4-BE49-F238E27FC236}">
                <a16:creationId xmlns:a16="http://schemas.microsoft.com/office/drawing/2014/main" id="{672AA255-B0EE-DE59-688A-2660C5D2C02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400E9A3-7B66-C148-DE8D-C5B376C21448}"/>
              </a:ext>
            </a:extLst>
          </p:cNvPr>
          <p:cNvSpPr>
            <a:spLocks noGrp="1"/>
          </p:cNvSpPr>
          <p:nvPr>
            <p:ph type="sldNum" sz="quarter" idx="12"/>
          </p:nvPr>
        </p:nvSpPr>
        <p:spPr/>
        <p:txBody>
          <a:bodyPr/>
          <a:lstStyle/>
          <a:p>
            <a:fld id="{F7791E59-F922-46F7-960C-085E0A522080}" type="slidenum">
              <a:rPr lang="it-IT" smtClean="0"/>
              <a:t>‹N›</a:t>
            </a:fld>
            <a:endParaRPr lang="it-IT"/>
          </a:p>
        </p:txBody>
      </p:sp>
    </p:spTree>
    <p:extLst>
      <p:ext uri="{BB962C8B-B14F-4D97-AF65-F5344CB8AC3E}">
        <p14:creationId xmlns:p14="http://schemas.microsoft.com/office/powerpoint/2010/main" val="2553251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39BF2F8-D191-CE70-ABAC-6BB08D9EAD4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D7DC1C1-4BB2-49FE-45C8-7EA9B96CEC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5EDE352-4D0C-81D1-A533-44FECC56F629}"/>
              </a:ext>
            </a:extLst>
          </p:cNvPr>
          <p:cNvSpPr>
            <a:spLocks noGrp="1"/>
          </p:cNvSpPr>
          <p:nvPr>
            <p:ph type="dt" sz="half" idx="10"/>
          </p:nvPr>
        </p:nvSpPr>
        <p:spPr/>
        <p:txBody>
          <a:bodyPr/>
          <a:lstStyle/>
          <a:p>
            <a:fld id="{84BC98FF-217C-4CF8-B929-2D6BF0B08566}" type="datetimeFigureOut">
              <a:rPr lang="it-IT" smtClean="0"/>
              <a:t>23/05/2023</a:t>
            </a:fld>
            <a:endParaRPr lang="it-IT"/>
          </a:p>
        </p:txBody>
      </p:sp>
      <p:sp>
        <p:nvSpPr>
          <p:cNvPr id="5" name="Segnaposto piè di pagina 4">
            <a:extLst>
              <a:ext uri="{FF2B5EF4-FFF2-40B4-BE49-F238E27FC236}">
                <a16:creationId xmlns:a16="http://schemas.microsoft.com/office/drawing/2014/main" id="{410CC0FF-0AE3-3AE5-7E8F-FDAD067203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AE6256-1365-94ED-A7EC-3DE8B26AFB97}"/>
              </a:ext>
            </a:extLst>
          </p:cNvPr>
          <p:cNvSpPr>
            <a:spLocks noGrp="1"/>
          </p:cNvSpPr>
          <p:nvPr>
            <p:ph type="sldNum" sz="quarter" idx="12"/>
          </p:nvPr>
        </p:nvSpPr>
        <p:spPr/>
        <p:txBody>
          <a:bodyPr/>
          <a:lstStyle/>
          <a:p>
            <a:fld id="{F7791E59-F922-46F7-960C-085E0A522080}" type="slidenum">
              <a:rPr lang="it-IT" smtClean="0"/>
              <a:t>‹N›</a:t>
            </a:fld>
            <a:endParaRPr lang="it-IT"/>
          </a:p>
        </p:txBody>
      </p:sp>
    </p:spTree>
    <p:extLst>
      <p:ext uri="{BB962C8B-B14F-4D97-AF65-F5344CB8AC3E}">
        <p14:creationId xmlns:p14="http://schemas.microsoft.com/office/powerpoint/2010/main" val="318635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81149B-3E4B-A676-3912-7493BCAD2BA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8965A80-391F-394B-2120-DA13A90C402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342F218-F4E8-2564-02B9-2629342DE1E3}"/>
              </a:ext>
            </a:extLst>
          </p:cNvPr>
          <p:cNvSpPr>
            <a:spLocks noGrp="1"/>
          </p:cNvSpPr>
          <p:nvPr>
            <p:ph type="dt" sz="half" idx="10"/>
          </p:nvPr>
        </p:nvSpPr>
        <p:spPr/>
        <p:txBody>
          <a:bodyPr/>
          <a:lstStyle/>
          <a:p>
            <a:fld id="{84BC98FF-217C-4CF8-B929-2D6BF0B08566}" type="datetimeFigureOut">
              <a:rPr lang="it-IT" smtClean="0"/>
              <a:t>23/05/2023</a:t>
            </a:fld>
            <a:endParaRPr lang="it-IT"/>
          </a:p>
        </p:txBody>
      </p:sp>
      <p:sp>
        <p:nvSpPr>
          <p:cNvPr id="5" name="Segnaposto piè di pagina 4">
            <a:extLst>
              <a:ext uri="{FF2B5EF4-FFF2-40B4-BE49-F238E27FC236}">
                <a16:creationId xmlns:a16="http://schemas.microsoft.com/office/drawing/2014/main" id="{17DACA51-7C03-ACEC-80BC-8B1674E3706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84FE20D-67D4-C84C-8DAA-715022406C24}"/>
              </a:ext>
            </a:extLst>
          </p:cNvPr>
          <p:cNvSpPr>
            <a:spLocks noGrp="1"/>
          </p:cNvSpPr>
          <p:nvPr>
            <p:ph type="sldNum" sz="quarter" idx="12"/>
          </p:nvPr>
        </p:nvSpPr>
        <p:spPr/>
        <p:txBody>
          <a:bodyPr/>
          <a:lstStyle/>
          <a:p>
            <a:fld id="{F7791E59-F922-46F7-960C-085E0A522080}" type="slidenum">
              <a:rPr lang="it-IT" smtClean="0"/>
              <a:t>‹N›</a:t>
            </a:fld>
            <a:endParaRPr lang="it-IT"/>
          </a:p>
        </p:txBody>
      </p:sp>
    </p:spTree>
    <p:extLst>
      <p:ext uri="{BB962C8B-B14F-4D97-AF65-F5344CB8AC3E}">
        <p14:creationId xmlns:p14="http://schemas.microsoft.com/office/powerpoint/2010/main" val="45608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35EF46-B23C-F928-3398-9BA89155CFA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FC72B5F-6D19-8D12-97A0-363F66617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9938A1F-80A1-7124-4F62-12DF60A8986B}"/>
              </a:ext>
            </a:extLst>
          </p:cNvPr>
          <p:cNvSpPr>
            <a:spLocks noGrp="1"/>
          </p:cNvSpPr>
          <p:nvPr>
            <p:ph type="dt" sz="half" idx="10"/>
          </p:nvPr>
        </p:nvSpPr>
        <p:spPr/>
        <p:txBody>
          <a:bodyPr/>
          <a:lstStyle/>
          <a:p>
            <a:fld id="{84BC98FF-217C-4CF8-B929-2D6BF0B08566}" type="datetimeFigureOut">
              <a:rPr lang="it-IT" smtClean="0"/>
              <a:t>23/05/2023</a:t>
            </a:fld>
            <a:endParaRPr lang="it-IT"/>
          </a:p>
        </p:txBody>
      </p:sp>
      <p:sp>
        <p:nvSpPr>
          <p:cNvPr id="5" name="Segnaposto piè di pagina 4">
            <a:extLst>
              <a:ext uri="{FF2B5EF4-FFF2-40B4-BE49-F238E27FC236}">
                <a16:creationId xmlns:a16="http://schemas.microsoft.com/office/drawing/2014/main" id="{47DDDA93-52A4-A465-5DEB-079F36D97AA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EE4166B-8CEA-9771-EC9F-D24C6C9712DE}"/>
              </a:ext>
            </a:extLst>
          </p:cNvPr>
          <p:cNvSpPr>
            <a:spLocks noGrp="1"/>
          </p:cNvSpPr>
          <p:nvPr>
            <p:ph type="sldNum" sz="quarter" idx="12"/>
          </p:nvPr>
        </p:nvSpPr>
        <p:spPr/>
        <p:txBody>
          <a:bodyPr/>
          <a:lstStyle/>
          <a:p>
            <a:fld id="{F7791E59-F922-46F7-960C-085E0A522080}" type="slidenum">
              <a:rPr lang="it-IT" smtClean="0"/>
              <a:t>‹N›</a:t>
            </a:fld>
            <a:endParaRPr lang="it-IT"/>
          </a:p>
        </p:txBody>
      </p:sp>
    </p:spTree>
    <p:extLst>
      <p:ext uri="{BB962C8B-B14F-4D97-AF65-F5344CB8AC3E}">
        <p14:creationId xmlns:p14="http://schemas.microsoft.com/office/powerpoint/2010/main" val="179687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09EC30-B1B6-4793-F09C-F46A72213AA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F8FA446-AE28-A45C-3B0A-D57064240B6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8B61E3D-A89F-8837-852D-52DA48CCEA8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B28BD64-5550-BF18-0405-318AEB33B0E8}"/>
              </a:ext>
            </a:extLst>
          </p:cNvPr>
          <p:cNvSpPr>
            <a:spLocks noGrp="1"/>
          </p:cNvSpPr>
          <p:nvPr>
            <p:ph type="dt" sz="half" idx="10"/>
          </p:nvPr>
        </p:nvSpPr>
        <p:spPr/>
        <p:txBody>
          <a:bodyPr/>
          <a:lstStyle/>
          <a:p>
            <a:fld id="{84BC98FF-217C-4CF8-B929-2D6BF0B08566}" type="datetimeFigureOut">
              <a:rPr lang="it-IT" smtClean="0"/>
              <a:t>23/05/2023</a:t>
            </a:fld>
            <a:endParaRPr lang="it-IT"/>
          </a:p>
        </p:txBody>
      </p:sp>
      <p:sp>
        <p:nvSpPr>
          <p:cNvPr id="6" name="Segnaposto piè di pagina 5">
            <a:extLst>
              <a:ext uri="{FF2B5EF4-FFF2-40B4-BE49-F238E27FC236}">
                <a16:creationId xmlns:a16="http://schemas.microsoft.com/office/drawing/2014/main" id="{645A864E-6356-9B3F-CE4C-492A7D2CB0E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D0618A7-1BE8-4F40-8936-45CCF5072ACF}"/>
              </a:ext>
            </a:extLst>
          </p:cNvPr>
          <p:cNvSpPr>
            <a:spLocks noGrp="1"/>
          </p:cNvSpPr>
          <p:nvPr>
            <p:ph type="sldNum" sz="quarter" idx="12"/>
          </p:nvPr>
        </p:nvSpPr>
        <p:spPr/>
        <p:txBody>
          <a:bodyPr/>
          <a:lstStyle/>
          <a:p>
            <a:fld id="{F7791E59-F922-46F7-960C-085E0A522080}" type="slidenum">
              <a:rPr lang="it-IT" smtClean="0"/>
              <a:t>‹N›</a:t>
            </a:fld>
            <a:endParaRPr lang="it-IT"/>
          </a:p>
        </p:txBody>
      </p:sp>
    </p:spTree>
    <p:extLst>
      <p:ext uri="{BB962C8B-B14F-4D97-AF65-F5344CB8AC3E}">
        <p14:creationId xmlns:p14="http://schemas.microsoft.com/office/powerpoint/2010/main" val="95256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A5BD5F-D02E-7526-9416-CC0F0AB8F13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129798B-83EF-C6AE-56A2-8207B5FC91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8F2A314-A74C-33A2-A33C-81B1EAFF086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410E8B7-0D13-7038-8033-AE164AAD6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0E9BDB0-7ED1-DD5C-D93F-C9DE313884E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E174500-2CB3-1DFD-9548-767BE21DBEBF}"/>
              </a:ext>
            </a:extLst>
          </p:cNvPr>
          <p:cNvSpPr>
            <a:spLocks noGrp="1"/>
          </p:cNvSpPr>
          <p:nvPr>
            <p:ph type="dt" sz="half" idx="10"/>
          </p:nvPr>
        </p:nvSpPr>
        <p:spPr/>
        <p:txBody>
          <a:bodyPr/>
          <a:lstStyle/>
          <a:p>
            <a:fld id="{84BC98FF-217C-4CF8-B929-2D6BF0B08566}" type="datetimeFigureOut">
              <a:rPr lang="it-IT" smtClean="0"/>
              <a:t>23/05/2023</a:t>
            </a:fld>
            <a:endParaRPr lang="it-IT"/>
          </a:p>
        </p:txBody>
      </p:sp>
      <p:sp>
        <p:nvSpPr>
          <p:cNvPr id="8" name="Segnaposto piè di pagina 7">
            <a:extLst>
              <a:ext uri="{FF2B5EF4-FFF2-40B4-BE49-F238E27FC236}">
                <a16:creationId xmlns:a16="http://schemas.microsoft.com/office/drawing/2014/main" id="{978AA7D7-3208-7E83-257F-C21D6025F35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76FBF04-9568-AA55-2944-886E0BD56F13}"/>
              </a:ext>
            </a:extLst>
          </p:cNvPr>
          <p:cNvSpPr>
            <a:spLocks noGrp="1"/>
          </p:cNvSpPr>
          <p:nvPr>
            <p:ph type="sldNum" sz="quarter" idx="12"/>
          </p:nvPr>
        </p:nvSpPr>
        <p:spPr/>
        <p:txBody>
          <a:bodyPr/>
          <a:lstStyle/>
          <a:p>
            <a:fld id="{F7791E59-F922-46F7-960C-085E0A522080}" type="slidenum">
              <a:rPr lang="it-IT" smtClean="0"/>
              <a:t>‹N›</a:t>
            </a:fld>
            <a:endParaRPr lang="it-IT"/>
          </a:p>
        </p:txBody>
      </p:sp>
    </p:spTree>
    <p:extLst>
      <p:ext uri="{BB962C8B-B14F-4D97-AF65-F5344CB8AC3E}">
        <p14:creationId xmlns:p14="http://schemas.microsoft.com/office/powerpoint/2010/main" val="175479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31D5CE-204A-EFD6-4D3E-0DE662CE939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234E52D-0D60-13E7-A7F5-E05469B31115}"/>
              </a:ext>
            </a:extLst>
          </p:cNvPr>
          <p:cNvSpPr>
            <a:spLocks noGrp="1"/>
          </p:cNvSpPr>
          <p:nvPr>
            <p:ph type="dt" sz="half" idx="10"/>
          </p:nvPr>
        </p:nvSpPr>
        <p:spPr/>
        <p:txBody>
          <a:bodyPr/>
          <a:lstStyle/>
          <a:p>
            <a:fld id="{84BC98FF-217C-4CF8-B929-2D6BF0B08566}" type="datetimeFigureOut">
              <a:rPr lang="it-IT" smtClean="0"/>
              <a:t>23/05/2023</a:t>
            </a:fld>
            <a:endParaRPr lang="it-IT"/>
          </a:p>
        </p:txBody>
      </p:sp>
      <p:sp>
        <p:nvSpPr>
          <p:cNvPr id="4" name="Segnaposto piè di pagina 3">
            <a:extLst>
              <a:ext uri="{FF2B5EF4-FFF2-40B4-BE49-F238E27FC236}">
                <a16:creationId xmlns:a16="http://schemas.microsoft.com/office/drawing/2014/main" id="{762C731E-349F-99B3-8081-C2B21F815B2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6CDF647-1D4D-6B68-3746-1EB123EAA38B}"/>
              </a:ext>
            </a:extLst>
          </p:cNvPr>
          <p:cNvSpPr>
            <a:spLocks noGrp="1"/>
          </p:cNvSpPr>
          <p:nvPr>
            <p:ph type="sldNum" sz="quarter" idx="12"/>
          </p:nvPr>
        </p:nvSpPr>
        <p:spPr/>
        <p:txBody>
          <a:bodyPr/>
          <a:lstStyle/>
          <a:p>
            <a:fld id="{F7791E59-F922-46F7-960C-085E0A522080}" type="slidenum">
              <a:rPr lang="it-IT" smtClean="0"/>
              <a:t>‹N›</a:t>
            </a:fld>
            <a:endParaRPr lang="it-IT"/>
          </a:p>
        </p:txBody>
      </p:sp>
    </p:spTree>
    <p:extLst>
      <p:ext uri="{BB962C8B-B14F-4D97-AF65-F5344CB8AC3E}">
        <p14:creationId xmlns:p14="http://schemas.microsoft.com/office/powerpoint/2010/main" val="325096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A5F4C3C-4645-6331-F5AF-C40D1E0301CF}"/>
              </a:ext>
            </a:extLst>
          </p:cNvPr>
          <p:cNvSpPr>
            <a:spLocks noGrp="1"/>
          </p:cNvSpPr>
          <p:nvPr>
            <p:ph type="dt" sz="half" idx="10"/>
          </p:nvPr>
        </p:nvSpPr>
        <p:spPr/>
        <p:txBody>
          <a:bodyPr/>
          <a:lstStyle/>
          <a:p>
            <a:fld id="{84BC98FF-217C-4CF8-B929-2D6BF0B08566}" type="datetimeFigureOut">
              <a:rPr lang="it-IT" smtClean="0"/>
              <a:t>23/05/2023</a:t>
            </a:fld>
            <a:endParaRPr lang="it-IT"/>
          </a:p>
        </p:txBody>
      </p:sp>
      <p:sp>
        <p:nvSpPr>
          <p:cNvPr id="3" name="Segnaposto piè di pagina 2">
            <a:extLst>
              <a:ext uri="{FF2B5EF4-FFF2-40B4-BE49-F238E27FC236}">
                <a16:creationId xmlns:a16="http://schemas.microsoft.com/office/drawing/2014/main" id="{1612F206-036D-CA49-5941-74DB653CB44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11D797B-99AE-EDFE-1A04-329785C92D61}"/>
              </a:ext>
            </a:extLst>
          </p:cNvPr>
          <p:cNvSpPr>
            <a:spLocks noGrp="1"/>
          </p:cNvSpPr>
          <p:nvPr>
            <p:ph type="sldNum" sz="quarter" idx="12"/>
          </p:nvPr>
        </p:nvSpPr>
        <p:spPr/>
        <p:txBody>
          <a:bodyPr/>
          <a:lstStyle/>
          <a:p>
            <a:fld id="{F7791E59-F922-46F7-960C-085E0A522080}" type="slidenum">
              <a:rPr lang="it-IT" smtClean="0"/>
              <a:t>‹N›</a:t>
            </a:fld>
            <a:endParaRPr lang="it-IT"/>
          </a:p>
        </p:txBody>
      </p:sp>
    </p:spTree>
    <p:extLst>
      <p:ext uri="{BB962C8B-B14F-4D97-AF65-F5344CB8AC3E}">
        <p14:creationId xmlns:p14="http://schemas.microsoft.com/office/powerpoint/2010/main" val="3165597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8CE9CE-F69E-C3F9-7C11-59180FD74F9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EAD877D-EF80-515A-EA6E-12FF71CDDB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CB6F140-41E1-3C81-F8CB-1EE1759A2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D0D1493-6D2C-75ED-DF3B-C2557563593E}"/>
              </a:ext>
            </a:extLst>
          </p:cNvPr>
          <p:cNvSpPr>
            <a:spLocks noGrp="1"/>
          </p:cNvSpPr>
          <p:nvPr>
            <p:ph type="dt" sz="half" idx="10"/>
          </p:nvPr>
        </p:nvSpPr>
        <p:spPr/>
        <p:txBody>
          <a:bodyPr/>
          <a:lstStyle/>
          <a:p>
            <a:fld id="{84BC98FF-217C-4CF8-B929-2D6BF0B08566}" type="datetimeFigureOut">
              <a:rPr lang="it-IT" smtClean="0"/>
              <a:t>23/05/2023</a:t>
            </a:fld>
            <a:endParaRPr lang="it-IT"/>
          </a:p>
        </p:txBody>
      </p:sp>
      <p:sp>
        <p:nvSpPr>
          <p:cNvPr id="6" name="Segnaposto piè di pagina 5">
            <a:extLst>
              <a:ext uri="{FF2B5EF4-FFF2-40B4-BE49-F238E27FC236}">
                <a16:creationId xmlns:a16="http://schemas.microsoft.com/office/drawing/2014/main" id="{C711336C-3984-551F-5540-2149C5D0902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817FD16-7748-E1FC-D706-5D5E3F31D7CA}"/>
              </a:ext>
            </a:extLst>
          </p:cNvPr>
          <p:cNvSpPr>
            <a:spLocks noGrp="1"/>
          </p:cNvSpPr>
          <p:nvPr>
            <p:ph type="sldNum" sz="quarter" idx="12"/>
          </p:nvPr>
        </p:nvSpPr>
        <p:spPr/>
        <p:txBody>
          <a:bodyPr/>
          <a:lstStyle/>
          <a:p>
            <a:fld id="{F7791E59-F922-46F7-960C-085E0A522080}" type="slidenum">
              <a:rPr lang="it-IT" smtClean="0"/>
              <a:t>‹N›</a:t>
            </a:fld>
            <a:endParaRPr lang="it-IT"/>
          </a:p>
        </p:txBody>
      </p:sp>
    </p:spTree>
    <p:extLst>
      <p:ext uri="{BB962C8B-B14F-4D97-AF65-F5344CB8AC3E}">
        <p14:creationId xmlns:p14="http://schemas.microsoft.com/office/powerpoint/2010/main" val="378263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D0791B-D308-AF6F-13B6-A66AC487128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AED9C44-F3CE-0F53-A3CD-938573DAA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C57D3BA-B50C-8DEF-C58A-ADE050C1E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DE0F8C8-9FAA-04BC-43F5-10DC2A1B5DD6}"/>
              </a:ext>
            </a:extLst>
          </p:cNvPr>
          <p:cNvSpPr>
            <a:spLocks noGrp="1"/>
          </p:cNvSpPr>
          <p:nvPr>
            <p:ph type="dt" sz="half" idx="10"/>
          </p:nvPr>
        </p:nvSpPr>
        <p:spPr/>
        <p:txBody>
          <a:bodyPr/>
          <a:lstStyle/>
          <a:p>
            <a:fld id="{84BC98FF-217C-4CF8-B929-2D6BF0B08566}" type="datetimeFigureOut">
              <a:rPr lang="it-IT" smtClean="0"/>
              <a:t>23/05/2023</a:t>
            </a:fld>
            <a:endParaRPr lang="it-IT"/>
          </a:p>
        </p:txBody>
      </p:sp>
      <p:sp>
        <p:nvSpPr>
          <p:cNvPr id="6" name="Segnaposto piè di pagina 5">
            <a:extLst>
              <a:ext uri="{FF2B5EF4-FFF2-40B4-BE49-F238E27FC236}">
                <a16:creationId xmlns:a16="http://schemas.microsoft.com/office/drawing/2014/main" id="{5CACA7C6-84D8-1DCB-0B1F-C27B4E342D8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92F55C9-28F4-F968-59E5-20A021A65F36}"/>
              </a:ext>
            </a:extLst>
          </p:cNvPr>
          <p:cNvSpPr>
            <a:spLocks noGrp="1"/>
          </p:cNvSpPr>
          <p:nvPr>
            <p:ph type="sldNum" sz="quarter" idx="12"/>
          </p:nvPr>
        </p:nvSpPr>
        <p:spPr/>
        <p:txBody>
          <a:bodyPr/>
          <a:lstStyle/>
          <a:p>
            <a:fld id="{F7791E59-F922-46F7-960C-085E0A522080}" type="slidenum">
              <a:rPr lang="it-IT" smtClean="0"/>
              <a:t>‹N›</a:t>
            </a:fld>
            <a:endParaRPr lang="it-IT"/>
          </a:p>
        </p:txBody>
      </p:sp>
    </p:spTree>
    <p:extLst>
      <p:ext uri="{BB962C8B-B14F-4D97-AF65-F5344CB8AC3E}">
        <p14:creationId xmlns:p14="http://schemas.microsoft.com/office/powerpoint/2010/main" val="269350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C589244-6B86-4F4E-2D1A-B51425143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396CDAA-B56F-86B4-A27D-36F1C37FB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C9B86E2-42BD-B645-AC81-35560C4D5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C98FF-217C-4CF8-B929-2D6BF0B08566}" type="datetimeFigureOut">
              <a:rPr lang="it-IT" smtClean="0"/>
              <a:t>23/05/2023</a:t>
            </a:fld>
            <a:endParaRPr lang="it-IT"/>
          </a:p>
        </p:txBody>
      </p:sp>
      <p:sp>
        <p:nvSpPr>
          <p:cNvPr id="5" name="Segnaposto piè di pagina 4">
            <a:extLst>
              <a:ext uri="{FF2B5EF4-FFF2-40B4-BE49-F238E27FC236}">
                <a16:creationId xmlns:a16="http://schemas.microsoft.com/office/drawing/2014/main" id="{9C3684D0-F284-BA29-5958-8371BC4029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3174DE5-4EAB-9B89-A193-3D98F3551C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91E59-F922-46F7-960C-085E0A522080}" type="slidenum">
              <a:rPr lang="it-IT" smtClean="0"/>
              <a:t>‹N›</a:t>
            </a:fld>
            <a:endParaRPr lang="it-IT"/>
          </a:p>
        </p:txBody>
      </p:sp>
    </p:spTree>
    <p:extLst>
      <p:ext uri="{BB962C8B-B14F-4D97-AF65-F5344CB8AC3E}">
        <p14:creationId xmlns:p14="http://schemas.microsoft.com/office/powerpoint/2010/main" val="1537471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1CA4ABC-BD8F-4BC6-DA61-61E294FC87EE}"/>
              </a:ext>
            </a:extLst>
          </p:cNvPr>
          <p:cNvSpPr txBox="1"/>
          <p:nvPr/>
        </p:nvSpPr>
        <p:spPr>
          <a:xfrm>
            <a:off x="9272337" y="5528431"/>
            <a:ext cx="2919663" cy="1323439"/>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Valerio Mennillo</a:t>
            </a:r>
          </a:p>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Dario Riccardi</a:t>
            </a:r>
          </a:p>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Giuseppe Spiezia</a:t>
            </a:r>
          </a:p>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Anna Varriale</a:t>
            </a:r>
          </a:p>
        </p:txBody>
      </p:sp>
      <p:pic>
        <p:nvPicPr>
          <p:cNvPr id="8" name="Immagine 7">
            <a:extLst>
              <a:ext uri="{FF2B5EF4-FFF2-40B4-BE49-F238E27FC236}">
                <a16:creationId xmlns:a16="http://schemas.microsoft.com/office/drawing/2014/main" id="{4263EC9C-AA09-8701-F699-5BB6D0807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214" y="1076223"/>
            <a:ext cx="5033155" cy="5521675"/>
          </a:xfrm>
          <a:prstGeom prst="rect">
            <a:avLst/>
          </a:prstGeom>
        </p:spPr>
      </p:pic>
      <p:sp>
        <p:nvSpPr>
          <p:cNvPr id="9" name="CasellaDiTesto 8">
            <a:extLst>
              <a:ext uri="{FF2B5EF4-FFF2-40B4-BE49-F238E27FC236}">
                <a16:creationId xmlns:a16="http://schemas.microsoft.com/office/drawing/2014/main" id="{F10C6E57-4942-C8FC-3FDC-82510877158F}"/>
              </a:ext>
            </a:extLst>
          </p:cNvPr>
          <p:cNvSpPr txBox="1"/>
          <p:nvPr/>
        </p:nvSpPr>
        <p:spPr>
          <a:xfrm>
            <a:off x="2791642" y="3237044"/>
            <a:ext cx="6949518" cy="1200329"/>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it-IT" sz="7200" b="1" i="0" u="none" strike="noStrike" kern="1200" cap="none" spc="0" normalizeH="0" baseline="0" noProof="0" dirty="0">
                <a:ln>
                  <a:noFill/>
                </a:ln>
                <a:solidFill>
                  <a:prstClr val="black"/>
                </a:solidFill>
                <a:effectLst/>
                <a:uLnTx/>
                <a:uFillTx/>
                <a:latin typeface="Calibri"/>
                <a:ea typeface="+mn-ea"/>
                <a:cs typeface="+mn-cs"/>
              </a:rPr>
              <a:t>CONTROLLI SC</a:t>
            </a:r>
            <a:endParaRPr kumimoji="0" lang="it-IT" sz="60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10" name="Immagine 9">
            <a:extLst>
              <a:ext uri="{FF2B5EF4-FFF2-40B4-BE49-F238E27FC236}">
                <a16:creationId xmlns:a16="http://schemas.microsoft.com/office/drawing/2014/main" id="{4312078E-8A5C-93DB-FC9D-CB6763980600}"/>
              </a:ext>
            </a:extLst>
          </p:cNvPr>
          <p:cNvPicPr>
            <a:picLocks noChangeAspect="1"/>
          </p:cNvPicPr>
          <p:nvPr/>
        </p:nvPicPr>
        <p:blipFill>
          <a:blip r:embed="rId3"/>
          <a:stretch>
            <a:fillRect/>
          </a:stretch>
        </p:blipFill>
        <p:spPr>
          <a:xfrm>
            <a:off x="0" y="0"/>
            <a:ext cx="4210050" cy="1085850"/>
          </a:xfrm>
          <a:prstGeom prst="rect">
            <a:avLst/>
          </a:prstGeom>
        </p:spPr>
      </p:pic>
    </p:spTree>
    <p:extLst>
      <p:ext uri="{BB962C8B-B14F-4D97-AF65-F5344CB8AC3E}">
        <p14:creationId xmlns:p14="http://schemas.microsoft.com/office/powerpoint/2010/main" val="1688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SC-10 NETWORK DISCONNECT</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1828800"/>
            <a:ext cx="11843290" cy="4505498"/>
          </a:xfrm>
        </p:spPr>
        <p:txBody>
          <a:bodyPr>
            <a:normAutofit fontScale="92500"/>
          </a:bodyPr>
          <a:lstStyle/>
          <a:p>
            <a:pPr marL="0" indent="0" algn="just">
              <a:buNone/>
            </a:pPr>
            <a:r>
              <a:rPr lang="it-IT" dirty="0"/>
              <a:t>Terminare la connessione di rete associata ad una sessione alla fine della sessione o dopo un certo tempo di inattività.</a:t>
            </a:r>
            <a:endParaRPr lang="it-IT" i="1" dirty="0"/>
          </a:p>
          <a:p>
            <a:pPr marL="0" indent="0" algn="just">
              <a:buNone/>
            </a:pPr>
            <a:r>
              <a:rPr lang="it-IT" i="1" dirty="0"/>
              <a:t>Implementazione: </a:t>
            </a:r>
            <a:r>
              <a:rPr lang="it-IT" dirty="0">
                <a:solidFill>
                  <a:srgbClr val="000000"/>
                </a:solidFill>
                <a:latin typeface="inherit"/>
              </a:rPr>
              <a:t>La cessazione delle connessioni di rete associate alle sessioni di comunicazione include la de-allocazione delle coppie [indirizzo/porta] TCP/IP associate a livello di sistema operativo o la de-allocazione delle assegnazioni di rete a livello dell'applicazione se più sessioni utilizzano un singolo sistema operativo.</a:t>
            </a:r>
          </a:p>
          <a:p>
            <a:pPr marL="0" indent="0" algn="just">
              <a:buNone/>
            </a:pPr>
            <a:r>
              <a:rPr lang="it-IT" dirty="0"/>
              <a:t>Per fare in modo che il sistema informativo termini la connessione di rete associata ad una sessione di comunicazione, al termine della sessione o dopo un certo periodo di inattività su un server </a:t>
            </a:r>
            <a:r>
              <a:rPr lang="it-IT" dirty="0" err="1"/>
              <a:t>Nginx</a:t>
            </a:r>
            <a:r>
              <a:rPr lang="it-IT" dirty="0"/>
              <a:t>, è possibile utilizzare il modulo </a:t>
            </a:r>
            <a:r>
              <a:rPr lang="it-IT" i="1" dirty="0" err="1"/>
              <a:t>keepalive-timeout</a:t>
            </a:r>
            <a:r>
              <a:rPr lang="it-IT" dirty="0"/>
              <a:t>.</a:t>
            </a:r>
          </a:p>
          <a:p>
            <a:pPr marL="0" indent="0" algn="ctr" fontAlgn="base">
              <a:buNone/>
            </a:pPr>
            <a:r>
              <a:rPr lang="it-IT" b="0" i="0" dirty="0" err="1">
                <a:solidFill>
                  <a:srgbClr val="000000"/>
                </a:solidFill>
                <a:effectLst/>
                <a:latin typeface="inherit"/>
              </a:rPr>
              <a:t>nginx.ingress.kubernetes.io</a:t>
            </a:r>
            <a:r>
              <a:rPr lang="it-IT" b="0" i="0" dirty="0">
                <a:solidFill>
                  <a:srgbClr val="000000"/>
                </a:solidFill>
                <a:effectLst/>
                <a:latin typeface="inherit"/>
              </a:rPr>
              <a:t>/</a:t>
            </a:r>
            <a:r>
              <a:rPr lang="it-IT" b="0" i="0" dirty="0" err="1">
                <a:solidFill>
                  <a:srgbClr val="000000"/>
                </a:solidFill>
                <a:effectLst/>
                <a:latin typeface="inherit"/>
              </a:rPr>
              <a:t>keepalive-timeout</a:t>
            </a:r>
            <a:r>
              <a:rPr lang="it-IT" b="0" i="0" dirty="0">
                <a:solidFill>
                  <a:srgbClr val="000000"/>
                </a:solidFill>
                <a:effectLst/>
                <a:latin typeface="inherit"/>
              </a:rPr>
              <a:t>: "120"</a:t>
            </a:r>
          </a:p>
          <a:p>
            <a:pPr marL="0" indent="0" algn="just">
              <a:buNone/>
            </a:pPr>
            <a:endParaRPr lang="it-IT" dirty="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91951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SC-10 NETWORK DISCONNECT</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6" name="Picture 5">
            <a:extLst>
              <a:ext uri="{FF2B5EF4-FFF2-40B4-BE49-F238E27FC236}">
                <a16:creationId xmlns:a16="http://schemas.microsoft.com/office/drawing/2014/main" id="{2498C7BB-E2F2-4915-0245-20AB17A1C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1806" y="1669131"/>
            <a:ext cx="7708387" cy="4491502"/>
          </a:xfrm>
          <a:prstGeom prst="rect">
            <a:avLst/>
          </a:prstGeom>
        </p:spPr>
      </p:pic>
    </p:spTree>
    <p:extLst>
      <p:ext uri="{BB962C8B-B14F-4D97-AF65-F5344CB8AC3E}">
        <p14:creationId xmlns:p14="http://schemas.microsoft.com/office/powerpoint/2010/main" val="291830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2011680"/>
          </a:xfrm>
        </p:spPr>
        <p:txBody>
          <a:bodyPr>
            <a:noAutofit/>
          </a:bodyPr>
          <a:lstStyle/>
          <a:p>
            <a:r>
              <a:rPr lang="it-IT" sz="5400" b="1"/>
              <a:t>SC-12 CRYPTOGRAPHIC KEY ESTABLISHMENT AND MANAGEMENT</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36255" y="2400979"/>
            <a:ext cx="7617095" cy="3294971"/>
          </a:xfrm>
        </p:spPr>
        <p:txBody>
          <a:bodyPr>
            <a:normAutofit/>
          </a:bodyPr>
          <a:lstStyle/>
          <a:p>
            <a:pPr marL="0" indent="0" algn="just">
              <a:buNone/>
            </a:pPr>
            <a:r>
              <a:rPr lang="it-IT" sz="2400"/>
              <a:t>Memorizzare e gestire le chiavi crittografiche all’interno del sistema, rispettando i requisiti riguardanti generazione delle chiavi, distribuzione, salvataggio, accesso e distruzione.</a:t>
            </a:r>
          </a:p>
          <a:p>
            <a:pPr marL="0" indent="0" algn="just">
              <a:buNone/>
            </a:pPr>
            <a:r>
              <a:rPr lang="it-IT" sz="2400" i="1"/>
              <a:t>Implementazione: </a:t>
            </a:r>
            <a:r>
              <a:rPr lang="it-IT" sz="2400" b="0" i="0">
                <a:solidFill>
                  <a:srgbClr val="000000"/>
                </a:solidFill>
                <a:effectLst/>
                <a:latin typeface="inherit"/>
              </a:rPr>
              <a:t>Il modulo cert-manager si occupa della gestione delle chiavi crittografiche dei certificati e utilizza un file chiamato tls.key per questa operazione. Questo file è utilizzato per la gestione dei certificati di Let's Encrypt. Le chiavi stesse sono conservate in modo sicuro all'interno del gestore dei segreti di GKE.</a:t>
            </a:r>
          </a:p>
          <a:p>
            <a:pPr marL="0" indent="0" algn="just">
              <a:buNone/>
            </a:pPr>
            <a:endParaRPr lang="it-IT" sz="200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6" name="Immagine 5">
            <a:extLst>
              <a:ext uri="{FF2B5EF4-FFF2-40B4-BE49-F238E27FC236}">
                <a16:creationId xmlns:a16="http://schemas.microsoft.com/office/drawing/2014/main" id="{5F9A338D-7E3F-4FE0-B1B3-5B5DECA4B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2350" y="2961027"/>
            <a:ext cx="3825802" cy="2174874"/>
          </a:xfrm>
          <a:prstGeom prst="rect">
            <a:avLst/>
          </a:prstGeom>
        </p:spPr>
      </p:pic>
    </p:spTree>
    <p:extLst>
      <p:ext uri="{BB962C8B-B14F-4D97-AF65-F5344CB8AC3E}">
        <p14:creationId xmlns:p14="http://schemas.microsoft.com/office/powerpoint/2010/main" val="190089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63287"/>
          </a:xfrm>
        </p:spPr>
        <p:txBody>
          <a:bodyPr>
            <a:noAutofit/>
          </a:bodyPr>
          <a:lstStyle/>
          <a:p>
            <a:r>
              <a:rPr lang="it-IT" sz="5400" b="1"/>
              <a:t>SC-13 CRYPTOGRAPHIC PROTECTION</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1645920"/>
            <a:ext cx="11843290" cy="4505498"/>
          </a:xfrm>
        </p:spPr>
        <p:txBody>
          <a:bodyPr>
            <a:normAutofit/>
          </a:bodyPr>
          <a:lstStyle/>
          <a:p>
            <a:pPr marL="0" indent="0" algn="just">
              <a:buNone/>
            </a:pPr>
            <a:r>
              <a:rPr lang="it-IT" sz="2800">
                <a:cs typeface="Calibri"/>
              </a:rPr>
              <a:t>Determinare gli ambiti di impiego della crittografia e specificare, per ogni utilizzo, i tipi.</a:t>
            </a:r>
            <a:endParaRPr lang="it-IT">
              <a:cs typeface="Calibri"/>
            </a:endParaRPr>
          </a:p>
          <a:p>
            <a:pPr marL="0" indent="0" algn="just">
              <a:buNone/>
            </a:pPr>
            <a:r>
              <a:rPr lang="it-IT" i="1">
                <a:cs typeface="Calibri"/>
              </a:rPr>
              <a:t>Implementazione: </a:t>
            </a:r>
            <a:r>
              <a:rPr lang="it-IT">
                <a:cs typeface="Calibri"/>
              </a:rPr>
              <a:t>La crittografia è impiegata dall’applicazione per proteggere le connessioni tra domini di sicurezza diversi: le interazioni con il client (messaggi HTTP) e le interazioni con il database (basate su REST, e dunque su HTTP) sono cifrate a livello trasporto con TLS: l’algoritmo utilizzato è AES-128 per i messaggi verso il client e AES-256 per i messaggi verso il database.</a:t>
            </a:r>
          </a:p>
          <a:p>
            <a:pPr marL="0" indent="0" algn="just">
              <a:buNone/>
            </a:pPr>
            <a:r>
              <a:rPr lang="it-IT">
                <a:cs typeface="Calibri"/>
              </a:rPr>
              <a:t>L’inizializzazione di Vault richiede l’unsealing, con l’algoritmo Shamir.</a:t>
            </a:r>
          </a:p>
          <a:p>
            <a:pPr marL="0" indent="0" algn="just">
              <a:buNone/>
            </a:pPr>
            <a:r>
              <a:rPr lang="it-IT">
                <a:cs typeface="Calibri"/>
              </a:rPr>
              <a:t>I contenuti negli engines sono cifrati con AES-256 GCM (Galois Counter Mode).</a:t>
            </a:r>
          </a:p>
          <a:p>
            <a:pPr marL="0" indent="0" algn="just">
              <a:buNone/>
            </a:pPr>
            <a:endParaRPr lang="it-IT" sz="200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178994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2011680"/>
          </a:xfrm>
        </p:spPr>
        <p:txBody>
          <a:bodyPr>
            <a:noAutofit/>
          </a:bodyPr>
          <a:lstStyle/>
          <a:p>
            <a:r>
              <a:rPr lang="it-IT" sz="5400" b="1"/>
              <a:t>SC-17 PUBLIC KEY INFRASTRUCTURE CERTIFICATES </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2661458"/>
            <a:ext cx="11843290" cy="2081992"/>
          </a:xfrm>
        </p:spPr>
        <p:txBody>
          <a:bodyPr>
            <a:normAutofit/>
          </a:bodyPr>
          <a:lstStyle/>
          <a:p>
            <a:pPr marL="0" indent="0" algn="just">
              <a:buNone/>
            </a:pPr>
            <a:r>
              <a:rPr lang="it-IT" dirty="0"/>
              <a:t>Richiedere un certificato a chiave pubblica da un service provider affidabile.</a:t>
            </a:r>
          </a:p>
          <a:p>
            <a:pPr marL="0" indent="0" algn="just">
              <a:buNone/>
            </a:pPr>
            <a:r>
              <a:rPr lang="it-IT" i="1" dirty="0"/>
              <a:t>Implementazione: </a:t>
            </a:r>
            <a:r>
              <a:rPr lang="it-IT" dirty="0"/>
              <a:t>Per la richiesta e la generazione del certificato è stato utilizzato </a:t>
            </a:r>
            <a:r>
              <a:rPr lang="it-IT" dirty="0" err="1"/>
              <a:t>Let’s</a:t>
            </a:r>
            <a:r>
              <a:rPr lang="it-IT" dirty="0"/>
              <a:t> </a:t>
            </a:r>
            <a:r>
              <a:rPr lang="it-IT" dirty="0" err="1"/>
              <a:t>Encrypt</a:t>
            </a:r>
            <a:r>
              <a:rPr lang="it-IT" dirty="0"/>
              <a:t>. Il certificato è stato ottenuto tramite il </a:t>
            </a:r>
            <a:r>
              <a:rPr lang="it-IT" dirty="0" err="1"/>
              <a:t>cert</a:t>
            </a:r>
            <a:r>
              <a:rPr lang="it-IT" dirty="0"/>
              <a:t>-manager integrato direttamente in </a:t>
            </a:r>
            <a:r>
              <a:rPr lang="it-IT" dirty="0" err="1"/>
              <a:t>Kubernetes</a:t>
            </a:r>
            <a:r>
              <a:rPr lang="it-IT" dirty="0"/>
              <a:t>.</a:t>
            </a:r>
          </a:p>
          <a:p>
            <a:pPr marL="0" indent="0" algn="just">
              <a:buNone/>
            </a:pPr>
            <a:endParaRPr lang="it-IT" sz="2000" dirty="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179842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8" name="Immagine 7">
            <a:extLst>
              <a:ext uri="{FF2B5EF4-FFF2-40B4-BE49-F238E27FC236}">
                <a16:creationId xmlns:a16="http://schemas.microsoft.com/office/drawing/2014/main" id="{DCD7048E-45A7-38B7-B5C7-8288F9299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02" y="1623846"/>
            <a:ext cx="5696505" cy="3610308"/>
          </a:xfrm>
          <a:prstGeom prst="rect">
            <a:avLst/>
          </a:prstGeom>
        </p:spPr>
      </p:pic>
      <p:pic>
        <p:nvPicPr>
          <p:cNvPr id="10" name="Immagine 9">
            <a:extLst>
              <a:ext uri="{FF2B5EF4-FFF2-40B4-BE49-F238E27FC236}">
                <a16:creationId xmlns:a16="http://schemas.microsoft.com/office/drawing/2014/main" id="{BB39D325-8B54-1844-09AF-5929228A7885}"/>
              </a:ext>
            </a:extLst>
          </p:cNvPr>
          <p:cNvPicPr>
            <a:picLocks noChangeAspect="1"/>
          </p:cNvPicPr>
          <p:nvPr/>
        </p:nvPicPr>
        <p:blipFill>
          <a:blip r:embed="rId4">
            <a:extLst>
              <a:ext uri="{28A0092B-C50C-407E-A947-70E740481C1C}">
                <a14:useLocalDpi xmlns:a14="http://schemas.microsoft.com/office/drawing/2010/main" val="0"/>
              </a:ext>
            </a:extLst>
          </a:blip>
          <a:srcRect l="2011" t="1722" r="1281" b="18901"/>
          <a:stretch>
            <a:fillRect/>
          </a:stretch>
        </p:blipFill>
        <p:spPr>
          <a:xfrm>
            <a:off x="6638924" y="876300"/>
            <a:ext cx="5048251" cy="5105400"/>
          </a:xfrm>
          <a:prstGeom prst="rect">
            <a:avLst/>
          </a:prstGeom>
        </p:spPr>
      </p:pic>
    </p:spTree>
    <p:extLst>
      <p:ext uri="{BB962C8B-B14F-4D97-AF65-F5344CB8AC3E}">
        <p14:creationId xmlns:p14="http://schemas.microsoft.com/office/powerpoint/2010/main" val="3554482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714895"/>
          </a:xfrm>
        </p:spPr>
        <p:txBody>
          <a:bodyPr>
            <a:noAutofit/>
          </a:bodyPr>
          <a:lstStyle/>
          <a:p>
            <a:r>
              <a:rPr lang="it-IT" sz="5400" b="1"/>
              <a:t>SC-18 MOBILE CODE</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76819" y="1085182"/>
            <a:ext cx="11843290" cy="4070579"/>
          </a:xfrm>
        </p:spPr>
        <p:txBody>
          <a:bodyPr>
            <a:normAutofit/>
          </a:bodyPr>
          <a:lstStyle/>
          <a:p>
            <a:pPr marL="0" indent="0" algn="just">
              <a:buNone/>
            </a:pPr>
            <a:r>
              <a:rPr lang="it-IT"/>
              <a:t>Definire codice mobile accettabile e non accettabile e autorizzare, monitorare e controllare l’uso di codice mobile all’interno del sistema.</a:t>
            </a:r>
          </a:p>
          <a:p>
            <a:pPr marL="0" indent="0" algn="just">
              <a:buNone/>
            </a:pPr>
            <a:r>
              <a:rPr lang="it-IT" i="1"/>
              <a:t>Implementazione: </a:t>
            </a:r>
            <a:r>
              <a:rPr lang="it-IT"/>
              <a:t>È importante utilizzare la Content Security Policy (CSP) per proteggere le applicazioni web da attacchi come Cross-Site Scripting (XSS). CSP consente di definire quali risorse possono essere utilizzate all'interno dell'applicazione e da dove possono essere caricate, limitando le vulnerabilità dell'applicazione e prevenendo gli attacchi che sfruttano il caricamento di risorse malevole. Keycloak e Vault applicano di default regole CSP alle risposte. Sul resto si è impostato il CSP così da proteggere completamente l'applicazione web in modo efficace.</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6" name="Picture 5">
            <a:extLst>
              <a:ext uri="{FF2B5EF4-FFF2-40B4-BE49-F238E27FC236}">
                <a16:creationId xmlns:a16="http://schemas.microsoft.com/office/drawing/2014/main" id="{AA71D53F-3954-8BC8-EFA9-D97287C4236D}"/>
              </a:ext>
            </a:extLst>
          </p:cNvPr>
          <p:cNvPicPr>
            <a:picLocks noChangeAspect="1"/>
          </p:cNvPicPr>
          <p:nvPr/>
        </p:nvPicPr>
        <p:blipFill>
          <a:blip r:embed="rId3"/>
          <a:stretch>
            <a:fillRect/>
          </a:stretch>
        </p:blipFill>
        <p:spPr>
          <a:xfrm>
            <a:off x="4992624" y="4757358"/>
            <a:ext cx="4926520" cy="1939098"/>
          </a:xfrm>
          <a:prstGeom prst="rect">
            <a:avLst/>
          </a:prstGeom>
        </p:spPr>
      </p:pic>
    </p:spTree>
    <p:extLst>
      <p:ext uri="{BB962C8B-B14F-4D97-AF65-F5344CB8AC3E}">
        <p14:creationId xmlns:p14="http://schemas.microsoft.com/office/powerpoint/2010/main" val="4147803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280160"/>
          </a:xfrm>
        </p:spPr>
        <p:txBody>
          <a:bodyPr>
            <a:noAutofit/>
          </a:bodyPr>
          <a:lstStyle/>
          <a:p>
            <a:r>
              <a:rPr lang="it-IT" sz="5400" b="1"/>
              <a:t>SC-23 SESSION AUTHENTICITY</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1596044"/>
            <a:ext cx="11843290" cy="4505498"/>
          </a:xfrm>
        </p:spPr>
        <p:txBody>
          <a:bodyPr>
            <a:normAutofit/>
          </a:bodyPr>
          <a:lstStyle/>
          <a:p>
            <a:pPr marL="0" indent="0" algn="just">
              <a:buNone/>
            </a:pPr>
            <a:r>
              <a:rPr lang="it-IT" dirty="0"/>
              <a:t>Proteggere l’autenticità delle sessioni di comunicazione.</a:t>
            </a:r>
          </a:p>
          <a:p>
            <a:pPr marL="0" indent="0" algn="just">
              <a:buNone/>
            </a:pPr>
            <a:r>
              <a:rPr lang="it-IT" i="1" dirty="0"/>
              <a:t>Implementazione: </a:t>
            </a:r>
            <a:r>
              <a:rPr lang="it-IT" dirty="0"/>
              <a:t>Per garantire l’autenticità delle sessioni di comunicazione è stato utilizzato il protocollo HTTPS che, attraverso il protocollo TLS, prevede la mutua autenticazione. L'autenticazione degli utenti avviene tramite </a:t>
            </a:r>
            <a:r>
              <a:rPr lang="it-IT" dirty="0" err="1"/>
              <a:t>Keycloak</a:t>
            </a:r>
            <a:r>
              <a:rPr lang="it-IT" dirty="0"/>
              <a:t>, che genera un token di identità e un token di accesso al login. L'utilizzo di OAuth2.0 e </a:t>
            </a:r>
            <a:r>
              <a:rPr lang="it-IT" dirty="0" err="1"/>
              <a:t>OpenID</a:t>
            </a:r>
            <a:r>
              <a:rPr lang="it-IT" dirty="0"/>
              <a:t> Connect (OIDC) o fornisce un framework per l'autenticazione e l'autorizzazione del client di gestore video in diversi modi per ricevere i token di autenticazione. Gli access token sono limitati nel tempo e scadono dopo pochi minuti, ma il refresh token consente di generare un nuovo access token per evitare attacchi MITM. L'applicazione si avvale di </a:t>
            </a:r>
            <a:r>
              <a:rPr lang="it-IT" dirty="0" err="1"/>
              <a:t>Keycloak</a:t>
            </a:r>
            <a:r>
              <a:rPr lang="it-IT" dirty="0"/>
              <a:t> e OIDC per garantire la sicurezza dell'autenticazione degli utenti.</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06062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429789"/>
          </a:xfrm>
        </p:spPr>
        <p:txBody>
          <a:bodyPr>
            <a:noAutofit/>
          </a:bodyPr>
          <a:lstStyle/>
          <a:p>
            <a:r>
              <a:rPr lang="it-IT" sz="5400" b="1"/>
              <a:t>SC-28 PROTECTION OF INFORMATION AT REST</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1729047"/>
            <a:ext cx="11843290" cy="4505498"/>
          </a:xfrm>
        </p:spPr>
        <p:txBody>
          <a:bodyPr>
            <a:normAutofit/>
          </a:bodyPr>
          <a:lstStyle/>
          <a:p>
            <a:pPr marL="0" indent="0" algn="just">
              <a:buNone/>
            </a:pPr>
            <a:r>
              <a:rPr lang="it-IT"/>
              <a:t>Proteggere la confidenzialità e l’integrità delle informazioni degli utenti e del sistema memorizzate nei dispositivi di archiviazione di massa.</a:t>
            </a:r>
          </a:p>
          <a:p>
            <a:pPr marL="0" indent="0" algn="just" fontAlgn="base">
              <a:buNone/>
            </a:pPr>
            <a:r>
              <a:rPr lang="it-IT" i="1"/>
              <a:t>Implementazione: </a:t>
            </a:r>
            <a:r>
              <a:rPr lang="it-IT" b="0" i="0">
                <a:solidFill>
                  <a:srgbClr val="000000"/>
                </a:solidFill>
                <a:effectLst/>
                <a:latin typeface="inherit"/>
              </a:rPr>
              <a:t>La configurazione di Keycloak supporta l'applicazione salvando tutte le informazioni degli utenti in un database interno di Keycloak. Per aumentare la sicurezza, la configurazione di Vault consente di salvare le credenziali di accesso al database dell'applicazione, che non è accessibile dall'esterno. Inoltre, i video sono conservati all’interno di un PersistentVolumeClaim (PVC) montato nel pod di gestore video e accessibili solo agli utenti che soddisfano i requisiti di accesso, mentre i dati relativi al funzionamento dell'applicazione vengono salvati in MongoDB Atlas, per garantire la riservatezza e l'integrità dei dati.</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997171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764771"/>
          </a:xfrm>
        </p:spPr>
        <p:txBody>
          <a:bodyPr>
            <a:noAutofit/>
          </a:bodyPr>
          <a:lstStyle/>
          <a:p>
            <a:r>
              <a:rPr lang="it-IT" sz="5400" b="1"/>
              <a:t>SC-39 PROCESS ISOLATION</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2061556"/>
            <a:ext cx="11843290" cy="4339244"/>
          </a:xfrm>
        </p:spPr>
        <p:txBody>
          <a:bodyPr>
            <a:normAutofit/>
          </a:bodyPr>
          <a:lstStyle/>
          <a:p>
            <a:pPr marL="0" indent="0" algn="just">
              <a:buNone/>
            </a:pPr>
            <a:r>
              <a:rPr lang="it-IT" sz="2800" dirty="0">
                <a:effectLst/>
                <a:ea typeface="Calibri" panose="020F0502020204030204" pitchFamily="34" charset="0"/>
                <a:cs typeface="Calibri" panose="020F0502020204030204" pitchFamily="34" charset="0"/>
              </a:rPr>
              <a:t>Mantenere uno spazio di indirizzamento separato per ogni processo in esecuzione. </a:t>
            </a:r>
          </a:p>
          <a:p>
            <a:pPr marL="0" indent="0" algn="just">
              <a:buNone/>
            </a:pPr>
            <a:r>
              <a:rPr lang="it-IT" i="1" dirty="0"/>
              <a:t>Implementazione: </a:t>
            </a:r>
            <a:r>
              <a:rPr lang="it-IT" b="0" i="0" dirty="0">
                <a:solidFill>
                  <a:srgbClr val="000000"/>
                </a:solidFill>
                <a:effectLst/>
                <a:latin typeface="inherit"/>
              </a:rPr>
              <a:t>GCP fornisce automaticamente l'isolamento tra le reti virtuali. Inoltre, </a:t>
            </a:r>
            <a:r>
              <a:rPr lang="it-IT" b="0" i="0" dirty="0" err="1">
                <a:solidFill>
                  <a:srgbClr val="000000"/>
                </a:solidFill>
                <a:effectLst/>
                <a:latin typeface="inherit"/>
              </a:rPr>
              <a:t>Kubernetes</a:t>
            </a:r>
            <a:r>
              <a:rPr lang="it-IT" b="0" i="0" dirty="0">
                <a:solidFill>
                  <a:srgbClr val="000000"/>
                </a:solidFill>
                <a:effectLst/>
                <a:latin typeface="inherit"/>
              </a:rPr>
              <a:t> offre diverse opzioni per l'isolamento dei processi all'interno dei container, incluso l'utilizzo di container separati, </a:t>
            </a:r>
            <a:r>
              <a:rPr lang="it-IT" b="0" i="0" dirty="0" err="1">
                <a:solidFill>
                  <a:srgbClr val="000000"/>
                </a:solidFill>
                <a:effectLst/>
                <a:latin typeface="inherit"/>
              </a:rPr>
              <a:t>namespaces</a:t>
            </a:r>
            <a:r>
              <a:rPr lang="it-IT" dirty="0">
                <a:solidFill>
                  <a:srgbClr val="000000"/>
                </a:solidFill>
                <a:latin typeface="inherit"/>
              </a:rPr>
              <a:t> e </a:t>
            </a:r>
            <a:r>
              <a:rPr lang="it-IT" b="0" i="0" dirty="0">
                <a:solidFill>
                  <a:srgbClr val="000000"/>
                </a:solidFill>
                <a:effectLst/>
                <a:latin typeface="inherit"/>
              </a:rPr>
              <a:t>limitazione delle risorse.</a:t>
            </a:r>
          </a:p>
          <a:p>
            <a:pPr marL="0" indent="0" algn="just">
              <a:buNone/>
            </a:pPr>
            <a:endParaRPr lang="it-IT" sz="2000" dirty="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809F2759-2A7B-6843-ACF6-AF2784ECF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151" y="4599215"/>
            <a:ext cx="3577698" cy="2044399"/>
          </a:xfrm>
          <a:prstGeom prst="rect">
            <a:avLst/>
          </a:prstGeom>
        </p:spPr>
      </p:pic>
    </p:spTree>
    <p:extLst>
      <p:ext uri="{BB962C8B-B14F-4D97-AF65-F5344CB8AC3E}">
        <p14:creationId xmlns:p14="http://schemas.microsoft.com/office/powerpoint/2010/main" val="286134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44DD48-894C-37BF-D6FE-A98FB591A879}"/>
              </a:ext>
            </a:extLst>
          </p:cNvPr>
          <p:cNvSpPr>
            <a:spLocks noGrp="1"/>
          </p:cNvSpPr>
          <p:nvPr>
            <p:ph type="title"/>
          </p:nvPr>
        </p:nvSpPr>
        <p:spPr>
          <a:xfrm>
            <a:off x="4212701" y="83878"/>
            <a:ext cx="8173263" cy="1698171"/>
          </a:xfrm>
        </p:spPr>
        <p:txBody>
          <a:bodyPr>
            <a:normAutofit fontScale="90000"/>
          </a:bodyPr>
          <a:lstStyle/>
          <a:p>
            <a:r>
              <a:rPr lang="it-IT" sz="5400" b="1" dirty="0"/>
              <a:t>FAMIGLIA DI CONTROLLI:</a:t>
            </a:r>
            <a:br>
              <a:rPr lang="it-IT" sz="5400" b="1" dirty="0"/>
            </a:br>
            <a:r>
              <a:rPr lang="it-IT" sz="5400" b="1" dirty="0"/>
              <a:t>SYSTEM AND COMMUNICATION PROTECTION</a:t>
            </a:r>
          </a:p>
        </p:txBody>
      </p:sp>
      <p:sp>
        <p:nvSpPr>
          <p:cNvPr id="3" name="Segnaposto contenuto 2">
            <a:extLst>
              <a:ext uri="{FF2B5EF4-FFF2-40B4-BE49-F238E27FC236}">
                <a16:creationId xmlns:a16="http://schemas.microsoft.com/office/drawing/2014/main" id="{7C8E28B9-D30D-8219-F8DB-BBFF2F3B9A8F}"/>
              </a:ext>
            </a:extLst>
          </p:cNvPr>
          <p:cNvSpPr>
            <a:spLocks noGrp="1"/>
          </p:cNvSpPr>
          <p:nvPr>
            <p:ph idx="1"/>
          </p:nvPr>
        </p:nvSpPr>
        <p:spPr>
          <a:xfrm>
            <a:off x="304800" y="2007326"/>
            <a:ext cx="11517086" cy="4281179"/>
          </a:xfrm>
        </p:spPr>
        <p:txBody>
          <a:bodyPr>
            <a:normAutofit fontScale="92500" lnSpcReduction="20000"/>
          </a:bodyPr>
          <a:lstStyle/>
          <a:p>
            <a:pPr marL="0" indent="0" algn="just">
              <a:buNone/>
            </a:pPr>
            <a:r>
              <a:rPr lang="it-IT" sz="3200" dirty="0"/>
              <a:t>L’organizzazione deve monitorare, controllare e proteggere le comunicazioni organizzative (es. le informazioni trasmesse o ricevute da sistemi informativi organizzativi) ai confini esterni e ai principali confini interni dei sistemi informativi; inoltre, deve impiegare </a:t>
            </a:r>
            <a:r>
              <a:rPr lang="it-IT" sz="3200" dirty="0" err="1"/>
              <a:t>architectural</a:t>
            </a:r>
            <a:r>
              <a:rPr lang="it-IT" sz="3200" dirty="0"/>
              <a:t> design, tecniche di software </a:t>
            </a:r>
            <a:r>
              <a:rPr lang="it-IT" sz="3200" dirty="0" err="1"/>
              <a:t>development</a:t>
            </a:r>
            <a:r>
              <a:rPr lang="it-IT" sz="3200" dirty="0"/>
              <a:t> e principi di ingegneria dei sistemi che promuovono sicurezza effettiva delle informazioni all’interno dei sistemi.</a:t>
            </a:r>
          </a:p>
          <a:p>
            <a:pPr marL="0" indent="0" algn="just">
              <a:buNone/>
            </a:pPr>
            <a:endParaRPr lang="it-IT" sz="3200" dirty="0"/>
          </a:p>
          <a:p>
            <a:pPr marL="0" indent="0" algn="just">
              <a:buNone/>
            </a:pPr>
            <a:r>
              <a:rPr lang="it-IT" sz="3200" dirty="0"/>
              <a:t>Per quanto riguarda questa famiglia di controlli, abbiamo valutato la nostra applicazione con:</a:t>
            </a:r>
          </a:p>
          <a:p>
            <a:pPr marL="0" indent="0" algn="just">
              <a:buNone/>
            </a:pPr>
            <a:r>
              <a:rPr lang="it-IT" sz="3200" dirty="0"/>
              <a:t> </a:t>
            </a:r>
            <a:r>
              <a:rPr lang="it-IT" sz="3200" dirty="0" err="1"/>
              <a:t>assurance</a:t>
            </a:r>
            <a:r>
              <a:rPr lang="it-IT" sz="3200" dirty="0"/>
              <a:t> </a:t>
            </a:r>
            <a:r>
              <a:rPr lang="it-IT" sz="3200" dirty="0" err="1"/>
              <a:t>level</a:t>
            </a:r>
            <a:r>
              <a:rPr lang="it-IT" sz="3200" dirty="0"/>
              <a:t> = moderate.</a:t>
            </a:r>
          </a:p>
        </p:txBody>
      </p:sp>
      <p:pic>
        <p:nvPicPr>
          <p:cNvPr id="5" name="Immagine 4">
            <a:extLst>
              <a:ext uri="{FF2B5EF4-FFF2-40B4-BE49-F238E27FC236}">
                <a16:creationId xmlns:a16="http://schemas.microsoft.com/office/drawing/2014/main" id="{DD8C75E8-BC89-52E5-CB54-EC215A9B0162}"/>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166242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CONTROLLI NON IMPLEMENTABILI</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1579417"/>
            <a:ext cx="11843290" cy="4904509"/>
          </a:xfrm>
        </p:spPr>
        <p:txBody>
          <a:bodyPr>
            <a:normAutofit fontScale="92500" lnSpcReduction="10000"/>
          </a:bodyPr>
          <a:lstStyle/>
          <a:p>
            <a:pPr marL="0" indent="0">
              <a:buNone/>
            </a:pPr>
            <a:r>
              <a:rPr lang="it-IT" sz="2400" b="1"/>
              <a:t>SC-4 INFORMATION IN SHARED SYSTEM RESOURCES</a:t>
            </a:r>
            <a:r>
              <a:rPr lang="it-IT" sz="2400"/>
              <a:t>: Il sistema non prevede risorse condivise tra più utenti.</a:t>
            </a:r>
          </a:p>
          <a:p>
            <a:pPr marL="0" indent="0">
              <a:buNone/>
            </a:pPr>
            <a:r>
              <a:rPr lang="en-US" sz="2400" b="1"/>
              <a:t>SC-7 (4) EXTERNAL TELECOMMUNICATIONS SERVICES:</a:t>
            </a:r>
            <a:r>
              <a:rPr lang="en-US" sz="2400"/>
              <a:t> Il sistema non prevede servizi di telecomunicazione esterni.</a:t>
            </a:r>
            <a:endParaRPr lang="it-IT" sz="2400"/>
          </a:p>
          <a:p>
            <a:pPr marL="0" indent="0">
              <a:buNone/>
            </a:pPr>
            <a:r>
              <a:rPr lang="it-IT" sz="2400" b="1"/>
              <a:t>SC-7 (7) SPLIT TUNNELING FOR REMOTE DEVICES: </a:t>
            </a:r>
            <a:r>
              <a:rPr lang="it-IT" sz="2400"/>
              <a:t>Il sistema non prevede l’installazione del tunnel IPSec per l’accesso da remoto.</a:t>
            </a:r>
          </a:p>
          <a:p>
            <a:pPr marL="0" indent="0">
              <a:buNone/>
            </a:pPr>
            <a:r>
              <a:rPr lang="it-IT" sz="2400" b="1"/>
              <a:t>SC-15 COLLABORATIVE COMPUTING DEVICES AND APPLICATIONS: </a:t>
            </a:r>
            <a:r>
              <a:rPr lang="it-IT" sz="2400"/>
              <a:t>Il sistema non fornisce ai propri utenti strumenti per le operazioni di calcolo collaborative.</a:t>
            </a:r>
          </a:p>
          <a:p>
            <a:pPr marL="0" indent="0">
              <a:buNone/>
            </a:pPr>
            <a:r>
              <a:rPr lang="it-IT" sz="2400" b="1"/>
              <a:t>SC-20 SECURE NAME/ADDRESS RESOLUTION SERVICE (AUTHORITATIVE SOURCE): </a:t>
            </a:r>
            <a:r>
              <a:rPr lang="it-IT" sz="2400"/>
              <a:t>Avendo utilizzato un servizio gratuito di DNS dinamico, non possiamo configurarlo. </a:t>
            </a:r>
          </a:p>
          <a:p>
            <a:pPr marL="0" indent="0">
              <a:buNone/>
            </a:pPr>
            <a:r>
              <a:rPr lang="it-IT" sz="2400" b="1"/>
              <a:t>SC-21 SECURE NAME/ADDRESS RESOLUTION SERVICE (RECURSIVE OR CACHING RESOLVER): </a:t>
            </a:r>
            <a:r>
              <a:rPr lang="it-IT" sz="2400"/>
              <a:t>Avendo utilizzato un servizio gratuito di DNS dinamico, non possiamo configurarlo. </a:t>
            </a:r>
          </a:p>
          <a:p>
            <a:pPr marL="0" indent="0">
              <a:buNone/>
            </a:pPr>
            <a:r>
              <a:rPr lang="it-IT" sz="2400" b="1"/>
              <a:t>SC-22 ARCHITECTURE AND PROVISIONING FOR SECURE NAME/ADDRESS RESOLUTION SERVICE: </a:t>
            </a:r>
            <a:r>
              <a:rPr lang="it-IT" sz="2400"/>
              <a:t>Avendo utilizzato un servizio gratuito di DNS dinamico, non possiamo configurarlo. </a:t>
            </a:r>
          </a:p>
          <a:p>
            <a:pPr marL="0" indent="0">
              <a:buNone/>
            </a:pPr>
            <a:endParaRPr lang="it-IT" sz="200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2209745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CONTROLLI HIGH-LEVEL</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1325563"/>
            <a:ext cx="11843290" cy="5208241"/>
          </a:xfrm>
        </p:spPr>
        <p:txBody>
          <a:bodyPr>
            <a:normAutofit/>
          </a:bodyPr>
          <a:lstStyle/>
          <a:p>
            <a:pPr marL="0" indent="0" algn="just">
              <a:buNone/>
            </a:pPr>
            <a:r>
              <a:rPr lang="it-IT" sz="2400" b="1"/>
              <a:t>SC-3 SECURITY FUNCTION ISOLATION: </a:t>
            </a:r>
            <a:r>
              <a:rPr lang="it-IT" sz="2400"/>
              <a:t>Isolare le funzioni di sicurezza dalle funzioni non di sicurezza.</a:t>
            </a:r>
          </a:p>
          <a:p>
            <a:pPr marL="0" indent="0">
              <a:buNone/>
            </a:pPr>
            <a:r>
              <a:rPr lang="it-IT" sz="2400" b="1"/>
              <a:t>SC-7 (18) FAIL SECURE:</a:t>
            </a:r>
            <a:r>
              <a:rPr lang="it-IT" sz="2400"/>
              <a:t> Impedire ai sistemi di entrare in stati non sicuri in caso di fallimento operativo di un dispositivo di protezione perimetrale.</a:t>
            </a:r>
          </a:p>
          <a:p>
            <a:pPr marL="0" indent="0">
              <a:buNone/>
            </a:pPr>
            <a:r>
              <a:rPr lang="it-IT" sz="2400" b="1"/>
              <a:t>SC-7 (21) ISOLATION OF SYSTEM COMPONENTS: </a:t>
            </a:r>
            <a:r>
              <a:rPr lang="it-IT" sz="2400"/>
              <a:t>Impiegare meccanismi di protezione perimetrale per isolare i componenti di sistema.</a:t>
            </a:r>
          </a:p>
          <a:p>
            <a:pPr marL="0" indent="0">
              <a:buNone/>
            </a:pPr>
            <a:r>
              <a:rPr lang="it-IT" sz="2400" b="1"/>
              <a:t>SC-12 (1) AVAILABILITY: </a:t>
            </a:r>
            <a:r>
              <a:rPr lang="it-IT" sz="2400"/>
              <a:t>Garantire l’availability dell’informazione a seguito della perdita delle chiavi crittografiche da parte dell’utente.</a:t>
            </a:r>
          </a:p>
          <a:p>
            <a:pPr marL="0" indent="0">
              <a:buNone/>
            </a:pPr>
            <a:r>
              <a:rPr lang="it-IT" sz="2400" b="1"/>
              <a:t>SC-24 FAIL IN KNOWN STATE: </a:t>
            </a:r>
            <a:r>
              <a:rPr lang="it-IT" sz="2400"/>
              <a:t>Preservare la confidenzialità, integrità e availability delle informazioni al seguito di fallimenti del sistema o di suoi componenti.</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4923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SC-1 POLICY AND PROCEDURES</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2289358"/>
            <a:ext cx="11843290" cy="2443064"/>
          </a:xfrm>
        </p:spPr>
        <p:txBody>
          <a:bodyPr>
            <a:normAutofit/>
          </a:bodyPr>
          <a:lstStyle/>
          <a:p>
            <a:pPr marL="0" indent="0" algn="just">
              <a:buNone/>
            </a:pPr>
            <a:r>
              <a:rPr lang="it-IT" sz="2400" dirty="0"/>
              <a:t>Il controllo SC-1 richiede lo sviluppo e l’implementazione di politiche e procedure formali per la protezione del sistema e delle comunicazioni. </a:t>
            </a:r>
            <a:endParaRPr lang="it-IT" sz="2400" i="1" dirty="0"/>
          </a:p>
          <a:p>
            <a:pPr marL="0" indent="0" algn="just">
              <a:buNone/>
            </a:pPr>
            <a:r>
              <a:rPr lang="it-IT" sz="2400" i="1" dirty="0"/>
              <a:t>Implementazione: </a:t>
            </a:r>
            <a:r>
              <a:rPr lang="it-IT" sz="2400" dirty="0"/>
              <a:t>Il nostro sistema protegge la comunicazione tra il browser del client e l’applicativo sul server attraverso l’uso del protocollo HTTPS. Inoltre, attraverso l’uso di </a:t>
            </a:r>
            <a:r>
              <a:rPr lang="it-IT" sz="2400" dirty="0" err="1"/>
              <a:t>Kubernetes</a:t>
            </a:r>
            <a:r>
              <a:rPr lang="it-IT" sz="2400" dirty="0"/>
              <a:t> e di Google Cloud Platform, il sistema risulta essere isolato.</a:t>
            </a:r>
            <a:endParaRPr lang="it-IT" sz="2000" dirty="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424714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8223139" cy="1325563"/>
          </a:xfrm>
        </p:spPr>
        <p:txBody>
          <a:bodyPr>
            <a:noAutofit/>
          </a:bodyPr>
          <a:lstStyle/>
          <a:p>
            <a:r>
              <a:rPr lang="it-IT" sz="5400" b="1"/>
              <a:t>SC-2 SEPARATION OF SYSTEM AND USER FUNCTIONALITY</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2289358"/>
            <a:ext cx="11843290" cy="2443064"/>
          </a:xfrm>
        </p:spPr>
        <p:txBody>
          <a:bodyPr>
            <a:normAutofit lnSpcReduction="10000"/>
          </a:bodyPr>
          <a:lstStyle/>
          <a:p>
            <a:pPr marL="0" indent="0" algn="just">
              <a:buNone/>
            </a:pPr>
            <a:r>
              <a:rPr lang="it-IT" sz="2400"/>
              <a:t>Separare le funzioni dell’utente, inclusi i servizi di interfaccia utente, dalle funzionalità di gestione del sistema. </a:t>
            </a:r>
            <a:endParaRPr lang="it-IT" sz="2400" i="1"/>
          </a:p>
          <a:p>
            <a:pPr marL="0" indent="0" algn="just">
              <a:buNone/>
            </a:pPr>
            <a:r>
              <a:rPr lang="it-IT" sz="2400" i="1"/>
              <a:t>Implementazione: </a:t>
            </a:r>
            <a:r>
              <a:rPr lang="it-IT" sz="2400"/>
              <a:t>Il nostro sistema prevede un’architettura a microservizi: associando ad ogni microservizio un container si riesce ad implementare la separazione delle funzioni dell’utente dalle funzionalità del sistema. Per la gestione dei video è stata implementata una figura apposita, ovvero il gestore video, mentre per la gestione dei ruoli abbiamo previsto la figura del security administrator.</a:t>
            </a:r>
            <a:endParaRPr lang="it-IT" sz="200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6614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SC-5 DENIAL-OF-SERVICE PROTECTION</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1341892"/>
            <a:ext cx="11843290" cy="4103332"/>
          </a:xfrm>
        </p:spPr>
        <p:txBody>
          <a:bodyPr>
            <a:normAutofit/>
          </a:bodyPr>
          <a:lstStyle/>
          <a:p>
            <a:pPr marL="0" indent="0" algn="just">
              <a:buNone/>
            </a:pPr>
            <a:r>
              <a:rPr lang="it-IT" dirty="0"/>
              <a:t>Proteggersi da o limitare gli effetti di attacchi di tipo </a:t>
            </a:r>
            <a:r>
              <a:rPr lang="it-IT" dirty="0" err="1"/>
              <a:t>Denial</a:t>
            </a:r>
            <a:r>
              <a:rPr lang="it-IT" dirty="0"/>
              <a:t> of Service utilizzando contromisure adeguate.</a:t>
            </a:r>
          </a:p>
          <a:p>
            <a:pPr marL="0" indent="0" algn="just">
              <a:buNone/>
            </a:pPr>
            <a:r>
              <a:rPr lang="it-IT" i="1" dirty="0"/>
              <a:t>Implementazione: </a:t>
            </a:r>
            <a:r>
              <a:rPr lang="it-IT" sz="2400" dirty="0">
                <a:ea typeface="Calibri" panose="020F0502020204030204" pitchFamily="34" charset="0"/>
                <a:cs typeface="Times New Roman"/>
              </a:rPr>
              <a:t>Attraverso l’uso di Google Cloud Platform possiamo proteggere il nostro sistema da attacchi di tipo </a:t>
            </a:r>
            <a:r>
              <a:rPr lang="it-IT" sz="2400" dirty="0" err="1">
                <a:ea typeface="Calibri" panose="020F0502020204030204" pitchFamily="34" charset="0"/>
                <a:cs typeface="Times New Roman"/>
              </a:rPr>
              <a:t>DoS</a:t>
            </a:r>
            <a:r>
              <a:rPr lang="it-IT" sz="2400" dirty="0">
                <a:ea typeface="Calibri" panose="020F0502020204030204" pitchFamily="34" charset="0"/>
                <a:cs typeface="Times New Roman"/>
              </a:rPr>
              <a:t>. Avendo utilizzato GCP, la protezione anti-spoofing per la rete privata (indirizzi IP interni) si ha come impostazione predefinita. Ciò significa che GCP impedisce automaticamente ai pacchetti IP di indirizzi non validi di entrare nella rete privata e di essere instradati verso le istanze di Google Cloud. </a:t>
            </a:r>
          </a:p>
          <a:p>
            <a:pPr marL="0" indent="0" algn="just">
              <a:buNone/>
            </a:pPr>
            <a:r>
              <a:rPr lang="it-IT" sz="2400" dirty="0">
                <a:ea typeface="Calibri" panose="020F0502020204030204" pitchFamily="34" charset="0"/>
                <a:cs typeface="Times New Roman"/>
              </a:rPr>
              <a:t>Inoltre; </a:t>
            </a:r>
            <a:r>
              <a:rPr lang="it-IT" sz="2400" dirty="0" err="1">
                <a:ea typeface="Calibri" panose="020F0502020204030204" pitchFamily="34" charset="0"/>
                <a:cs typeface="Times New Roman"/>
              </a:rPr>
              <a:t>NginX</a:t>
            </a:r>
            <a:r>
              <a:rPr lang="it-IT" sz="2400" dirty="0">
                <a:ea typeface="Calibri" panose="020F0502020204030204" pitchFamily="34" charset="0"/>
                <a:cs typeface="Times New Roman"/>
              </a:rPr>
              <a:t> ci consente di ridurre la superficie di attacco esponendo i servizi attraverso un solo punto di accesso pubblico, permettendo di effettuare la separazione tra traffico interno ed esterno e di effettuare il bilanciamento del carico.</a:t>
            </a:r>
          </a:p>
          <a:p>
            <a:pPr marL="0" indent="0" algn="just">
              <a:buNone/>
            </a:pPr>
            <a:endParaRPr lang="it-IT" sz="2400" dirty="0">
              <a:ea typeface="Calibri" panose="020F0502020204030204" pitchFamily="34" charset="0"/>
              <a:cs typeface="Times New Roman"/>
            </a:endParaRPr>
          </a:p>
          <a:p>
            <a:pPr marL="457200" lvl="1" indent="0" algn="just">
              <a:buNone/>
            </a:pPr>
            <a:endParaRPr lang="it-IT" sz="2000" dirty="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5" name="Immagine 4">
            <a:extLst>
              <a:ext uri="{FF2B5EF4-FFF2-40B4-BE49-F238E27FC236}">
                <a16:creationId xmlns:a16="http://schemas.microsoft.com/office/drawing/2014/main" id="{0E56E642-31C3-F97D-9EA0-C324F8A3C894}"/>
              </a:ext>
            </a:extLst>
          </p:cNvPr>
          <p:cNvPicPr>
            <a:picLocks noChangeAspect="1"/>
          </p:cNvPicPr>
          <p:nvPr/>
        </p:nvPicPr>
        <p:blipFill>
          <a:blip r:embed="rId3"/>
          <a:stretch>
            <a:fillRect/>
          </a:stretch>
        </p:blipFill>
        <p:spPr>
          <a:xfrm>
            <a:off x="0" y="5798404"/>
            <a:ext cx="12192000" cy="545523"/>
          </a:xfrm>
          <a:prstGeom prst="rect">
            <a:avLst/>
          </a:prstGeom>
        </p:spPr>
      </p:pic>
    </p:spTree>
    <p:extLst>
      <p:ext uri="{BB962C8B-B14F-4D97-AF65-F5344CB8AC3E}">
        <p14:creationId xmlns:p14="http://schemas.microsoft.com/office/powerpoint/2010/main" val="116617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74C1C462-7B9E-2EE5-1B15-38DF736821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9170"/>
          <a:stretch>
            <a:fillRect/>
          </a:stretch>
        </p:blipFill>
        <p:spPr>
          <a:xfrm>
            <a:off x="1789453" y="1309292"/>
            <a:ext cx="8613093" cy="5001415"/>
          </a:xfrm>
        </p:spPr>
      </p:pic>
      <p:pic>
        <p:nvPicPr>
          <p:cNvPr id="2" name="Immagine 1">
            <a:extLst>
              <a:ext uri="{FF2B5EF4-FFF2-40B4-BE49-F238E27FC236}">
                <a16:creationId xmlns:a16="http://schemas.microsoft.com/office/drawing/2014/main" id="{B46C141F-711A-FA9B-AEDA-ECD844498640}"/>
              </a:ext>
            </a:extLst>
          </p:cNvPr>
          <p:cNvPicPr>
            <a:picLocks noChangeAspect="1"/>
          </p:cNvPicPr>
          <p:nvPr/>
        </p:nvPicPr>
        <p:blipFill>
          <a:blip r:embed="rId3"/>
          <a:stretch>
            <a:fillRect/>
          </a:stretch>
        </p:blipFill>
        <p:spPr>
          <a:xfrm>
            <a:off x="0" y="0"/>
            <a:ext cx="4212701" cy="1085182"/>
          </a:xfrm>
          <a:prstGeom prst="rect">
            <a:avLst/>
          </a:prstGeom>
        </p:spPr>
      </p:pic>
    </p:spTree>
    <p:extLst>
      <p:ext uri="{BB962C8B-B14F-4D97-AF65-F5344CB8AC3E}">
        <p14:creationId xmlns:p14="http://schemas.microsoft.com/office/powerpoint/2010/main" val="365103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SC-7 BOUNDARY PROTECTION</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1878675"/>
            <a:ext cx="11843290" cy="4867357"/>
          </a:xfrm>
        </p:spPr>
        <p:txBody>
          <a:bodyPr>
            <a:normAutofit fontScale="85000" lnSpcReduction="20000"/>
          </a:bodyPr>
          <a:lstStyle/>
          <a:p>
            <a:pPr marL="0" indent="0" algn="just">
              <a:buNone/>
            </a:pPr>
            <a:r>
              <a:rPr lang="it-IT" sz="2400"/>
              <a:t>Monitorare e controllare le comunicazioni ricevute tramite interfacce esterne e dirette verso il sistema. Connettersi verso reti o sistemi esterni solo tramite tali interfacce. Le interfacce menzionate fanno riferimento a dispositivi di protezione come gateway, firewall, IDS o tunnel cifrati.</a:t>
            </a:r>
          </a:p>
          <a:p>
            <a:pPr marL="0" indent="0" algn="just">
              <a:buNone/>
            </a:pPr>
            <a:r>
              <a:rPr lang="en-US" sz="2400" b="1"/>
              <a:t>SC-7 (3) ACCESS POINTS: </a:t>
            </a:r>
            <a:r>
              <a:rPr lang="en-US" sz="2400" err="1"/>
              <a:t>Limitare il numero di connessioni di rete in ingresso al sistema.</a:t>
            </a:r>
          </a:p>
          <a:p>
            <a:pPr marL="0" indent="0" algn="just">
              <a:buNone/>
            </a:pPr>
            <a:r>
              <a:rPr lang="en-US" sz="2400" i="1" err="1"/>
              <a:t>Implementazione: </a:t>
            </a:r>
            <a:r>
              <a:rPr lang="en-US" sz="2400" err="1"/>
              <a:t>Tramite NginX abbiamo imposto un limite massimo di 1000 utenti simultanei.</a:t>
            </a:r>
          </a:p>
          <a:p>
            <a:pPr marL="0" indent="0" algn="just">
              <a:buNone/>
            </a:pPr>
            <a:r>
              <a:rPr lang="en-US" sz="2400" b="1"/>
              <a:t>SC-7 (5) DENY BY DEFAULT-ALLOW BY EXCEPTION: </a:t>
            </a:r>
            <a:r>
              <a:rPr lang="it-IT" sz="2400"/>
              <a:t>Negare il traffico in ingresso come impostazione di default e permettere solo specifiche tipologie di traffico in via eccezionale. Questo genere di policy permette l’ingresso nel sistema solo di traffico essenziale e approvato.</a:t>
            </a:r>
          </a:p>
          <a:p>
            <a:pPr marL="0" indent="0" algn="just">
              <a:buNone/>
            </a:pPr>
            <a:r>
              <a:rPr lang="en-US" sz="2400" i="1" err="1"/>
              <a:t>Implementazione</a:t>
            </a:r>
            <a:r>
              <a:rPr lang="en-US" sz="2400"/>
              <a:t>: </a:t>
            </a:r>
            <a:r>
              <a:rPr lang="it-IT" sz="2400"/>
              <a:t>Per la protezione perimetrale è stato previsto un firewall.</a:t>
            </a:r>
            <a:r>
              <a:rPr lang="it-IT" sz="1600" b="0" i="0">
                <a:solidFill>
                  <a:srgbClr val="DBDEE1"/>
                </a:solidFill>
                <a:effectLst/>
                <a:latin typeface="gg sans"/>
              </a:rPr>
              <a:t> </a:t>
            </a:r>
            <a:r>
              <a:rPr lang="en-US" sz="2400"/>
              <a:t>Sono state applicate regole di firewalling di tipo whitelist con lo scopo di consentire l’accesso al solo traffico essenziale.</a:t>
            </a:r>
          </a:p>
          <a:p>
            <a:pPr marL="0" indent="0" algn="just">
              <a:buNone/>
            </a:pPr>
            <a:r>
              <a:rPr lang="en-US" sz="2400" b="1"/>
              <a:t>SC-7 (8) ROUTE TRAFFIC TO AUTHENTICATED PROXY SERVERS:</a:t>
            </a:r>
            <a:r>
              <a:rPr lang="it-IT" sz="2400" i="1">
                <a:latin typeface="Avenir Next LT Pro"/>
                <a:cs typeface="Calibri"/>
              </a:rPr>
              <a:t> </a:t>
            </a:r>
            <a:r>
              <a:rPr lang="it-IT" sz="2400"/>
              <a:t>Instradare il traffico interno verso la rete esterna attraverso un server proxy autenticato</a:t>
            </a:r>
            <a:r>
              <a:rPr lang="it-IT" sz="2400">
                <a:latin typeface="Avenir Next LT Pro"/>
                <a:cs typeface="Calibri"/>
              </a:rPr>
              <a:t>.</a:t>
            </a:r>
          </a:p>
          <a:p>
            <a:pPr marL="0" indent="0" algn="just">
              <a:buNone/>
            </a:pPr>
            <a:r>
              <a:rPr lang="it-IT" sz="2400" i="1"/>
              <a:t>Implementazione: </a:t>
            </a:r>
            <a:r>
              <a:rPr lang="it-IT" sz="2400"/>
              <a:t>Il perimetro di sicurezza dell'applicazione è di natura delimitato dalla struttura del cluster offerta dalla GKE. La comunicazione tra i microservizi è consentita all'interno del cluster attraverso indirizzi IP interni, per i quali non è necessaria un'esposizione all'esterno. Tutto ciò che riguarda il traffico esterno verso il perimetro è gestito dal reverse proxy Nginx, il quale consente di limitare i punti di accesso e forza tutte le richieste HTTP verso HTTPS, favorendone quindi la crittografia.</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273776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1"/>
            <a:ext cx="7979299" cy="737118"/>
          </a:xfrm>
        </p:spPr>
        <p:txBody>
          <a:bodyPr>
            <a:noAutofit/>
          </a:bodyPr>
          <a:lstStyle/>
          <a:p>
            <a:r>
              <a:rPr lang="it-IT" sz="5400" b="1"/>
              <a:t>FIREWALL</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8" name="Segnaposto contenuto 7" descr="Immagine che contiene testo&#10;&#10;Descrizione generata automaticamente">
            <a:extLst>
              <a:ext uri="{FF2B5EF4-FFF2-40B4-BE49-F238E27FC236}">
                <a16:creationId xmlns:a16="http://schemas.microsoft.com/office/drawing/2014/main" id="{7B2A699C-92DC-D027-FA4E-F9DD3950B2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563" y="1290340"/>
            <a:ext cx="3592286" cy="5240587"/>
          </a:xfrm>
        </p:spPr>
      </p:pic>
      <p:pic>
        <p:nvPicPr>
          <p:cNvPr id="10" name="Immagine 9" descr="Immagine che contiene testo&#10;&#10;Descrizione generata automaticamente">
            <a:extLst>
              <a:ext uri="{FF2B5EF4-FFF2-40B4-BE49-F238E27FC236}">
                <a16:creationId xmlns:a16="http://schemas.microsoft.com/office/drawing/2014/main" id="{C28A9A7A-5CC2-2547-8D0F-4ECC9C1715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370" y="1291270"/>
            <a:ext cx="4153260" cy="5235394"/>
          </a:xfrm>
          <a:prstGeom prst="rect">
            <a:avLst/>
          </a:prstGeom>
        </p:spPr>
      </p:pic>
      <p:pic>
        <p:nvPicPr>
          <p:cNvPr id="12" name="Immagine 11" descr="Immagine che contiene testo&#10;&#10;Descrizione generata automaticamente">
            <a:extLst>
              <a:ext uri="{FF2B5EF4-FFF2-40B4-BE49-F238E27FC236}">
                <a16:creationId xmlns:a16="http://schemas.microsoft.com/office/drawing/2014/main" id="{DF66430B-1D87-A8C1-B14E-380942A7F5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016" y="1290340"/>
            <a:ext cx="2400508" cy="5166808"/>
          </a:xfrm>
          <a:prstGeom prst="rect">
            <a:avLst/>
          </a:prstGeom>
        </p:spPr>
      </p:pic>
    </p:spTree>
    <p:extLst>
      <p:ext uri="{BB962C8B-B14F-4D97-AF65-F5344CB8AC3E}">
        <p14:creationId xmlns:p14="http://schemas.microsoft.com/office/powerpoint/2010/main" val="277126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8539023" cy="2011680"/>
          </a:xfrm>
        </p:spPr>
        <p:txBody>
          <a:bodyPr>
            <a:noAutofit/>
          </a:bodyPr>
          <a:lstStyle/>
          <a:p>
            <a:r>
              <a:rPr lang="it-IT" sz="5400" b="1"/>
              <a:t>SC-8 TRASMISSION CONFIDENTIALITY AND INTEGRITY</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2194560"/>
            <a:ext cx="11843290" cy="4258776"/>
          </a:xfrm>
        </p:spPr>
        <p:txBody>
          <a:bodyPr>
            <a:normAutofit fontScale="92500" lnSpcReduction="10000"/>
          </a:bodyPr>
          <a:lstStyle/>
          <a:p>
            <a:pPr marL="0" indent="0" algn="just">
              <a:buNone/>
            </a:pPr>
            <a:r>
              <a:rPr lang="it-IT" dirty="0"/>
              <a:t>Proteggere la confidenzialità e l’integrità delle informazioni trasmesse.</a:t>
            </a:r>
          </a:p>
          <a:p>
            <a:pPr marL="0" indent="0" algn="just">
              <a:buNone/>
            </a:pPr>
            <a:r>
              <a:rPr lang="it-IT" b="1" dirty="0"/>
              <a:t>SC-8 (1) CRYPTOGRAPHIC PROTECTION: </a:t>
            </a:r>
            <a:r>
              <a:rPr lang="it-IT" dirty="0"/>
              <a:t>Implementare meccanismi crittografici per prevenire la </a:t>
            </a:r>
            <a:r>
              <a:rPr lang="it-IT" dirty="0" err="1"/>
              <a:t>disclosure</a:t>
            </a:r>
            <a:r>
              <a:rPr lang="it-IT" dirty="0"/>
              <a:t> di informazioni e per rilevare alterazioni delle informazioni durante la trasmissione.</a:t>
            </a:r>
          </a:p>
          <a:p>
            <a:pPr marL="0" indent="0" algn="just">
              <a:buNone/>
            </a:pPr>
            <a:r>
              <a:rPr lang="it-IT" i="1" dirty="0"/>
              <a:t>Implementazione: </a:t>
            </a:r>
            <a:r>
              <a:rPr lang="it-IT" dirty="0"/>
              <a:t>La confidenzialità e l’integrità delle informazioni trasmesse vengono protette attraverso l’uso del protocollo HTTPS che si appoggia su TLS. Il protocollo TLS gestisce in modo sicuro tutte le richieste degli utenti verso l'applicazione quando si trovano al di fuori del perimetro dell'applicazione. In particolare, durante la fase iniziale della comunicazione, viene concordata una suite di crittografia per garantire la protezione dei dati trasmessi. All'interno del perimetro dell'applicazione, grazie a GCP, le comunicazioni sono già considerate sicure e quindi non è necessario l'utilizzo della crittografia, il che favorisce le performance del sistema.</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20182115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1868</Words>
  <Application>Microsoft Office PowerPoint</Application>
  <PresentationFormat>Widescreen</PresentationFormat>
  <Paragraphs>76</Paragraphs>
  <Slides>21</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21</vt:i4>
      </vt:variant>
    </vt:vector>
  </HeadingPairs>
  <TitlesOfParts>
    <vt:vector size="28" baseType="lpstr">
      <vt:lpstr>Arial</vt:lpstr>
      <vt:lpstr>Avenir Next LT Pro</vt:lpstr>
      <vt:lpstr>Calibri</vt:lpstr>
      <vt:lpstr>Calibri Light</vt:lpstr>
      <vt:lpstr>gg sans</vt:lpstr>
      <vt:lpstr>inherit</vt:lpstr>
      <vt:lpstr>Tema di Office</vt:lpstr>
      <vt:lpstr>Presentazione standard di PowerPoint</vt:lpstr>
      <vt:lpstr>FAMIGLIA DI CONTROLLI: SYSTEM AND COMMUNICATION PROTECTION</vt:lpstr>
      <vt:lpstr>SC-1 POLICY AND PROCEDURES</vt:lpstr>
      <vt:lpstr>SC-2 SEPARATION OF SYSTEM AND USER FUNCTIONALITY</vt:lpstr>
      <vt:lpstr>SC-5 DENIAL-OF-SERVICE PROTECTION</vt:lpstr>
      <vt:lpstr>Presentazione standard di PowerPoint</vt:lpstr>
      <vt:lpstr>SC-7 BOUNDARY PROTECTION</vt:lpstr>
      <vt:lpstr>FIREWALL</vt:lpstr>
      <vt:lpstr>SC-8 TRASMISSION CONFIDENTIALITY AND INTEGRITY</vt:lpstr>
      <vt:lpstr>SC-10 NETWORK DISCONNECT</vt:lpstr>
      <vt:lpstr>SC-10 NETWORK DISCONNECT</vt:lpstr>
      <vt:lpstr>SC-12 CRYPTOGRAPHIC KEY ESTABLISHMENT AND MANAGEMENT</vt:lpstr>
      <vt:lpstr>SC-13 CRYPTOGRAPHIC PROTECTION</vt:lpstr>
      <vt:lpstr>SC-17 PUBLIC KEY INFRASTRUCTURE CERTIFICATES </vt:lpstr>
      <vt:lpstr>Presentazione standard di PowerPoint</vt:lpstr>
      <vt:lpstr>SC-18 MOBILE CODE</vt:lpstr>
      <vt:lpstr>SC-23 SESSION AUTHENTICITY</vt:lpstr>
      <vt:lpstr>SC-28 PROTECTION OF INFORMATION AT REST</vt:lpstr>
      <vt:lpstr>SC-39 PROCESS ISOLATION</vt:lpstr>
      <vt:lpstr>CONTROLLI NON IMPLEMENTABILI</vt:lpstr>
      <vt:lpstr>CONTROLLI HIGH-LEVEL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anna varriale</dc:creator>
  <cp:lastModifiedBy>GIUSEPPE SPIEZIA</cp:lastModifiedBy>
  <cp:revision>107</cp:revision>
  <dcterms:created xsi:type="dcterms:W3CDTF">2023-04-01T13:12:58Z</dcterms:created>
  <dcterms:modified xsi:type="dcterms:W3CDTF">2023-05-23T11:28:14Z</dcterms:modified>
</cp:coreProperties>
</file>