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3" r:id="rId2"/>
    <p:sldId id="616" r:id="rId3"/>
    <p:sldId id="619" r:id="rId4"/>
    <p:sldId id="622" r:id="rId5"/>
    <p:sldId id="276" r:id="rId6"/>
    <p:sldId id="628" r:id="rId7"/>
    <p:sldId id="637" r:id="rId8"/>
    <p:sldId id="640" r:id="rId9"/>
    <p:sldId id="643" r:id="rId10"/>
    <p:sldId id="646" r:id="rId11"/>
    <p:sldId id="754" r:id="rId12"/>
    <p:sldId id="631" r:id="rId13"/>
    <p:sldId id="634" r:id="rId14"/>
    <p:sldId id="649" r:id="rId15"/>
    <p:sldId id="652" r:id="rId16"/>
    <p:sldId id="655" r:id="rId17"/>
    <p:sldId id="658" r:id="rId18"/>
    <p:sldId id="661" r:id="rId19"/>
    <p:sldId id="664" r:id="rId20"/>
    <p:sldId id="667" r:id="rId21"/>
    <p:sldId id="670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738704-CB24-D0FC-FE21-6482E2510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713B27-DA41-8C16-D56F-98911E23E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7C4BB9-A258-7FE4-B377-7C149C28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D5AE-79B5-4394-8682-04A69D0C3885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61F52B-3137-9C26-610B-9F071376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F969E4-F733-3E3F-1DC9-D9468B85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D4AB-E664-47C8-89E3-E3DA7A40A7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077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F1AAFA-860F-27C0-E9E9-BE21C642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754F8E-D797-3A40-C9B6-CC9CA0F7A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153A58-FC58-46A5-5031-C1379FE7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D5AE-79B5-4394-8682-04A69D0C3885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4161CD-9C64-E794-3B2A-4781BB2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7D0551-6D40-B055-5EB5-36E9BF72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D4AB-E664-47C8-89E3-E3DA7A40A7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149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E61279-C62B-33EC-42F6-3C489A05A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93734E-E4EF-65C1-529E-8A2D93F0B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EA894B-0079-4D01-31E0-FADBBBC9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D5AE-79B5-4394-8682-04A69D0C3885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4A7A1F-9102-01D1-F203-2FE4C6CF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839DA0-3591-C7CF-563E-9256A3B8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D4AB-E664-47C8-89E3-E3DA7A40A7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0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CBBF6B-712C-3587-0214-739355E8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6EE877-9E90-8337-4347-4919FB6FB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7073E7-D3B1-1A6E-8057-9F231358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D5AE-79B5-4394-8682-04A69D0C3885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6F6DA2-85D4-3071-F539-847C6ED8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A6D91B-04AF-B908-EBCD-B3E2FC8A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D4AB-E664-47C8-89E3-E3DA7A40A7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92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4BD4A6-6A22-7BDD-7F74-A164FCCF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D61C9C-3470-AED8-961B-06397258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0E7623-17A6-8558-2EFE-6544B2DA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D5AE-79B5-4394-8682-04A69D0C3885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85AC46-1DCC-421E-9E24-776DBDFB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16529B-D575-C237-EBE8-1530A4E0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D4AB-E664-47C8-89E3-E3DA7A40A7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515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8CCF2B-4FD8-09F1-FB49-12A12086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368F00-2DCF-4121-78A6-2A44022F6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789E3D-846D-6CD0-721D-C276BE7A8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09CFC2-24CF-6D92-0D6A-F5A33A96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D5AE-79B5-4394-8682-04A69D0C3885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F04EF9-0606-C883-851D-A0316282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1AAB0D6-AE5B-7F83-2110-08C79F3D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D4AB-E664-47C8-89E3-E3DA7A40A7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716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5D0C0B-1E40-08F5-C86A-CA6EA098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7AC1DE-919A-B961-5AF4-405B0838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A7D078-B227-E80E-81DE-8DC955762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7025946-6BBA-C73B-4C22-CFC7FA9D2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C3559C8-8C4E-F5D4-4F8D-E63324E61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988A18B-647F-C44A-C76F-95B46B51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D5AE-79B5-4394-8682-04A69D0C3885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55CB8CB-32F6-622E-211C-3DE1ED02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E13ACC5-17EE-8AA4-2856-A5B8F9DA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D4AB-E664-47C8-89E3-E3DA7A40A7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407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7D802B-A37C-2CB8-08C7-5496D042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0516C1-38FD-545B-A350-AB3B5010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D5AE-79B5-4394-8682-04A69D0C3885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304CD6-7BA1-89F0-85A1-363E9B33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B59A668-80D7-04EF-D800-112BE4AC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D4AB-E664-47C8-89E3-E3DA7A40A7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70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6D4A27C-A91D-FC59-7743-E956DEC7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D5AE-79B5-4394-8682-04A69D0C3885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4E137CA-0E50-E70E-1809-C694CCCC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F9BF3A-538C-5DA7-9BB0-331C08DC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D4AB-E664-47C8-89E3-E3DA7A40A7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778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64215-5416-222C-AF59-F39D5D20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98DFEC-17E7-E016-2DC0-7CD2000A1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D9DA07-31DF-8954-03C5-AA4296FAB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0F0F9D-C962-DEDA-434D-E9A54792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D5AE-79B5-4394-8682-04A69D0C3885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8A09EA-1648-E2A9-B560-66297EFF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EBA2F1-DFDC-D099-9136-4CFA9D2F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D4AB-E664-47C8-89E3-E3DA7A40A7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460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97D4B7-8FB1-E1F0-9652-A6B8A231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74CFB08-6C87-8062-B70F-9C3610946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0FA8C6-EBC8-CA13-6551-E0BE42673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81F65B-9D3B-CCCB-26CF-77F2D549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D5AE-79B5-4394-8682-04A69D0C3885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F6D947-B898-D483-E0B1-ADE451B0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7E60A3-815F-F71A-1FBB-BEEE51A3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D4AB-E664-47C8-89E3-E3DA7A40A7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445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841848A-8C9C-8730-8508-FC4BFAD4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C21911-7879-295D-3AFE-AAC5E732A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428E68-AE4D-9532-F898-05CBDCFC5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ED5AE-79B5-4394-8682-04A69D0C3885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ECD2C2-6BA0-6BB2-5975-F9D184A26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ACBE6E-58A1-3250-47DF-DE5640D1B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5D4AB-E664-47C8-89E3-E3DA7A40A7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181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F1CA4ABC-BD8F-4BC6-DA61-61E294FC87EE}"/>
              </a:ext>
            </a:extLst>
          </p:cNvPr>
          <p:cNvSpPr txBox="1"/>
          <p:nvPr/>
        </p:nvSpPr>
        <p:spPr>
          <a:xfrm>
            <a:off x="9272337" y="5528431"/>
            <a:ext cx="2919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Valerio Mennillo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Dario Riccardi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Giuseppe Spiezia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Anna Varriale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263EC9C-AA09-8701-F699-5BB6D0807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214" y="1066892"/>
            <a:ext cx="5033155" cy="55216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10C6E57-4942-C8FC-3FDC-82510877158F}"/>
              </a:ext>
            </a:extLst>
          </p:cNvPr>
          <p:cNvSpPr txBox="1"/>
          <p:nvPr/>
        </p:nvSpPr>
        <p:spPr>
          <a:xfrm>
            <a:off x="2791642" y="3237044"/>
            <a:ext cx="694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CONTROLLI CP</a:t>
            </a:r>
            <a:endParaRPr kumimoji="0" lang="it-IT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312078E-8A5C-93DB-FC9D-CB676398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100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1325563"/>
          </a:xfrm>
        </p:spPr>
        <p:txBody>
          <a:bodyPr>
            <a:noAutofit/>
          </a:bodyPr>
          <a:lstStyle/>
          <a:p>
            <a:r>
              <a:rPr lang="it-IT" sz="5400" b="1"/>
              <a:t>CP-7 ALTERNATE PROCESSING SITE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562793"/>
            <a:ext cx="11843290" cy="50208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/>
              <a:t>I cluster regionali offrono:</a:t>
            </a:r>
          </a:p>
          <a:p>
            <a:pPr algn="just"/>
            <a:r>
              <a:rPr lang="it-IT" sz="2400"/>
              <a:t>Resilienza dall'errore di una singola zona: i cluster regionali sono disponibili in un'area (regione) piuttosto che in una singola zona all'interno di un'area. Se una singola zona diventa non disponibile, il control plane e le risorse non ne risentono.</a:t>
            </a:r>
          </a:p>
          <a:p>
            <a:pPr algn="just"/>
            <a:r>
              <a:rPr lang="it-IT" sz="2400"/>
              <a:t>Aggiornamenti continui, ridimensionamento e riduzione dei tempi di inattività dovuti a guasti del control plane. Con le repliche ridondanti del control plane, i cluster regionali forniscono una maggiore disponibilità dell'API Kubernetes, così si può accedere al control plane anche durante gli aggiornamenti o durante momenti critici.</a:t>
            </a:r>
          </a:p>
          <a:p>
            <a:pPr algn="just"/>
            <a:r>
              <a:rPr lang="it-IT" sz="2400"/>
              <a:t>In caso di interruzione dell'infrastruttura, i carichi di lavoro di Autopilot continuano a essere eseguiti e GKE ribilancia automaticamente i nodi.</a:t>
            </a:r>
          </a:p>
          <a:p>
            <a:pPr algn="just"/>
            <a:endParaRPr lang="it-IT" sz="2400"/>
          </a:p>
          <a:p>
            <a:pPr marL="0" indent="0" algn="just">
              <a:buNone/>
            </a:pPr>
            <a:endParaRPr lang="it-IT" sz="240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2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1325563"/>
          </a:xfrm>
        </p:spPr>
        <p:txBody>
          <a:bodyPr>
            <a:noAutofit/>
          </a:bodyPr>
          <a:lstStyle/>
          <a:p>
            <a:r>
              <a:rPr lang="it-IT" sz="5400" b="1"/>
              <a:t>CP-7 ALTERNATE PROCESSING SITE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1026" name="Picture 2" descr="Google Kubernetes Engine | Professional Cloud Architect – Google Cloud  Certification Guide">
            <a:extLst>
              <a:ext uri="{FF2B5EF4-FFF2-40B4-BE49-F238E27FC236}">
                <a16:creationId xmlns:a16="http://schemas.microsoft.com/office/drawing/2014/main" id="{67AB92DF-5E42-CCFF-966F-B428D5686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556792"/>
            <a:ext cx="87249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2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1325563"/>
          </a:xfrm>
        </p:spPr>
        <p:txBody>
          <a:bodyPr>
            <a:noAutofit/>
          </a:bodyPr>
          <a:lstStyle/>
          <a:p>
            <a:r>
              <a:rPr lang="it-IT" sz="5400" b="1"/>
              <a:t>CP-6 ALTERNATE STORAGE SITE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562793"/>
            <a:ext cx="11843290" cy="50208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/>
              <a:t>Stabilire un sito di storage alternativo, compresi gli accordi necessari per consentire lo storage e recupero delle informazioni di backup del sistema. Assicurarsi che il sito di storage alternativo fornisca controlli equivalenti a quelli del sito primario.</a:t>
            </a:r>
          </a:p>
          <a:p>
            <a:pPr marL="0" indent="0" algn="just">
              <a:buNone/>
            </a:pPr>
            <a:r>
              <a:rPr lang="it-IT" b="1"/>
              <a:t>CP-6 (1) SEPARATION FROM PRIMARY SITE</a:t>
            </a:r>
            <a:r>
              <a:rPr lang="it-IT"/>
              <a:t>: Identificare un sito di archiviazione alternativo che sia sufficientemente separato dal sito di archiviazione principale per ridurre la suscettibilità alle  stesse minacce.</a:t>
            </a:r>
          </a:p>
          <a:p>
            <a:pPr marL="0" indent="0" algn="just">
              <a:buNone/>
            </a:pPr>
            <a:r>
              <a:rPr lang="it-IT" b="1"/>
              <a:t>CP-6 (3) ACCESSIBILITY: </a:t>
            </a:r>
            <a:r>
              <a:rPr lang="it-IT"/>
              <a:t>Identificare potenziali problemi di accessibilità al sito di storage alternativo in caso di perturbazioni o disastri a livello di area e delinea azioni di mitigazione esplicite.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8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1325563"/>
          </a:xfrm>
        </p:spPr>
        <p:txBody>
          <a:bodyPr>
            <a:noAutofit/>
          </a:bodyPr>
          <a:lstStyle/>
          <a:p>
            <a:r>
              <a:rPr lang="it-IT" sz="5400" b="1"/>
              <a:t>CP-6 ALTERNATE STORAGE SITE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562793"/>
            <a:ext cx="11843290" cy="50208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i="1"/>
              <a:t>Implementazione: </a:t>
            </a:r>
            <a:r>
              <a:rPr lang="it-IT" sz="2400"/>
              <a:t>Utilizzando Kubernetes, i dati persistenti sono salvati all’intero di PersistentVolumeClaim (PVC), montati sui pod a loro volta situati in diversi nodi.</a:t>
            </a:r>
          </a:p>
          <a:p>
            <a:pPr marL="0" indent="0" algn="just">
              <a:buNone/>
            </a:pPr>
            <a:r>
              <a:rPr lang="it-IT" sz="2400"/>
              <a:t>Se si utilizza un cluster regionale, i PVC beneficeranno della replica automatica dei dati su più zone all'interno della regione. </a:t>
            </a:r>
            <a:endParaRPr lang="it-IT" sz="360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BF38CF-AABB-F223-01CE-A9C1ED6C5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380" y="3959325"/>
            <a:ext cx="9490412" cy="17625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C3D84E-D208-97A8-5B41-5A347462A4FA}"/>
              </a:ext>
            </a:extLst>
          </p:cNvPr>
          <p:cNvSpPr txBox="1"/>
          <p:nvPr/>
        </p:nvSpPr>
        <p:spPr>
          <a:xfrm>
            <a:off x="234696" y="5744598"/>
            <a:ext cx="1172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/>
              <a:t>In caso di perturbazioni o disastri a livello di area, è responsabilità del provider Google garantire la continuità del servizio, usufruendo delle funzionalità da esso offerto.</a:t>
            </a:r>
            <a:endParaRPr lang="en-150" sz="20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3C3A0C-CD67-14F8-5BBB-19FE59C33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3111374"/>
            <a:ext cx="5715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2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102" y="0"/>
            <a:ext cx="6731524" cy="1085182"/>
          </a:xfrm>
        </p:spPr>
        <p:txBody>
          <a:bodyPr>
            <a:noAutofit/>
          </a:bodyPr>
          <a:lstStyle/>
          <a:p>
            <a:r>
              <a:rPr lang="it-IT" sz="5400" b="1"/>
              <a:t>CP-9 SYSTEM BACKUP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562793"/>
            <a:ext cx="11843290" cy="3092017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it-IT" sz="2400"/>
              <a:t>Eseguire il backup delle informazioni a livello di utente contenute nel sistema (definire il tempo di backup);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sz="2400"/>
              <a:t>Eseguire il backup delle informazioni a livello di sistema contenute nel sistema;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sz="2400"/>
              <a:t>Eseguire il backup della documentazione di sistema, inclusi quelli relativi alla sicurezza e la privacy.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sz="2400"/>
              <a:t>Proteggere la confidentiality, integrity e availability delle informazioni di backup.</a:t>
            </a:r>
          </a:p>
          <a:p>
            <a:pPr marL="0" indent="0" algn="just">
              <a:buNone/>
            </a:pPr>
            <a:endParaRPr lang="it-IT" sz="2400"/>
          </a:p>
          <a:p>
            <a:pPr marL="0" indent="0" algn="just">
              <a:buNone/>
            </a:pPr>
            <a:r>
              <a:rPr lang="it-IT" sz="2400" i="1"/>
              <a:t>Implementazione: </a:t>
            </a:r>
            <a:r>
              <a:rPr lang="it-IT" sz="2400"/>
              <a:t>Si utilizza la funzionalità di Backup for GKE.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2CED20-C5C0-D875-5834-06D271999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" y="4654810"/>
            <a:ext cx="11609070" cy="20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47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35503"/>
            <a:ext cx="5921645" cy="2768191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it-IT" sz="2400"/>
              <a:t>È stato creato un piano di backup tramite Backup for GKE. È stata specificata una regione alternativa (europe-west2) a quella normalmente in uso (europe-central2)</a:t>
            </a:r>
            <a:r>
              <a:rPr lang="it-IT" sz="2400" i="1"/>
              <a:t>.</a:t>
            </a:r>
          </a:p>
          <a:p>
            <a:pPr marL="0" indent="0" algn="just">
              <a:buNone/>
            </a:pPr>
            <a:r>
              <a:rPr lang="en-US" sz="2400" err="1"/>
              <a:t>Specificando l’espressione CRON, si specifica ogni quando eseguire il backup. Nel nostro caso, è stato scelto un orario dove è prevista poca attività da parte degli utenti: ogni lunedì alle 3 del mattino.</a:t>
            </a:r>
          </a:p>
          <a:p>
            <a:pPr marL="0" indent="0" algn="just">
              <a:buNone/>
            </a:pPr>
            <a:r>
              <a:rPr lang="en-US" sz="2400"/>
              <a:t>Il backup viene fatto solo dei namespace dove si è lavorato, così da ottimizzare l’utilizzo delle risorse del cloud e rientrare nei costi.</a:t>
            </a:r>
            <a:endParaRPr lang="en-150" sz="2400"/>
          </a:p>
          <a:p>
            <a:pPr marL="0" indent="0" algn="just">
              <a:buNone/>
            </a:pPr>
            <a:endParaRPr lang="it-IT" sz="240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9A5960-AABC-DDC2-C169-25C3F392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414" y="4996759"/>
            <a:ext cx="1743075" cy="1666875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869B5B12-7717-7606-31CE-E908529F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102" y="0"/>
            <a:ext cx="6731524" cy="1085182"/>
          </a:xfrm>
        </p:spPr>
        <p:txBody>
          <a:bodyPr>
            <a:noAutofit/>
          </a:bodyPr>
          <a:lstStyle/>
          <a:p>
            <a:r>
              <a:rPr lang="it-IT" sz="5400" b="1"/>
              <a:t>CP-9 SYSTEM BACKUP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346CE-017C-E487-3B11-7E1B9F147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32" y="1272852"/>
            <a:ext cx="4890984" cy="558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3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202303"/>
            <a:ext cx="5921645" cy="15669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/>
              <a:t>È stato effettuato il primo backup manualmente e poi google automaticamente farà il backup una volta a settimana.</a:t>
            </a:r>
            <a:endParaRPr lang="it-IT" sz="240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905E1D-7484-1C0F-6226-BBDA985F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5" y="1775466"/>
            <a:ext cx="5321010" cy="4160946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31C680B6-906E-7336-F1DA-0BD31D8E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102" y="0"/>
            <a:ext cx="6731524" cy="1085182"/>
          </a:xfrm>
        </p:spPr>
        <p:txBody>
          <a:bodyPr>
            <a:noAutofit/>
          </a:bodyPr>
          <a:lstStyle/>
          <a:p>
            <a:r>
              <a:rPr lang="it-IT" sz="5400" b="1"/>
              <a:t>CP-9 SYSTEM BACKUP</a:t>
            </a:r>
          </a:p>
        </p:txBody>
      </p:sp>
    </p:spTree>
    <p:extLst>
      <p:ext uri="{BB962C8B-B14F-4D97-AF65-F5344CB8AC3E}">
        <p14:creationId xmlns:p14="http://schemas.microsoft.com/office/powerpoint/2010/main" val="459784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562793"/>
            <a:ext cx="11843290" cy="50208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b="1"/>
              <a:t>CP-9 (1) TESTING FOR RELIABILITY AND INTEGRITY: </a:t>
            </a:r>
            <a:r>
              <a:rPr lang="it-IT"/>
              <a:t>Testare le informazioni di backup per verificare la reliability e l’integrity delle informazioni.</a:t>
            </a:r>
          </a:p>
          <a:p>
            <a:pPr marL="0" indent="0" algn="just">
              <a:buNone/>
            </a:pPr>
            <a:r>
              <a:rPr lang="it-IT" i="1"/>
              <a:t>Implementazione: </a:t>
            </a:r>
            <a:r>
              <a:rPr lang="it-IT"/>
              <a:t>è stato ripristinato lo stato del sistema tramite un backup senza errori riscontrati, mentre il sistema continuava a funzionare. </a:t>
            </a:r>
          </a:p>
          <a:p>
            <a:pPr marL="0" indent="0" algn="just">
              <a:buNone/>
            </a:pPr>
            <a:r>
              <a:rPr lang="it-IT" b="1"/>
              <a:t>CP-9 (8) CRYPTOGRAPHIC PROTECTION: </a:t>
            </a:r>
            <a:r>
              <a:rPr lang="it-IT"/>
              <a:t>Implementare meccanismi crittografici per impedire la divulgazione non autorizzata e la modifica di informazioni di backup.</a:t>
            </a:r>
          </a:p>
          <a:p>
            <a:pPr marL="0" indent="0" algn="just">
              <a:buNone/>
            </a:pPr>
            <a:r>
              <a:rPr lang="it-IT" i="1"/>
              <a:t>Implementazione: </a:t>
            </a:r>
            <a:r>
              <a:rPr lang="it-IT"/>
              <a:t>È stata abilitata la crittografia del disco per il cluster GKE. Ciò garantirà che i dati dei backup memorizzati sui dischi siano crittografati. Inoltre, i dati contenuti nei PersistentVolumeClaim sono anch’essi crittografati da GKE.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4868327-7923-B4EB-0B84-AB062313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102" y="0"/>
            <a:ext cx="6731524" cy="1085182"/>
          </a:xfrm>
        </p:spPr>
        <p:txBody>
          <a:bodyPr>
            <a:noAutofit/>
          </a:bodyPr>
          <a:lstStyle/>
          <a:p>
            <a:r>
              <a:rPr lang="it-IT" sz="5400" b="1"/>
              <a:t>CP-9 SYSTEM BACKUP</a:t>
            </a:r>
          </a:p>
        </p:txBody>
      </p:sp>
    </p:spTree>
    <p:extLst>
      <p:ext uri="{BB962C8B-B14F-4D97-AF65-F5344CB8AC3E}">
        <p14:creationId xmlns:p14="http://schemas.microsoft.com/office/powerpoint/2010/main" val="78302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1828800"/>
          </a:xfrm>
        </p:spPr>
        <p:txBody>
          <a:bodyPr>
            <a:noAutofit/>
          </a:bodyPr>
          <a:lstStyle/>
          <a:p>
            <a:r>
              <a:rPr lang="it-IT" sz="5400" b="1"/>
              <a:t>CP-10 SYSTEM RECOVERY AND RECONSTITUTION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712423"/>
            <a:ext cx="11843290" cy="341202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/>
              <a:t>Prevedere il ripristino e la ricostituzione del sistema a uno stato interno noto in un dato periodo di tempo dopo un’interruzione, un compromesso o un fallimento.</a:t>
            </a:r>
          </a:p>
          <a:p>
            <a:pPr marL="0" indent="0" algn="just">
              <a:buNone/>
            </a:pPr>
            <a:endParaRPr lang="it-IT"/>
          </a:p>
          <a:p>
            <a:pPr marL="0" indent="0" algn="just">
              <a:buNone/>
            </a:pPr>
            <a:r>
              <a:rPr lang="it-IT" i="1"/>
              <a:t>Implementazione: </a:t>
            </a:r>
            <a:r>
              <a:rPr lang="it-IT"/>
              <a:t>Il piano di ripristino può partire manualmente e ogni settimana viene effettuato un backup. Appena avviato, il punto di ripristino impiegherà pochi minuti per far riprendere la normale esecuzione dell’applicazione.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74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1325563"/>
          </a:xfrm>
        </p:spPr>
        <p:txBody>
          <a:bodyPr>
            <a:noAutofit/>
          </a:bodyPr>
          <a:lstStyle/>
          <a:p>
            <a:r>
              <a:rPr lang="it-IT" sz="5400" b="1"/>
              <a:t>CONTROLLI NON APPLICABILI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2289358"/>
            <a:ext cx="11843290" cy="244306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t-IT" sz="2400" b="1"/>
              <a:t>CP-3 CONTINGENCY TRAINING: </a:t>
            </a:r>
            <a:r>
              <a:rPr lang="it-IT" sz="2400"/>
              <a:t>Non prevediamo la formazione degli utenti dato che la responsabilità è assegnata al team di sviluppo. </a:t>
            </a:r>
          </a:p>
          <a:p>
            <a:pPr marL="0" indent="0" algn="just">
              <a:buNone/>
            </a:pPr>
            <a:r>
              <a:rPr lang="it-IT" sz="2400" b="1"/>
              <a:t>CP-4 CONTINGENCY PLAN TESTING</a:t>
            </a:r>
            <a:r>
              <a:rPr lang="it-IT" sz="2400"/>
              <a:t>: Prevediamo un contingency plan ma non lo testiamo.</a:t>
            </a:r>
          </a:p>
          <a:p>
            <a:pPr marL="0" indent="0" algn="just">
              <a:buNone/>
            </a:pPr>
            <a:r>
              <a:rPr lang="it-IT" sz="2400" b="1"/>
              <a:t>CP-8 TELECOMMUNICATIONS SERVICES </a:t>
            </a:r>
            <a:r>
              <a:rPr lang="it-IT" sz="2400"/>
              <a:t>e relativi sotto-controlli: Il nostro sistema non prevede servizi di telecomunicazione.</a:t>
            </a:r>
          </a:p>
          <a:p>
            <a:pPr marL="0" indent="0" algn="just">
              <a:buNone/>
            </a:pPr>
            <a:r>
              <a:rPr lang="it-IT" sz="2400" b="1"/>
              <a:t>CP-10 (2) TRANSACTION RECOVERY: </a:t>
            </a:r>
            <a:r>
              <a:rPr lang="it-IT" sz="2400"/>
              <a:t>Implementare il ripristino delle transazioni per i sistemi basati sulle transazioni: Il nostro sistema non è un sistema basato sulle transazioni.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9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44DD48-894C-37BF-D6FE-A98FB591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901" y="0"/>
            <a:ext cx="7350649" cy="1698171"/>
          </a:xfrm>
        </p:spPr>
        <p:txBody>
          <a:bodyPr>
            <a:normAutofit/>
          </a:bodyPr>
          <a:lstStyle/>
          <a:p>
            <a:r>
              <a:rPr lang="it-IT" sz="5400" b="1"/>
              <a:t>FAMIGLIA DI CONTROLLI:</a:t>
            </a:r>
            <a:br>
              <a:rPr lang="it-IT" sz="5400" b="1"/>
            </a:br>
            <a:r>
              <a:rPr lang="it-IT" sz="5400" b="1"/>
              <a:t>CONTINGENCY PLANNING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8E28B9-D30D-8219-F8DB-BBFF2F3B9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007326"/>
            <a:ext cx="11517086" cy="42811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3200"/>
              <a:t>L’organizzazione deve stabilire, mantenere e implementare effettivamente un piano per le emergenze, operazioni di backup e post-disaster recovery per i sistemi informativi organizzativi per garantire la disponibilità di risorse informatiche critiche e la continuità di operazioni in situazioni di emergenza.</a:t>
            </a:r>
          </a:p>
          <a:p>
            <a:pPr marL="0" indent="0" algn="just">
              <a:buNone/>
            </a:pPr>
            <a:r>
              <a:rPr lang="it-IT" sz="3200"/>
              <a:t>Per quanto riguarda questa famiglia di controlli, abbiamo valutato la nostra applicazione con:</a:t>
            </a:r>
          </a:p>
          <a:p>
            <a:pPr marL="0" indent="0" algn="just">
              <a:buNone/>
            </a:pPr>
            <a:r>
              <a:rPr lang="it-IT" sz="3200"/>
              <a:t> assurance level = moderate.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D8C75E8-BC89-52E5-CB54-EC215A9B0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42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1325563"/>
          </a:xfrm>
        </p:spPr>
        <p:txBody>
          <a:bodyPr>
            <a:noAutofit/>
          </a:bodyPr>
          <a:lstStyle/>
          <a:p>
            <a:r>
              <a:rPr lang="it-IT" sz="5400" b="1"/>
              <a:t>CONTROLLI HIGH-LEVEL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426384"/>
            <a:ext cx="11843290" cy="47222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b="1"/>
              <a:t>CP-2 (2) CAPACITY PLANNING: </a:t>
            </a:r>
            <a:r>
              <a:rPr lang="it-IT" sz="2400"/>
              <a:t>Condurre la pianificazione della capacità in modo che la capacità necessaria per l’elaborazione delle informazioni, telecomunicazioni e il supporto ambientale esista durante le operazioni di emergenza.</a:t>
            </a:r>
          </a:p>
          <a:p>
            <a:pPr marL="0" indent="0" algn="just">
              <a:buNone/>
            </a:pPr>
            <a:r>
              <a:rPr lang="it-IT" sz="2400" b="1"/>
              <a:t>CP-2 (5) CONTINUE MISSION AND BUSINESS FUNCTIONS: </a:t>
            </a:r>
            <a:r>
              <a:rPr lang="it-IT" sz="2400"/>
              <a:t>Piano per la continuazione della missione essenziale e funzioni aziendali con minima o nessuna perdita di continuità operativa e mantenimento di tale continuità fino al completo ripristino del sistema presso i siti di elaborazione e/o storage primari.</a:t>
            </a:r>
          </a:p>
          <a:p>
            <a:pPr marL="0" indent="0" algn="just">
              <a:buNone/>
            </a:pPr>
            <a:r>
              <a:rPr lang="it-IT" sz="2400" b="1"/>
              <a:t>CP-6 (2) RECOVERY TIME AND RECOVERY POINT OBJECTIVES: </a:t>
            </a:r>
            <a:r>
              <a:rPr lang="it-IT" sz="2400"/>
              <a:t>Configurare il sito di storage alternativo per facilitare le operazioni di recovery in accordo con il recovery time e il recovery point objectives.</a:t>
            </a:r>
          </a:p>
          <a:p>
            <a:pPr marL="0" indent="0" algn="just">
              <a:buNone/>
            </a:pPr>
            <a:r>
              <a:rPr lang="it-IT" sz="2400" b="1"/>
              <a:t>CP-7 (4) PREPARATION FOR USE: </a:t>
            </a:r>
            <a:r>
              <a:rPr lang="it-IT" sz="2400"/>
              <a:t>Preparare il sito di elaborazione alternativo per far si che il sito possa fungere da sito operativo supportando la missione essenziale e le funzioni aziendali.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51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1325563"/>
          </a:xfrm>
        </p:spPr>
        <p:txBody>
          <a:bodyPr>
            <a:noAutofit/>
          </a:bodyPr>
          <a:lstStyle/>
          <a:p>
            <a:r>
              <a:rPr lang="it-IT" sz="5400" b="1"/>
              <a:t>CONTROLLI HIGH-LEVEL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428749"/>
            <a:ext cx="11843290" cy="46450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b="1"/>
              <a:t>CP-9 (2) TEST RESTORATION USING SAMPLING: </a:t>
            </a:r>
            <a:r>
              <a:rPr lang="it-IT" sz="2400"/>
              <a:t>Utilizzare un campione di informazioni di backup nel ripristino delle funzioni di sistema selezionate come parte del test del piano di emergenza.</a:t>
            </a:r>
          </a:p>
          <a:p>
            <a:pPr marL="0" indent="0" algn="just">
              <a:buNone/>
            </a:pPr>
            <a:r>
              <a:rPr lang="it-IT" sz="2400" b="1"/>
              <a:t>CP-9 (3) SEPARATE STORAGE FOR CRITICAL INFORMATION: </a:t>
            </a:r>
            <a:r>
              <a:rPr lang="it-IT" sz="2400"/>
              <a:t>Archiviare copie di backup in una struttura separata o in un contenitore resistente al fuoco non collocato con il sistema operativo.</a:t>
            </a:r>
          </a:p>
          <a:p>
            <a:pPr marL="0" indent="0" algn="just">
              <a:buNone/>
            </a:pPr>
            <a:r>
              <a:rPr lang="it-IT" sz="2400" b="1"/>
              <a:t>CP-9 (5) TRANSFER TO ALTERNATE STORAGE SITE:  </a:t>
            </a:r>
            <a:r>
              <a:rPr lang="it-IT" sz="2400"/>
              <a:t>Trasferire le informazioni backup del sistema in un sito di storage alternativo.</a:t>
            </a:r>
          </a:p>
          <a:p>
            <a:pPr marL="0" indent="0" algn="just">
              <a:buNone/>
            </a:pPr>
            <a:r>
              <a:rPr lang="it-IT" sz="2400" b="1"/>
              <a:t>CP-10 (4) RESTORE WITHIN TIME PERIOD: </a:t>
            </a:r>
            <a:r>
              <a:rPr lang="it-IT" sz="2400"/>
              <a:t>Fornire la capacità di ripristino dei componenti del sistema entro un certo periodo di tempo dal controllo della configurazione e la protezione dell’integrità delle informazioni che rappresentano una stato operativo noto per i componenti.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1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526" y="0"/>
            <a:ext cx="5236099" cy="1325563"/>
          </a:xfrm>
        </p:spPr>
        <p:txBody>
          <a:bodyPr>
            <a:noAutofit/>
          </a:bodyPr>
          <a:lstStyle/>
          <a:p>
            <a:r>
              <a:rPr lang="it-IT" sz="5400" b="1"/>
              <a:t>CP-1 POLICY AND PROCEDURES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2289358"/>
            <a:ext cx="11843290" cy="24430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/>
              <a:t>Il controllo CP-1 richiede lo sviluppo e l’implementazione di politiche e procedure formali per creare un contingency plan. </a:t>
            </a:r>
            <a:endParaRPr lang="it-IT" i="1"/>
          </a:p>
          <a:p>
            <a:pPr marL="0" indent="0" algn="just">
              <a:buNone/>
            </a:pPr>
            <a:r>
              <a:rPr lang="it-IT" i="1"/>
              <a:t>Implementazione: </a:t>
            </a:r>
            <a:r>
              <a:rPr lang="it-IT"/>
              <a:t>Per implementare questo controllo prevediamo di effettuare un contingency plan.</a:t>
            </a:r>
            <a:endParaRPr lang="it-IT" sz="240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1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276375"/>
            <a:ext cx="11843290" cy="558162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t-IT" sz="2000"/>
              <a:t>Sviluppare un piano di emergenza per il sistema  che:</a:t>
            </a:r>
          </a:p>
          <a:p>
            <a:pPr marL="457200" indent="-457200" algn="just">
              <a:buAutoNum type="arabicPeriod"/>
            </a:pPr>
            <a:r>
              <a:rPr lang="it-IT" sz="2000"/>
              <a:t>Identifica le funzioni aziendali e i requisiti di contingenza associati;</a:t>
            </a:r>
          </a:p>
          <a:p>
            <a:pPr marL="457200" indent="-457200" algn="just">
              <a:buAutoNum type="arabicPeriod"/>
            </a:pPr>
            <a:r>
              <a:rPr lang="it-IT" sz="2000"/>
              <a:t>Fornisce obiettivi di ripristino, priorità di ripristino e metriche;</a:t>
            </a:r>
          </a:p>
          <a:p>
            <a:pPr marL="457200" indent="-457200" algn="just">
              <a:buAutoNum type="arabicPeriod"/>
            </a:pPr>
            <a:r>
              <a:rPr lang="it-IT" sz="2000"/>
              <a:t>Stabilisce ruoli di emergenza, responsabilità, e assegna agli individui con informazioni di contatto;</a:t>
            </a:r>
          </a:p>
          <a:p>
            <a:pPr marL="457200" indent="-457200" algn="just">
              <a:buAutoNum type="arabicPeriod"/>
            </a:pPr>
            <a:r>
              <a:rPr lang="it-IT" sz="2000"/>
              <a:t>Le funzioni aziendali devono funzionare nonostante il sistema subisca delle interruzioni, compromissioni o fallimenti;</a:t>
            </a:r>
          </a:p>
          <a:p>
            <a:pPr marL="457200" indent="-457200" algn="just">
              <a:buAutoNum type="arabicPeriod"/>
            </a:pPr>
            <a:r>
              <a:rPr lang="it-IT" sz="2000"/>
              <a:t>Gestisce l’eventuale ripristino completo del sistema senza deterioramento dei controlli originariamente pianificati e realizzati;</a:t>
            </a:r>
          </a:p>
          <a:p>
            <a:pPr marL="457200" indent="-457200" algn="just">
              <a:buAutoNum type="arabicPeriod"/>
            </a:pPr>
            <a:r>
              <a:rPr lang="it-IT" sz="2000"/>
              <a:t>Affronta la condivisione di informazioni di emergenza;</a:t>
            </a:r>
          </a:p>
          <a:p>
            <a:pPr marL="457200" indent="-457200" algn="just">
              <a:buAutoNum type="arabicPeriod"/>
            </a:pPr>
            <a:r>
              <a:rPr lang="it-IT" sz="2000"/>
              <a:t>Deve essere esaminato e approvato;</a:t>
            </a:r>
          </a:p>
          <a:p>
            <a:pPr marL="457200" indent="-457200" algn="just">
              <a:buAutoNum type="arabicPeriod"/>
            </a:pPr>
            <a:r>
              <a:rPr lang="it-IT" sz="2000"/>
              <a:t>Devono essere distribuite delle copie del piano di emergenza;</a:t>
            </a:r>
          </a:p>
          <a:p>
            <a:pPr marL="457200" indent="-457200" algn="just">
              <a:buAutoNum type="arabicPeriod"/>
            </a:pPr>
            <a:r>
              <a:rPr lang="it-IT" sz="2000"/>
              <a:t>Le attività di pianificazione delle emergenze devono essere coordinate con le attività di gestione degli incidenti;</a:t>
            </a:r>
          </a:p>
          <a:p>
            <a:pPr marL="457200" indent="-457200" algn="just">
              <a:buAutoNum type="arabicPeriod"/>
            </a:pPr>
            <a:r>
              <a:rPr lang="it-IT" sz="2000"/>
              <a:t>Il contingency plan deve essere sempre aggiornato.</a:t>
            </a:r>
          </a:p>
          <a:p>
            <a:pPr marL="0" indent="0" algn="just">
              <a:buNone/>
            </a:pPr>
            <a:r>
              <a:rPr lang="it-IT" sz="2000" i="1"/>
              <a:t>Implementazione: </a:t>
            </a:r>
            <a:r>
              <a:rPr lang="it-IT" sz="2000"/>
              <a:t>Il nostro contingency plan prevede di affidarci a Google, avendo distribuito lì la nostra applicazione. Ci siamo serviti di servizi di Backup, ripristino e di disaster recovery, integrati nel servizio di cloud. </a:t>
            </a:r>
          </a:p>
          <a:p>
            <a:pPr marL="0" indent="0" algn="just">
              <a:buNone/>
            </a:pPr>
            <a:r>
              <a:rPr lang="it-IT" sz="2000"/>
              <a:t>Nel remoto caso si verifichi l’interruzione del cloud provider in tutti i siti, la soluzione da adottare è migrare verso un altro cloud provider (es. AWS per l’applicazione e Google Cloud Storage), servendoci alla flessibilità delle configurazioni.</a:t>
            </a:r>
            <a:endParaRPr lang="it-IT" sz="2000" i="1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64208FFF-3A76-135C-CBFA-BB7F98E0820E}"/>
              </a:ext>
            </a:extLst>
          </p:cNvPr>
          <p:cNvSpPr txBox="1"/>
          <p:nvPr/>
        </p:nvSpPr>
        <p:spPr>
          <a:xfrm>
            <a:off x="4355577" y="0"/>
            <a:ext cx="7341124" cy="1085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5400" b="1"/>
              <a:t>CP-2 CONTINGENCY PLAN</a:t>
            </a:r>
          </a:p>
        </p:txBody>
      </p:sp>
    </p:spTree>
    <p:extLst>
      <p:ext uri="{BB962C8B-B14F-4D97-AF65-F5344CB8AC3E}">
        <p14:creationId xmlns:p14="http://schemas.microsoft.com/office/powerpoint/2010/main" val="339223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E66071-CBD1-FEF8-805A-3C68CF7536AB}"/>
              </a:ext>
            </a:extLst>
          </p:cNvPr>
          <p:cNvSpPr txBox="1"/>
          <p:nvPr/>
        </p:nvSpPr>
        <p:spPr>
          <a:xfrm>
            <a:off x="4316510" y="5893145"/>
            <a:ext cx="7716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Fonte: https://www.unifieddatascience.com/disaster-recovery-and-business-continuity-plan-on-google-cloud</a:t>
            </a:r>
            <a:endParaRPr lang="en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282EE-6098-78CA-A3E5-E139486DF215}"/>
              </a:ext>
            </a:extLst>
          </p:cNvPr>
          <p:cNvSpPr txBox="1"/>
          <p:nvPr/>
        </p:nvSpPr>
        <p:spPr>
          <a:xfrm>
            <a:off x="5576695" y="1085181"/>
            <a:ext cx="5316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Disaster Recovery and Business Continuity Plan on google cloud</a:t>
            </a:r>
            <a:endParaRPr lang="en-150" sz="2400" b="1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CBC4A329-1D0C-F184-BDEB-964310A8F2CD}"/>
              </a:ext>
            </a:extLst>
          </p:cNvPr>
          <p:cNvSpPr txBox="1">
            <a:spLocks/>
          </p:cNvSpPr>
          <p:nvPr/>
        </p:nvSpPr>
        <p:spPr>
          <a:xfrm>
            <a:off x="4355577" y="0"/>
            <a:ext cx="7341124" cy="1085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400" b="1"/>
              <a:t>CP-2 CONTINGENCY PLAN</a:t>
            </a:r>
            <a:endParaRPr lang="it-IT" sz="5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28213-C79B-AEDC-9206-9577F11BE85E}"/>
              </a:ext>
            </a:extLst>
          </p:cNvPr>
          <p:cNvSpPr txBox="1"/>
          <p:nvPr/>
        </p:nvSpPr>
        <p:spPr>
          <a:xfrm>
            <a:off x="4212702" y="2218944"/>
            <a:ext cx="748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“By default, Kubernetes Engine creates a cluster in a single zone. To improve availability, you can create a regional cluster in GKE, the managed service that distributes the underlying VMs across multiple zones within a region. GKE replicates masters and nodes across zones. This provides continued availability in the event of a zone failure. The redundant masters allow the cluster is a managed Kubernetes service that is used for container orchestration. By default, Kubernetes Engine creates a cluster in a single zone.” </a:t>
            </a:r>
            <a:endParaRPr lang="en-15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5F80A7-57CD-3CB0-49D1-683697ACE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149" y="4458346"/>
            <a:ext cx="2371916" cy="8824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39B2D9-02E9-E731-C31D-E3715553F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99" y="1316736"/>
            <a:ext cx="3821211" cy="511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5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346661"/>
            <a:ext cx="11843290" cy="517051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t-IT" sz="2400" b="1"/>
              <a:t>CP-2 (1) COORDINATE WITH RELATED PLANS: </a:t>
            </a:r>
            <a:r>
              <a:rPr lang="it-IT" sz="2400"/>
              <a:t>Coordinare lo sviluppo del piano di emergenza con gli elementi organizzativi responsabili dei relativi piani.</a:t>
            </a:r>
          </a:p>
          <a:p>
            <a:pPr marL="0" indent="0" algn="just">
              <a:buNone/>
            </a:pPr>
            <a:r>
              <a:rPr lang="it-IT" sz="2400" i="1"/>
              <a:t>Implementazione: </a:t>
            </a:r>
            <a:r>
              <a:rPr lang="it-IT" sz="2400"/>
              <a:t>Abbiamo previsto che il team di sviluppo sia il solo responsabile per la gestione delle emergenze e di assegnare a loro l’autorità per prendere decisioni durante le emergenze. </a:t>
            </a:r>
          </a:p>
          <a:p>
            <a:pPr marL="0" indent="0" algn="just">
              <a:buNone/>
            </a:pPr>
            <a:r>
              <a:rPr lang="it-IT" sz="2400" b="1"/>
              <a:t>CP-2 (3) RESUME MISSION AND BUSINESS FUNCTIONS: </a:t>
            </a:r>
            <a:r>
              <a:rPr lang="it-IT" sz="2400"/>
              <a:t>Pianificare la ripresa della missione essenziale e delle funzioni aziendali con un tempo da stabilire di attivazione del piano di emergenza. </a:t>
            </a:r>
          </a:p>
          <a:p>
            <a:pPr marL="0" indent="0" algn="just">
              <a:buNone/>
            </a:pPr>
            <a:r>
              <a:rPr lang="it-IT" sz="2400" i="1"/>
              <a:t>Implementazione: </a:t>
            </a:r>
            <a:r>
              <a:rPr lang="it-IT" sz="2400"/>
              <a:t>Il tempo di ripresa delle funzioni aziendali e di attivazione del piano di emergenza dipendono dall’emergenza specifica. Abbiamo previsto un tempo massimo di un’ora per riprendere le funzioni aziendali e mezz’ora per l’attivazione del piano di emergenza.</a:t>
            </a:r>
          </a:p>
          <a:p>
            <a:pPr marL="0" indent="0" algn="just">
              <a:buNone/>
            </a:pPr>
            <a:r>
              <a:rPr lang="it-IT" sz="2400" b="1"/>
              <a:t>CP-2 (8) IDENTIFY CRITICAL ASSETS: </a:t>
            </a:r>
            <a:r>
              <a:rPr lang="it-IT" sz="2400"/>
              <a:t>Identificare le risorse di sistema critiche che supportano la missione essenziale e le funzioni di business.</a:t>
            </a:r>
          </a:p>
          <a:p>
            <a:pPr marL="0" indent="0" algn="just">
              <a:buNone/>
            </a:pPr>
            <a:r>
              <a:rPr lang="it-IT" sz="2400" i="1"/>
              <a:t>Implementazione: </a:t>
            </a:r>
            <a:r>
              <a:rPr lang="it-IT" sz="2400"/>
              <a:t>Gli asset critici da difendere per la nostra applicazione sono:</a:t>
            </a:r>
          </a:p>
          <a:p>
            <a:pPr algn="just"/>
            <a:r>
              <a:rPr lang="it-IT" sz="2400"/>
              <a:t>I video, conservati nel gestore video;</a:t>
            </a:r>
          </a:p>
          <a:p>
            <a:pPr algn="just"/>
            <a:r>
              <a:rPr lang="it-IT" sz="2400"/>
              <a:t>I dati relativi agli utenti, conservati in Keycloak.</a:t>
            </a:r>
          </a:p>
          <a:p>
            <a:pPr marL="0" indent="0" algn="just">
              <a:buNone/>
            </a:pPr>
            <a:r>
              <a:rPr lang="it-IT" sz="2400"/>
              <a:t>Gli utenti devono poter usufruire del servizio principale di UninaStream, ovvero la visione dei video.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D20374A-CB9A-46D8-E689-641BEC9B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577" y="0"/>
            <a:ext cx="7341124" cy="1085181"/>
          </a:xfrm>
        </p:spPr>
        <p:txBody>
          <a:bodyPr>
            <a:noAutofit/>
          </a:bodyPr>
          <a:lstStyle/>
          <a:p>
            <a:r>
              <a:rPr lang="it-IT" sz="5400" b="1"/>
              <a:t>CP-2 CONTINGENCY PLAN</a:t>
            </a:r>
          </a:p>
        </p:txBody>
      </p:sp>
    </p:spTree>
    <p:extLst>
      <p:ext uri="{BB962C8B-B14F-4D97-AF65-F5344CB8AC3E}">
        <p14:creationId xmlns:p14="http://schemas.microsoft.com/office/powerpoint/2010/main" val="39172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1325563"/>
          </a:xfrm>
        </p:spPr>
        <p:txBody>
          <a:bodyPr>
            <a:noAutofit/>
          </a:bodyPr>
          <a:lstStyle/>
          <a:p>
            <a:r>
              <a:rPr lang="it-IT" sz="5400" b="1"/>
              <a:t>CP-7 ALTERNATE PROCESSING SITE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562793"/>
            <a:ext cx="11843290" cy="42855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/>
              <a:t>1. Stabilire un sito di elaborazione alternativo, compresi gli accordi necessari per consentire il trasferimento e ripresa delle operazioni di sistema definite dall’organizzazione, per missioni essenziali e funzioni aziendali entro un tempo definito, quando le capacità di elaborazione primarie non sono disponibili. </a:t>
            </a:r>
          </a:p>
          <a:p>
            <a:pPr marL="0" indent="0" algn="just">
              <a:buNone/>
            </a:pPr>
            <a:r>
              <a:rPr lang="it-IT"/>
              <a:t>2. Mettere a disposizione presso il sito di lavorazione alternativo, le attrezzature e le forniture necessarie per il trasferimento e la ripresa delle operazioni o stipulare contratti per supportare la consegna al sito entro il periodo di tempo definito dall’organizzazione per il trasferimento e la ripresa. </a:t>
            </a:r>
          </a:p>
          <a:p>
            <a:pPr marL="0" indent="0" algn="just">
              <a:buNone/>
            </a:pPr>
            <a:r>
              <a:rPr lang="it-IT"/>
              <a:t>3. Fornire controlli nel sito di elaborazione alternativo che siano equivalenti a quelli del sito primario.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1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562793"/>
            <a:ext cx="11843290" cy="50208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b="1"/>
              <a:t>CP-7 (1) SEPARATION FROM PRIMARY SITE</a:t>
            </a:r>
            <a:r>
              <a:rPr lang="it-IT" sz="2400"/>
              <a:t>: Identificare un sito di archiviazione alternativo che sia sufficientemente separato dal sito di archiviazione principale per ridurre la suscettibilità alle  stesse minacce.</a:t>
            </a:r>
          </a:p>
          <a:p>
            <a:pPr marL="0" indent="0" algn="just">
              <a:buNone/>
            </a:pPr>
            <a:r>
              <a:rPr lang="it-IT" sz="2400" b="1"/>
              <a:t>CP-7 (2) ACCESSIBILITY: </a:t>
            </a:r>
            <a:r>
              <a:rPr lang="it-IT" sz="2400"/>
              <a:t>Identificare potenziali problemi di accessibilità al sito di storage alternativo in caso di perturbazioni o disastri a livello di area e delinea azioni di mitigazione esplicite. </a:t>
            </a:r>
          </a:p>
          <a:p>
            <a:pPr marL="0" indent="0" algn="just">
              <a:buNone/>
            </a:pPr>
            <a:r>
              <a:rPr lang="it-IT" sz="2400" b="1"/>
              <a:t>CP-7 (3) PRIORITY OF SERVICE: </a:t>
            </a:r>
            <a:r>
              <a:rPr lang="it-IT" sz="2400"/>
              <a:t>Sviluppare accordi per siti di elaborazione alternativi che contengano disposizioni sulla priorità del servizio in conformità con i requisiti di disponibilità (inclusi gli obiettivi del tempo di ripristino)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E397AEC-E024-27F2-77D3-D516E3EC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1325563"/>
          </a:xfrm>
        </p:spPr>
        <p:txBody>
          <a:bodyPr>
            <a:noAutofit/>
          </a:bodyPr>
          <a:lstStyle/>
          <a:p>
            <a:r>
              <a:rPr lang="it-IT" sz="5400" b="1"/>
              <a:t>CP-7 ALTERNATE PROCESSING SITE</a:t>
            </a:r>
          </a:p>
        </p:txBody>
      </p:sp>
    </p:spTree>
    <p:extLst>
      <p:ext uri="{BB962C8B-B14F-4D97-AF65-F5344CB8AC3E}">
        <p14:creationId xmlns:p14="http://schemas.microsoft.com/office/powerpoint/2010/main" val="238972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1325563"/>
          </a:xfrm>
        </p:spPr>
        <p:txBody>
          <a:bodyPr>
            <a:noAutofit/>
          </a:bodyPr>
          <a:lstStyle/>
          <a:p>
            <a:r>
              <a:rPr lang="it-IT" sz="5400" b="1"/>
              <a:t>CP-7 ALTERNATE PROCESSING SITE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562793"/>
            <a:ext cx="11843290" cy="50208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i="1"/>
              <a:t>Implementazione</a:t>
            </a:r>
            <a:r>
              <a:rPr lang="it-IT" sz="2400"/>
              <a:t>: Avendo instanziato il cluster GKE tramite Autopilot, ci viene assegnato automaticamente un cluster «regionale» ovvero un cluster contenente più zone-nodo.</a:t>
            </a:r>
          </a:p>
          <a:p>
            <a:pPr marL="0" indent="0" algn="l" fontAlgn="base">
              <a:buNone/>
            </a:pPr>
            <a:r>
              <a:rPr lang="en-US" sz="2400"/>
              <a:t>I cluster regionali replicano il control plane del cluster e i nodi su zone differenti ma sempre all’interno di un’unica regione. Nel nostro caso, il cluster regionale scelto è europe-central2 che ci mette a disposizione 3 zone: europe-central2-a, europe-central2-b, europe-central2-c.</a:t>
            </a:r>
            <a:endParaRPr lang="it-IT" sz="2400"/>
          </a:p>
          <a:p>
            <a:pPr marL="0" indent="0" algn="just">
              <a:buNone/>
            </a:pPr>
            <a:r>
              <a:rPr lang="it-IT" sz="2400"/>
              <a:t>Nei cluster regionali, inclusi i cluster Autopilot, il control plane viene replicato in tre zone di un'area. GKE replica automaticamente i nodi nelle stesse zone.</a:t>
            </a:r>
          </a:p>
          <a:p>
            <a:pPr marL="0" indent="0" algn="just">
              <a:buNone/>
            </a:pPr>
            <a:endParaRPr lang="it-IT" sz="2400"/>
          </a:p>
          <a:p>
            <a:pPr marL="0" indent="0" algn="just">
              <a:buNone/>
            </a:pPr>
            <a:endParaRPr lang="it-IT" sz="240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CCA22E-B5C5-671E-4840-1E8BAFAA0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368" y="4725820"/>
            <a:ext cx="8134100" cy="113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32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2050</Words>
  <Application>Microsoft Office PowerPoint</Application>
  <PresentationFormat>Widescreen</PresentationFormat>
  <Paragraphs>103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di Office</vt:lpstr>
      <vt:lpstr>Presentazione standard di PowerPoint</vt:lpstr>
      <vt:lpstr>FAMIGLIA DI CONTROLLI: CONTINGENCY PLANNING</vt:lpstr>
      <vt:lpstr>CP-1 POLICY AND PROCEDURES</vt:lpstr>
      <vt:lpstr>Presentazione standard di PowerPoint</vt:lpstr>
      <vt:lpstr>Presentazione standard di PowerPoint</vt:lpstr>
      <vt:lpstr>CP-2 CONTINGENCY PLAN</vt:lpstr>
      <vt:lpstr>CP-7 ALTERNATE PROCESSING SITE</vt:lpstr>
      <vt:lpstr>CP-7 ALTERNATE PROCESSING SITE</vt:lpstr>
      <vt:lpstr>CP-7 ALTERNATE PROCESSING SITE</vt:lpstr>
      <vt:lpstr>CP-7 ALTERNATE PROCESSING SITE</vt:lpstr>
      <vt:lpstr>CP-7 ALTERNATE PROCESSING SITE</vt:lpstr>
      <vt:lpstr>CP-6 ALTERNATE STORAGE SITE</vt:lpstr>
      <vt:lpstr>CP-6 ALTERNATE STORAGE SITE</vt:lpstr>
      <vt:lpstr>CP-9 SYSTEM BACKUP</vt:lpstr>
      <vt:lpstr>CP-9 SYSTEM BACKUP</vt:lpstr>
      <vt:lpstr>CP-9 SYSTEM BACKUP</vt:lpstr>
      <vt:lpstr>CP-9 SYSTEM BACKUP</vt:lpstr>
      <vt:lpstr>CP-10 SYSTEM RECOVERY AND RECONSTITUTION </vt:lpstr>
      <vt:lpstr>CONTROLLI NON APPLICABILI</vt:lpstr>
      <vt:lpstr>CONTROLLI HIGH-LEVEL</vt:lpstr>
      <vt:lpstr>CONTROLLI HIGH-LEVEL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anna varriale</dc:creator>
  <cp:lastModifiedBy>GIUSEPPE SPIEZIA</cp:lastModifiedBy>
  <cp:revision>133</cp:revision>
  <dcterms:created xsi:type="dcterms:W3CDTF">2023-04-03T08:13:03Z</dcterms:created>
  <dcterms:modified xsi:type="dcterms:W3CDTF">2023-05-23T07:56:28Z</dcterms:modified>
</cp:coreProperties>
</file>