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  <p:sldMasterId id="2147483714" r:id="rId3"/>
  </p:sldMasterIdLst>
  <p:sldIdLst>
    <p:sldId id="258" r:id="rId4"/>
    <p:sldId id="259" r:id="rId5"/>
    <p:sldId id="29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6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20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8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348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37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02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58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49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756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8964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6495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901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3789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671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485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630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801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454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74387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02849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5505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63294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160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37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0581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88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8323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899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17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81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57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725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50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304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7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AE1F-AAFC-4EF6-8BCA-398195824E56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941D-7D3B-4D24-8440-FD8280CB360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4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3604-8F5D-4CD5-9F5A-2F63181323BC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0D09-300F-45B6-9368-FCACD38FCBD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50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B0BF-A8C4-4C46-BCF9-5CC93AA134BA}" type="datetimeFigureOut">
              <a:rPr lang="it-IT" smtClean="0"/>
              <a:t>10/09/2023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4BD2-E3B2-4FA8-A1C9-392789F9703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185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6" name="object 5"/>
          <p:cNvSpPr txBox="1">
            <a:spLocks/>
          </p:cNvSpPr>
          <p:nvPr/>
        </p:nvSpPr>
        <p:spPr>
          <a:xfrm>
            <a:off x="1380256" y="2629483"/>
            <a:ext cx="9823269" cy="1188787"/>
          </a:xfrm>
          <a:prstGeom prst="rect">
            <a:avLst/>
          </a:prstGeom>
        </p:spPr>
        <p:txBody>
          <a:bodyPr vert="horz" wrap="square" lIns="0" tIns="8001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080" indent="34925" algn="ctr">
              <a:lnSpc>
                <a:spcPct val="100000"/>
              </a:lnSpc>
              <a:spcBef>
                <a:spcPts val="630"/>
              </a:spcBef>
            </a:pPr>
            <a:r>
              <a:rPr lang="it-IT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modello di ottimizzazione mista intera per un problema di classificazione di dati COVID-19</a:t>
            </a:r>
            <a:endParaRPr lang="it-IT" sz="3600" dirty="0">
              <a:latin typeface="Trebuchet MS"/>
              <a:cs typeface="Trebuchet MS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3370216" y="1639532"/>
            <a:ext cx="539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Dipartimento di Ingegneria e Scienze Applicate</a:t>
            </a:r>
          </a:p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Magistrale in Ingegneria Informatica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Immagin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93" y="327499"/>
            <a:ext cx="3039396" cy="1201511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8719439" y="4988726"/>
            <a:ext cx="2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Riccardo Allegri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Matricola: 1046242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1175656" y="4246780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Chiar.ma Proff.ssa Francesca Maggioni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175655" y="4988727"/>
            <a:ext cx="438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Correlatore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Chiar.ma Proff.ssa Maria Teresa Vespucci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830975" y="2631451"/>
            <a:ext cx="8530046" cy="1075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10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Decisionali: approccio CART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955"/>
                <a:ext cx="10515598" cy="464208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200" dirty="0" smtClean="0"/>
                  <a:t>Ad ogni </a:t>
                </a:r>
                <a:r>
                  <a:rPr lang="it-IT" sz="2200" i="1" dirty="0" smtClean="0"/>
                  <a:t>Branch Node</a:t>
                </a:r>
                <a:r>
                  <a:rPr lang="it-IT" sz="2200" dirty="0" smtClean="0"/>
                  <a:t> (nodi intermedi) viene scelto un attributo sui cui effettuare la suddivisione, questo attributo è selezionato in modo tale da massimizzare il decremento di una determinata funzione, solitamente l’entropia.</a:t>
                </a:r>
              </a:p>
              <a:p>
                <a:pPr marL="0" indent="0">
                  <a:buNone/>
                </a:pPr>
                <a:endParaRPr lang="it-IT" sz="2400" dirty="0" smtClean="0"/>
              </a:p>
              <a:p>
                <a:pPr marL="0" indent="0" algn="ctr">
                  <a:buNone/>
                </a:pPr>
                <a:r>
                  <a:rPr lang="it-IT" sz="2400" dirty="0" smtClean="0"/>
                  <a:t>Funzione di entropia: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it-IT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it-IT" sz="2400" dirty="0" smtClean="0"/>
              </a:p>
              <a:p>
                <a:pPr marL="0" indent="0" algn="ctr">
                  <a:buNone/>
                </a:pPr>
                <a:r>
                  <a:rPr lang="it-IT" sz="1800" spc="114" dirty="0">
                    <a:latin typeface="+mj-lt"/>
                    <a:cs typeface="Trebuchet MS"/>
                  </a:rPr>
                  <a:t>con</a:t>
                </a:r>
                <a:r>
                  <a:rPr lang="it-IT" sz="1800" spc="-130" dirty="0">
                    <a:latin typeface="+mj-lt"/>
                    <a:cs typeface="Trebuchet MS"/>
                  </a:rPr>
                  <a:t> </a:t>
                </a:r>
                <a:r>
                  <a:rPr lang="it-IT" sz="1800" spc="35" dirty="0">
                    <a:latin typeface="+mj-lt"/>
                    <a:cs typeface="Cambria Math"/>
                  </a:rPr>
                  <a:t>𝑓(𝑖,</a:t>
                </a:r>
                <a:r>
                  <a:rPr lang="it-IT" sz="1800" spc="-135" dirty="0">
                    <a:latin typeface="+mj-lt"/>
                    <a:cs typeface="Cambria Math"/>
                  </a:rPr>
                  <a:t> </a:t>
                </a:r>
                <a:r>
                  <a:rPr lang="it-IT" sz="1800" spc="-80" dirty="0">
                    <a:latin typeface="+mj-lt"/>
                    <a:cs typeface="Cambria Math"/>
                  </a:rPr>
                  <a:t>𝑗)</a:t>
                </a:r>
                <a:r>
                  <a:rPr lang="it-IT" sz="1800" spc="-80" dirty="0">
                    <a:latin typeface="+mj-lt"/>
                    <a:cs typeface="Trebuchet MS"/>
                  </a:rPr>
                  <a:t>:</a:t>
                </a:r>
                <a:r>
                  <a:rPr lang="it-IT" sz="1800" spc="-130" dirty="0">
                    <a:latin typeface="+mj-lt"/>
                    <a:cs typeface="Trebuchet MS"/>
                  </a:rPr>
                  <a:t> </a:t>
                </a:r>
                <a:r>
                  <a:rPr lang="it-IT" sz="1800" spc="-130" dirty="0" smtClean="0">
                    <a:latin typeface="+mj-lt"/>
                    <a:cs typeface="Trebuchet MS"/>
                  </a:rPr>
                  <a:t> </a:t>
                </a:r>
                <a:r>
                  <a:rPr lang="it-IT" sz="1800" i="1" spc="50" dirty="0" smtClean="0">
                    <a:latin typeface="+mj-lt"/>
                    <a:cs typeface="Trebuchet MS"/>
                  </a:rPr>
                  <a:t>frequenza</a:t>
                </a:r>
                <a:r>
                  <a:rPr lang="it-IT" sz="1800" i="1" spc="-130" dirty="0" smtClean="0">
                    <a:latin typeface="+mj-lt"/>
                    <a:cs typeface="Trebuchet MS"/>
                  </a:rPr>
                  <a:t> </a:t>
                </a:r>
                <a:r>
                  <a:rPr lang="it-IT" sz="1800" spc="-5" dirty="0">
                    <a:latin typeface="+mj-lt"/>
                    <a:cs typeface="Trebuchet MS"/>
                  </a:rPr>
                  <a:t>del</a:t>
                </a:r>
                <a:r>
                  <a:rPr lang="it-IT" sz="1800" spc="-140" dirty="0">
                    <a:latin typeface="+mj-lt"/>
                    <a:cs typeface="Trebuchet MS"/>
                  </a:rPr>
                  <a:t> </a:t>
                </a:r>
                <a:r>
                  <a:rPr lang="it-IT" sz="1800" spc="25" dirty="0">
                    <a:latin typeface="+mj-lt"/>
                    <a:cs typeface="Trebuchet MS"/>
                  </a:rPr>
                  <a:t>valore</a:t>
                </a:r>
                <a:r>
                  <a:rPr lang="it-IT" sz="1800" spc="-145" dirty="0">
                    <a:latin typeface="+mj-lt"/>
                    <a:cs typeface="Trebuchet MS"/>
                  </a:rPr>
                  <a:t> </a:t>
                </a:r>
                <a:r>
                  <a:rPr lang="it-IT" sz="1800" i="1" spc="-275" dirty="0">
                    <a:latin typeface="+mj-lt"/>
                    <a:cs typeface="Trebuchet MS"/>
                  </a:rPr>
                  <a:t>j</a:t>
                </a:r>
                <a:r>
                  <a:rPr lang="it-IT" sz="1800" i="1" spc="-130" dirty="0">
                    <a:latin typeface="+mj-lt"/>
                    <a:cs typeface="Trebuchet MS"/>
                  </a:rPr>
                  <a:t> </a:t>
                </a:r>
                <a:r>
                  <a:rPr lang="it-IT" sz="1800" spc="10" dirty="0">
                    <a:latin typeface="+mj-lt"/>
                    <a:cs typeface="Trebuchet MS"/>
                  </a:rPr>
                  <a:t>nel</a:t>
                </a:r>
                <a:r>
                  <a:rPr lang="it-IT" sz="1800" spc="-145" dirty="0">
                    <a:latin typeface="+mj-lt"/>
                    <a:cs typeface="Trebuchet MS"/>
                  </a:rPr>
                  <a:t> </a:t>
                </a:r>
                <a:r>
                  <a:rPr lang="it-IT" sz="1800" spc="95" dirty="0">
                    <a:latin typeface="+mj-lt"/>
                    <a:cs typeface="Trebuchet MS"/>
                  </a:rPr>
                  <a:t>nodo</a:t>
                </a:r>
                <a:r>
                  <a:rPr lang="it-IT" sz="1800" spc="-120" dirty="0">
                    <a:latin typeface="+mj-lt"/>
                    <a:cs typeface="Trebuchet MS"/>
                  </a:rPr>
                  <a:t> </a:t>
                </a:r>
                <a:r>
                  <a:rPr lang="it-IT" sz="1800" i="1" spc="-225" dirty="0">
                    <a:latin typeface="+mj-lt"/>
                    <a:cs typeface="Trebuchet MS"/>
                  </a:rPr>
                  <a:t>i</a:t>
                </a:r>
                <a:r>
                  <a:rPr lang="it-IT" sz="1800" spc="-225" dirty="0">
                    <a:latin typeface="+mj-lt"/>
                    <a:cs typeface="Trebuchet MS"/>
                  </a:rPr>
                  <a:t>.</a:t>
                </a:r>
                <a:endParaRPr lang="it-IT" sz="1800" dirty="0">
                  <a:latin typeface="+mj-lt"/>
                  <a:cs typeface="Trebuchet MS"/>
                </a:endParaRPr>
              </a:p>
              <a:p>
                <a:pPr marL="0" indent="0" algn="ctr">
                  <a:buNone/>
                </a:pPr>
                <a:endParaRPr lang="it-IT" sz="2400" dirty="0" smtClean="0"/>
              </a:p>
              <a:p>
                <a:pPr marL="0" indent="0">
                  <a:buNone/>
                </a:pPr>
                <a:endParaRPr lang="it-IT" sz="2400" i="1" dirty="0" smtClean="0"/>
              </a:p>
              <a:p>
                <a:pPr marL="0" indent="0">
                  <a:buNone/>
                </a:pPr>
                <a:endParaRPr lang="it-IT" sz="2400" i="1" dirty="0"/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955"/>
                <a:ext cx="10515598" cy="4642084"/>
              </a:xfrm>
              <a:blipFill>
                <a:blip r:embed="rId3"/>
                <a:stretch>
                  <a:fillRect l="-754" t="-1577" r="-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838199" y="3826269"/>
                <a:ext cx="1051559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200" dirty="0" smtClean="0"/>
                  <a:t>L’algoritmo procede con il partizionamento fino a quando uno dei due seguenti criteri</a:t>
                </a:r>
                <a:r>
                  <a:rPr lang="it-IT" sz="2200" dirty="0"/>
                  <a:t/>
                </a:r>
                <a:br>
                  <a:rPr lang="it-IT" sz="2200" dirty="0"/>
                </a:br>
                <a:r>
                  <a:rPr lang="it-IT" sz="2200" dirty="0"/>
                  <a:t>d’arresto viene soddisfatto</a:t>
                </a:r>
                <a:r>
                  <a:rPr lang="it-IT" sz="2200" dirty="0" smtClean="0"/>
                  <a:t>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it-IT" sz="2200" dirty="0" smtClean="0"/>
                  <a:t> Non </a:t>
                </a:r>
                <a:r>
                  <a:rPr lang="it-IT" sz="2200" dirty="0"/>
                  <a:t>è possibile creare una divisione che contenga almeno un numero minimo </a:t>
                </a:r>
                <a:r>
                  <a:rPr lang="it-IT" sz="2200" dirty="0" smtClean="0"/>
                  <a:t>di</a:t>
                </a:r>
                <a:r>
                  <a:rPr lang="it-IT" sz="2200" dirty="0"/>
                  <a:t> </a:t>
                </a:r>
                <a:r>
                  <a:rPr lang="it-IT" sz="2200" dirty="0" smtClean="0"/>
                  <a:t>nodi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it-IT" sz="2200" dirty="0" smtClean="0"/>
                  <a:t> </a:t>
                </a:r>
                <a:r>
                  <a:rPr lang="it-IT" sz="2200" dirty="0"/>
                  <a:t>per ogni nodo </a:t>
                </a:r>
                <a:r>
                  <a:rPr lang="it-IT" sz="2200" dirty="0" smtClean="0"/>
                  <a:t>figlio.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it-IT" sz="2200" dirty="0" smtClean="0"/>
                  <a:t>I </a:t>
                </a:r>
                <a:r>
                  <a:rPr lang="it-IT" sz="2200" dirty="0"/>
                  <a:t>punti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200" dirty="0" smtClean="0"/>
                  <a:t> </a:t>
                </a:r>
                <a:r>
                  <a:rPr lang="it-IT" sz="2200" dirty="0"/>
                  <a:t>di un determinato nodo appartengono tutti alla medesima </a:t>
                </a:r>
                <a:r>
                  <a:rPr lang="it-IT" sz="2200" dirty="0" smtClean="0"/>
                  <a:t>classe.</a:t>
                </a:r>
                <a:endParaRPr lang="it-IT" sz="220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26269"/>
                <a:ext cx="10515599" cy="1785104"/>
              </a:xfrm>
              <a:prstGeom prst="rect">
                <a:avLst/>
              </a:prstGeom>
              <a:blipFill>
                <a:blip r:embed="rId4"/>
                <a:stretch>
                  <a:fillRect l="-696" t="-2389" r="-754" b="-5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6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14"/>
          <p:cNvSpPr/>
          <p:nvPr/>
        </p:nvSpPr>
        <p:spPr>
          <a:xfrm>
            <a:off x="8551818" y="1399710"/>
            <a:ext cx="2801982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arrotondato 13"/>
          <p:cNvSpPr/>
          <p:nvPr/>
        </p:nvSpPr>
        <p:spPr>
          <a:xfrm>
            <a:off x="4607239" y="1385871"/>
            <a:ext cx="2801982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676005" y="1378163"/>
            <a:ext cx="2597331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11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Decisionali: approccio CART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76005" y="1415511"/>
            <a:ext cx="259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Una volta costruito l’albero si effettua la fase di </a:t>
            </a:r>
            <a:r>
              <a:rPr lang="it-IT" b="1" dirty="0"/>
              <a:t>potatura</a:t>
            </a:r>
            <a:r>
              <a:rPr lang="it-IT" dirty="0"/>
              <a:t>.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678679" y="1399709"/>
            <a:ext cx="273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Si procede dai nodi foglia verso la radice con lo scopo di eliminare alcuni nodi o </a:t>
            </a:r>
            <a:r>
              <a:rPr lang="it-IT" dirty="0" smtClean="0"/>
              <a:t>sott’alberi</a:t>
            </a:r>
            <a:r>
              <a:rPr lang="it-IT" dirty="0"/>
              <a:t>.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410104" y="3099944"/>
            <a:ext cx="9196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Questo processo di crescita e potatura in due fasi distinte è necessario quando viene usato un approccio </a:t>
            </a:r>
            <a:r>
              <a:rPr lang="it-IT" sz="2400" i="1" dirty="0"/>
              <a:t>greedy</a:t>
            </a:r>
            <a:r>
              <a:rPr lang="it-IT" sz="2400" dirty="0"/>
              <a:t> di tipo </a:t>
            </a:r>
            <a:r>
              <a:rPr lang="it-IT" sz="2400" i="1" dirty="0"/>
              <a:t>top down</a:t>
            </a:r>
            <a:r>
              <a:rPr lang="it-IT" sz="2400" dirty="0"/>
              <a:t> come in </a:t>
            </a:r>
            <a:r>
              <a:rPr lang="it-IT" sz="2400" b="1" dirty="0"/>
              <a:t>CART</a:t>
            </a:r>
            <a:r>
              <a:rPr lang="it-IT" sz="2400" dirty="0"/>
              <a:t> in quanto tener da subito in considerazione la penalità sulla complessità dell’albero potrebbe impedire all’algoritmo di selezionare una divisione debole dietro alla quale, nel successivo passaggio, potrebbe nascondersi una divisione forte.</a:t>
            </a:r>
            <a:endParaRPr lang="it-IT" sz="2400" b="1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551818" y="1378163"/>
            <a:ext cx="280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L’obiettivo è di ridurre la complessità dell’albero, in modo tale da farlo generalizzare meglio.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3489277" y="1850216"/>
            <a:ext cx="618720" cy="310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a destra 11"/>
          <p:cNvSpPr/>
          <p:nvPr/>
        </p:nvSpPr>
        <p:spPr>
          <a:xfrm>
            <a:off x="7674016" y="1830539"/>
            <a:ext cx="618720" cy="310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80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2782389" y="2299063"/>
            <a:ext cx="6675120" cy="1188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12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Decisionali: approccio CART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480"/>
                <a:ext cx="10515600" cy="45415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2400" dirty="0" smtClean="0"/>
                  <a:t>Formalmente il modello </a:t>
                </a:r>
                <a:r>
                  <a:rPr lang="it-IT" sz="2400" b="1" dirty="0" smtClean="0"/>
                  <a:t>CART</a:t>
                </a:r>
                <a:r>
                  <a:rPr lang="it-IT" sz="2400" dirty="0" smtClean="0"/>
                  <a:t> può essere espresso come:</a:t>
                </a:r>
              </a:p>
              <a:p>
                <a:pPr marL="0" indent="0">
                  <a:buNone/>
                </a:pPr>
                <a:endParaRPr lang="it-IT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fun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it-IT" sz="24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it-IT" sz="2400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m:rPr>
                        <m:nor/>
                      </m:rPr>
                      <a:rPr lang="it-IT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Foglie</m:t>
                    </m:r>
                    <m:r>
                      <m:rPr>
                        <m:nor/>
                      </m:rPr>
                      <a:rPr lang="it-IT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it-IT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it-IT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sz="24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it-IT" sz="2400" b="1" dirty="0" smtClean="0">
                    <a:latin typeface="+mj-lt"/>
                    <a:ea typeface="Cambria Math" panose="02040503050406030204" pitchFamily="18" charset="0"/>
                  </a:rPr>
                  <a:t>errore di classificazione </a:t>
                </a:r>
                <a:r>
                  <a:rPr lang="it-IT" sz="2400" dirty="0" smtClean="0">
                    <a:latin typeface="+mj-lt"/>
                    <a:ea typeface="Cambria Math" panose="02040503050406030204" pitchFamily="18" charset="0"/>
                  </a:rPr>
                  <a:t>dell’albero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2400" dirty="0" smtClean="0">
                    <a:latin typeface="+mj-lt"/>
                    <a:ea typeface="Cambria Math" panose="02040503050406030204" pitchFamily="18" charset="0"/>
                  </a:rPr>
                  <a:t> sul </a:t>
                </a:r>
                <a:r>
                  <a:rPr lang="it-IT" sz="2400" i="1" dirty="0" smtClean="0">
                    <a:latin typeface="+mj-lt"/>
                    <a:ea typeface="Cambria Math" panose="02040503050406030204" pitchFamily="18" charset="0"/>
                  </a:rPr>
                  <a:t>training set</a:t>
                </a:r>
                <a:r>
                  <a:rPr lang="it-IT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it-IT" sz="2400" b="1" dirty="0" smtClean="0">
                    <a:latin typeface="+mj-lt"/>
                    <a:ea typeface="Cambria Math" panose="02040503050406030204" pitchFamily="18" charset="0"/>
                  </a:rPr>
                  <a:t>numero di nodi </a:t>
                </a:r>
                <a:r>
                  <a:rPr lang="it-IT" sz="2400" dirty="0" smtClean="0">
                    <a:latin typeface="+mj-lt"/>
                    <a:ea typeface="Cambria Math" panose="02040503050406030204" pitchFamily="18" charset="0"/>
                  </a:rPr>
                  <a:t>dell’ albero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2400" dirty="0" smtClean="0">
                    <a:latin typeface="+mj-lt"/>
                    <a:ea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it-IT" sz="2400" spc="40" dirty="0" smtClean="0">
                    <a:latin typeface="Trebuchet MS"/>
                    <a:cs typeface="Trebuchet MS"/>
                  </a:rPr>
                  <a:t>: </a:t>
                </a:r>
                <a:r>
                  <a:rPr lang="it-IT" sz="2400" spc="40" dirty="0" smtClean="0">
                    <a:latin typeface="+mj-lt"/>
                    <a:cs typeface="Segoe UI Light" panose="020B0502040204020203" pitchFamily="34" charset="0"/>
                  </a:rPr>
                  <a:t>parametro</a:t>
                </a:r>
                <a:r>
                  <a:rPr lang="it-IT" sz="2400" spc="-150" dirty="0" smtClean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spc="-10" dirty="0">
                    <a:latin typeface="+mj-lt"/>
                    <a:cs typeface="Segoe UI Light" panose="020B0502040204020203" pitchFamily="34" charset="0"/>
                  </a:rPr>
                  <a:t>di</a:t>
                </a:r>
                <a:r>
                  <a:rPr lang="it-IT" sz="2400" spc="-135" dirty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b="1" spc="145" dirty="0">
                    <a:latin typeface="+mj-lt"/>
                    <a:cs typeface="Segoe UI Light" panose="020B0502040204020203" pitchFamily="34" charset="0"/>
                  </a:rPr>
                  <a:t>trade-off</a:t>
                </a:r>
                <a:r>
                  <a:rPr lang="it-IT" sz="2400" b="1" spc="-125" dirty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dirty="0">
                    <a:latin typeface="+mj-lt"/>
                    <a:cs typeface="Segoe UI Light" panose="020B0502040204020203" pitchFamily="34" charset="0"/>
                  </a:rPr>
                  <a:t>tra</a:t>
                </a:r>
                <a:r>
                  <a:rPr lang="it-IT" sz="2400" spc="-125" dirty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b="1" spc="125" dirty="0">
                    <a:latin typeface="+mj-lt"/>
                    <a:cs typeface="Segoe UI Light" panose="020B0502040204020203" pitchFamily="34" charset="0"/>
                  </a:rPr>
                  <a:t>accuratezza</a:t>
                </a:r>
                <a:r>
                  <a:rPr lang="it-IT" sz="2400" b="1" spc="-130" dirty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spc="30" dirty="0">
                    <a:latin typeface="+mj-lt"/>
                    <a:cs typeface="Segoe UI Light" panose="020B0502040204020203" pitchFamily="34" charset="0"/>
                  </a:rPr>
                  <a:t>e</a:t>
                </a:r>
                <a:r>
                  <a:rPr lang="it-IT" sz="2400" spc="-135" dirty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b="1" spc="135" dirty="0">
                    <a:latin typeface="+mj-lt"/>
                    <a:cs typeface="Segoe UI Light" panose="020B0502040204020203" pitchFamily="34" charset="0"/>
                  </a:rPr>
                  <a:t>complessità</a:t>
                </a:r>
                <a:r>
                  <a:rPr lang="it-IT" sz="2400" b="1" spc="-114" dirty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spc="-35" dirty="0">
                    <a:latin typeface="+mj-lt"/>
                    <a:cs typeface="Segoe UI Light" panose="020B0502040204020203" pitchFamily="34" charset="0"/>
                  </a:rPr>
                  <a:t>dell’albero</a:t>
                </a:r>
                <a:r>
                  <a:rPr lang="it-IT" sz="2400" spc="-140" dirty="0">
                    <a:latin typeface="+mj-lt"/>
                    <a:cs typeface="Segoe UI Light" panose="020B0502040204020203" pitchFamily="34" charset="0"/>
                  </a:rPr>
                  <a:t> </a:t>
                </a:r>
                <a:r>
                  <a:rPr lang="it-IT" sz="2400" i="1" spc="-25" dirty="0" smtClean="0">
                    <a:latin typeface="+mj-lt"/>
                    <a:cs typeface="Segoe UI Light" panose="020B0502040204020203" pitchFamily="34" charset="0"/>
                  </a:rPr>
                  <a:t>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it-IT" sz="2400" b="1" spc="105" dirty="0" smtClean="0">
                    <a:latin typeface="Trebuchet MS"/>
                    <a:cs typeface="Trebuchet MS"/>
                  </a:rPr>
                  <a:t>: </a:t>
                </a:r>
                <a:r>
                  <a:rPr lang="it-IT" sz="2400" b="1" spc="105" dirty="0" smtClean="0">
                    <a:latin typeface="+mj-lt"/>
                    <a:cs typeface="Trebuchet MS"/>
                  </a:rPr>
                  <a:t>numero</a:t>
                </a:r>
                <a:r>
                  <a:rPr lang="it-IT" sz="2400" b="1" spc="-210" dirty="0" smtClean="0">
                    <a:latin typeface="+mj-lt"/>
                    <a:cs typeface="Trebuchet MS"/>
                  </a:rPr>
                  <a:t> </a:t>
                </a:r>
                <a:r>
                  <a:rPr lang="it-IT" sz="2400" b="1" spc="80" dirty="0">
                    <a:latin typeface="+mj-lt"/>
                    <a:cs typeface="Trebuchet MS"/>
                  </a:rPr>
                  <a:t>minimo</a:t>
                </a:r>
                <a:r>
                  <a:rPr lang="it-IT" sz="2400" b="1" spc="-229" dirty="0">
                    <a:latin typeface="+mj-lt"/>
                    <a:cs typeface="Trebuchet MS"/>
                  </a:rPr>
                  <a:t> </a:t>
                </a:r>
                <a:r>
                  <a:rPr lang="it-IT" sz="2400" b="1" spc="50" dirty="0">
                    <a:latin typeface="+mj-lt"/>
                    <a:cs typeface="Trebuchet MS"/>
                  </a:rPr>
                  <a:t>di</a:t>
                </a:r>
                <a:r>
                  <a:rPr lang="it-IT" sz="2400" b="1" spc="-220" dirty="0">
                    <a:latin typeface="+mj-lt"/>
                    <a:cs typeface="Trebuchet MS"/>
                  </a:rPr>
                  <a:t> </a:t>
                </a:r>
                <a:r>
                  <a:rPr lang="it-IT" sz="2400" b="1" spc="85" dirty="0">
                    <a:latin typeface="+mj-lt"/>
                    <a:cs typeface="Trebuchet MS"/>
                  </a:rPr>
                  <a:t>nodi</a:t>
                </a:r>
                <a:r>
                  <a:rPr lang="it-IT" sz="2400" b="1" spc="-125" dirty="0">
                    <a:latin typeface="+mj-lt"/>
                    <a:cs typeface="Trebuchet MS"/>
                  </a:rPr>
                  <a:t> </a:t>
                </a:r>
                <a:r>
                  <a:rPr lang="it-IT" sz="2400" spc="40" dirty="0">
                    <a:latin typeface="+mj-lt"/>
                    <a:cs typeface="Trebuchet MS"/>
                  </a:rPr>
                  <a:t>richiesto</a:t>
                </a:r>
                <a:r>
                  <a:rPr lang="it-IT" sz="2400" spc="-135" dirty="0">
                    <a:latin typeface="+mj-lt"/>
                    <a:cs typeface="Trebuchet MS"/>
                  </a:rPr>
                  <a:t> </a:t>
                </a:r>
                <a:r>
                  <a:rPr lang="it-IT" sz="2400" spc="20" dirty="0">
                    <a:latin typeface="+mj-lt"/>
                    <a:cs typeface="Trebuchet MS"/>
                  </a:rPr>
                  <a:t>nei</a:t>
                </a:r>
                <a:r>
                  <a:rPr lang="it-IT" sz="2400" spc="-145" dirty="0">
                    <a:latin typeface="+mj-lt"/>
                    <a:cs typeface="Trebuchet MS"/>
                  </a:rPr>
                  <a:t> </a:t>
                </a:r>
                <a:r>
                  <a:rPr lang="it-IT" sz="2400" spc="50" dirty="0">
                    <a:latin typeface="+mj-lt"/>
                    <a:cs typeface="Trebuchet MS"/>
                  </a:rPr>
                  <a:t>nodi</a:t>
                </a:r>
                <a:r>
                  <a:rPr lang="it-IT" sz="2400" spc="-135" dirty="0">
                    <a:latin typeface="+mj-lt"/>
                    <a:cs typeface="Trebuchet MS"/>
                  </a:rPr>
                  <a:t> </a:t>
                </a:r>
                <a:r>
                  <a:rPr lang="it-IT" sz="2400" spc="20" dirty="0" smtClean="0">
                    <a:latin typeface="+mj-lt"/>
                    <a:cs typeface="Trebuchet MS"/>
                  </a:rPr>
                  <a:t>foglia.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it-IT" sz="2400" spc="20" dirty="0" smtClean="0">
                    <a:latin typeface="+mj-lt"/>
                    <a:cs typeface="Trebuchet MS"/>
                  </a:rPr>
                  <a:t>: </a:t>
                </a:r>
                <a:r>
                  <a:rPr lang="it-IT" sz="2400" b="1" spc="80" dirty="0">
                    <a:latin typeface="+mj-lt"/>
                    <a:cs typeface="Trebuchet MS"/>
                  </a:rPr>
                  <a:t>numero</a:t>
                </a:r>
                <a:r>
                  <a:rPr lang="it-IT" sz="2400" b="1" spc="-155" dirty="0">
                    <a:latin typeface="+mj-lt"/>
                    <a:cs typeface="Trebuchet MS"/>
                  </a:rPr>
                  <a:t> </a:t>
                </a:r>
                <a:r>
                  <a:rPr lang="it-IT" sz="2400" b="1" spc="-10" dirty="0">
                    <a:latin typeface="+mj-lt"/>
                    <a:cs typeface="Trebuchet MS"/>
                  </a:rPr>
                  <a:t>di</a:t>
                </a:r>
                <a:r>
                  <a:rPr lang="it-IT" sz="2400" b="1" spc="-145" dirty="0">
                    <a:latin typeface="+mj-lt"/>
                    <a:cs typeface="Trebuchet MS"/>
                  </a:rPr>
                  <a:t> </a:t>
                </a:r>
                <a:r>
                  <a:rPr lang="it-IT" sz="2400" b="1" spc="55" dirty="0" smtClean="0">
                    <a:latin typeface="+mj-lt"/>
                    <a:cs typeface="Trebuchet MS"/>
                  </a:rPr>
                  <a:t>osservazioni </a:t>
                </a:r>
                <a:r>
                  <a:rPr lang="it-IT" sz="2400" spc="55" dirty="0" smtClean="0">
                    <a:latin typeface="+mj-lt"/>
                    <a:cs typeface="Trebuchet MS"/>
                  </a:rPr>
                  <a:t>contenute</a:t>
                </a:r>
                <a:r>
                  <a:rPr lang="it-IT" sz="2400" spc="-155" dirty="0" smtClean="0">
                    <a:latin typeface="+mj-lt"/>
                    <a:cs typeface="Trebuchet MS"/>
                  </a:rPr>
                  <a:t> </a:t>
                </a:r>
                <a:r>
                  <a:rPr lang="it-IT" sz="2400" spc="10" dirty="0">
                    <a:latin typeface="+mj-lt"/>
                    <a:cs typeface="Trebuchet MS"/>
                  </a:rPr>
                  <a:t>nel</a:t>
                </a:r>
                <a:r>
                  <a:rPr lang="it-IT" sz="2400" spc="-145" dirty="0">
                    <a:latin typeface="+mj-lt"/>
                    <a:cs typeface="Trebuchet MS"/>
                  </a:rPr>
                  <a:t> </a:t>
                </a:r>
                <a:r>
                  <a:rPr lang="it-IT" sz="2400" spc="95" dirty="0">
                    <a:latin typeface="+mj-lt"/>
                    <a:cs typeface="Trebuchet MS"/>
                  </a:rPr>
                  <a:t>nodo</a:t>
                </a:r>
                <a:r>
                  <a:rPr lang="it-IT" sz="2400" spc="-130" dirty="0">
                    <a:latin typeface="+mj-lt"/>
                    <a:cs typeface="Trebuchet MS"/>
                  </a:rPr>
                  <a:t> </a:t>
                </a:r>
                <a:r>
                  <a:rPr lang="it-IT" sz="2400" spc="20" dirty="0">
                    <a:latin typeface="+mj-lt"/>
                    <a:cs typeface="Trebuchet MS"/>
                  </a:rPr>
                  <a:t>foglia</a:t>
                </a:r>
                <a:r>
                  <a:rPr lang="it-IT" sz="2400" spc="-120" dirty="0">
                    <a:latin typeface="+mj-lt"/>
                    <a:cs typeface="Trebuchet MS"/>
                  </a:rPr>
                  <a:t> </a:t>
                </a:r>
                <a:r>
                  <a:rPr lang="it-IT" sz="2400" i="1" spc="-190" dirty="0" smtClean="0">
                    <a:latin typeface="+mj-lt"/>
                    <a:cs typeface="Trebuchet MS"/>
                  </a:rPr>
                  <a:t>l.</a:t>
                </a:r>
                <a:endParaRPr lang="it-IT" sz="2400" dirty="0">
                  <a:latin typeface="+mj-lt"/>
                  <a:cs typeface="Trebuchet MS"/>
                </a:endParaRPr>
              </a:p>
              <a:p>
                <a:endParaRPr lang="it-IT" sz="2400" spc="20" dirty="0" smtClean="0">
                  <a:latin typeface="+mj-lt"/>
                  <a:cs typeface="Trebuchet MS"/>
                </a:endParaRPr>
              </a:p>
              <a:p>
                <a:endParaRPr lang="it-IT" sz="2400" dirty="0">
                  <a:latin typeface="+mj-lt"/>
                  <a:cs typeface="Trebuchet MS"/>
                </a:endParaRPr>
              </a:p>
              <a:p>
                <a:endParaRPr lang="it-IT" sz="2400" dirty="0" smtClean="0">
                  <a:latin typeface="+mj-lt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480"/>
                <a:ext cx="10515600" cy="4541519"/>
              </a:xfrm>
              <a:blipFill>
                <a:blip r:embed="rId3"/>
                <a:stretch>
                  <a:fillRect l="-928" t="-1879" b="-2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7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4029722" y="1560090"/>
            <a:ext cx="3997235" cy="1011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13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</a:t>
            </a:r>
            <a:r>
              <a:rPr lang="it-IT" sz="3200" b="1" dirty="0" smtClean="0"/>
              <a:t>Decisionali Ottimizzati</a:t>
            </a:r>
            <a:endParaRPr lang="it-IT" sz="32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4029720" y="3252800"/>
            <a:ext cx="3996902" cy="8490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Il metodo usato </a:t>
            </a:r>
            <a:r>
              <a:rPr lang="it-IT" sz="2400" dirty="0">
                <a:solidFill>
                  <a:schemeClr val="tx1"/>
                </a:solidFill>
              </a:rPr>
              <a:t>è </a:t>
            </a:r>
            <a:r>
              <a:rPr lang="it-IT" sz="2400" dirty="0" smtClean="0">
                <a:solidFill>
                  <a:schemeClr val="tx1"/>
                </a:solidFill>
              </a:rPr>
              <a:t>di tipo </a:t>
            </a:r>
            <a:r>
              <a:rPr lang="it-IT" sz="2400" i="1" dirty="0" smtClean="0">
                <a:solidFill>
                  <a:schemeClr val="tx1"/>
                </a:solidFill>
              </a:rPr>
              <a:t>Greedy</a:t>
            </a:r>
            <a:r>
              <a:rPr lang="it-IT" sz="2400" dirty="0" smtClean="0">
                <a:solidFill>
                  <a:schemeClr val="tx1"/>
                </a:solidFill>
              </a:rPr>
              <a:t>.</a:t>
            </a:r>
            <a:endParaRPr lang="it-IT" sz="2400" dirty="0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16" y="1505465"/>
            <a:ext cx="1300486" cy="130048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029722" y="1611579"/>
            <a:ext cx="3996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L’albero ottenuto con </a:t>
            </a:r>
            <a:r>
              <a:rPr lang="it-IT" sz="2400" b="1" dirty="0" smtClean="0"/>
              <a:t>CART</a:t>
            </a:r>
            <a:r>
              <a:rPr lang="it-IT" sz="2400" dirty="0" smtClean="0"/>
              <a:t> è effettivamente il migliore?</a:t>
            </a:r>
            <a:endParaRPr lang="it-IT" sz="240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61" y="1530483"/>
            <a:ext cx="1300486" cy="1300486"/>
          </a:xfrm>
          <a:prstGeom prst="rect">
            <a:avLst/>
          </a:prstGeom>
        </p:spPr>
      </p:pic>
      <p:sp>
        <p:nvSpPr>
          <p:cNvPr id="9" name="Freccia in giù 8"/>
          <p:cNvSpPr/>
          <p:nvPr/>
        </p:nvSpPr>
        <p:spPr>
          <a:xfrm>
            <a:off x="5616692" y="2778987"/>
            <a:ext cx="822959" cy="37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Freccia in giù 13"/>
          <p:cNvSpPr/>
          <p:nvPr/>
        </p:nvSpPr>
        <p:spPr>
          <a:xfrm>
            <a:off x="5684519" y="4306041"/>
            <a:ext cx="822959" cy="446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arrotondato 14"/>
          <p:cNvSpPr/>
          <p:nvPr/>
        </p:nvSpPr>
        <p:spPr>
          <a:xfrm>
            <a:off x="4029720" y="4893134"/>
            <a:ext cx="3996901" cy="1105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Non si ha nessuna garanzia che l’albero ottenuto sia ottimo a livello globale.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14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 Ottimizzati</a:t>
            </a:r>
            <a:endParaRPr lang="it-IT" sz="32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761498" y="1378163"/>
            <a:ext cx="10515600" cy="30632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2200" dirty="0" smtClean="0"/>
              <a:t>Ad ogni step dell’albero </a:t>
            </a:r>
            <a:r>
              <a:rPr lang="it-IT" sz="2200" dirty="0"/>
              <a:t>si è chiamati a prendere </a:t>
            </a:r>
            <a:r>
              <a:rPr lang="it-IT" sz="2200" dirty="0" smtClean="0"/>
              <a:t>una serie </a:t>
            </a:r>
            <a:r>
              <a:rPr lang="it-IT" sz="2200" dirty="0"/>
              <a:t>di decisioni di tipo </a:t>
            </a:r>
            <a:r>
              <a:rPr lang="it-IT" sz="2200" dirty="0" smtClean="0"/>
              <a:t>discreto:</a:t>
            </a:r>
          </a:p>
          <a:p>
            <a:pPr algn="just">
              <a:lnSpc>
                <a:spcPct val="100000"/>
              </a:lnSpc>
            </a:pPr>
            <a:r>
              <a:rPr lang="it-IT" sz="2200" dirty="0" smtClean="0"/>
              <a:t>Ad </a:t>
            </a:r>
            <a:r>
              <a:rPr lang="it-IT" sz="2200" dirty="0"/>
              <a:t>ogni nuovo nodo scegliere se ramificare o </a:t>
            </a:r>
            <a:r>
              <a:rPr lang="it-IT" sz="2200" dirty="0" smtClean="0"/>
              <a:t>fermarsi.</a:t>
            </a:r>
          </a:p>
          <a:p>
            <a:pPr algn="just">
              <a:lnSpc>
                <a:spcPct val="100000"/>
              </a:lnSpc>
            </a:pPr>
            <a:r>
              <a:rPr lang="it-IT" sz="2200" dirty="0" smtClean="0"/>
              <a:t>Se </a:t>
            </a:r>
            <a:r>
              <a:rPr lang="it-IT" sz="2200" dirty="0"/>
              <a:t>si decide di interrompere la ramificazione di un nodo scegliere quale </a:t>
            </a:r>
            <a:r>
              <a:rPr lang="it-IT" sz="2200" dirty="0" smtClean="0"/>
              <a:t>etichetta assegnargli.</a:t>
            </a:r>
          </a:p>
          <a:p>
            <a:pPr algn="just">
              <a:lnSpc>
                <a:spcPct val="100000"/>
              </a:lnSpc>
            </a:pPr>
            <a:r>
              <a:rPr lang="it-IT" sz="2200" dirty="0" smtClean="0"/>
              <a:t>Se </a:t>
            </a:r>
            <a:r>
              <a:rPr lang="it-IT" sz="2200" dirty="0"/>
              <a:t>si decide di procedere con la ramificazione scegliere su quale </a:t>
            </a:r>
            <a:r>
              <a:rPr lang="it-IT" sz="2200" dirty="0" smtClean="0"/>
              <a:t>variabile effettuarla.</a:t>
            </a:r>
          </a:p>
          <a:p>
            <a:pPr algn="just">
              <a:lnSpc>
                <a:spcPct val="100000"/>
              </a:lnSpc>
            </a:pPr>
            <a:r>
              <a:rPr lang="it-IT" sz="2200" dirty="0" smtClean="0"/>
              <a:t>Quando </a:t>
            </a:r>
            <a:r>
              <a:rPr lang="it-IT" sz="2200" dirty="0"/>
              <a:t>vengono classificati i punti secondo l’albero in costruzione, bisogna </a:t>
            </a:r>
            <a:r>
              <a:rPr lang="it-IT" sz="2200" dirty="0" smtClean="0"/>
              <a:t>scegliere </a:t>
            </a:r>
            <a:r>
              <a:rPr lang="it-IT" sz="2200" dirty="0"/>
              <a:t>a quale foglia sarà assegnato un punto, in modo tale che la struttura </a:t>
            </a:r>
            <a:r>
              <a:rPr lang="it-IT" sz="2200" dirty="0" smtClean="0"/>
              <a:t>dell’albero </a:t>
            </a:r>
            <a:r>
              <a:rPr lang="it-IT" sz="2200" dirty="0"/>
              <a:t>sia rispettata</a:t>
            </a:r>
          </a:p>
        </p:txBody>
      </p:sp>
      <p:sp>
        <p:nvSpPr>
          <p:cNvPr id="5" name="Freccia in giù 4"/>
          <p:cNvSpPr/>
          <p:nvPr/>
        </p:nvSpPr>
        <p:spPr>
          <a:xfrm>
            <a:off x="5725383" y="4434800"/>
            <a:ext cx="587829" cy="480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838200" y="4971813"/>
            <a:ext cx="10438898" cy="1067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</a:rPr>
              <a:t>Formulare </a:t>
            </a:r>
            <a:r>
              <a:rPr lang="it-IT" sz="2200" dirty="0" smtClean="0">
                <a:solidFill>
                  <a:schemeClr val="tx1"/>
                </a:solidFill>
              </a:rPr>
              <a:t>il modello dell’ albero decisionale </a:t>
            </a:r>
            <a:r>
              <a:rPr lang="it-IT" sz="2200" dirty="0">
                <a:solidFill>
                  <a:schemeClr val="tx1"/>
                </a:solidFill>
              </a:rPr>
              <a:t>usando la </a:t>
            </a:r>
            <a:r>
              <a:rPr lang="it-IT" sz="2200" b="1" dirty="0">
                <a:solidFill>
                  <a:schemeClr val="tx1"/>
                </a:solidFill>
              </a:rPr>
              <a:t>programmazione lineare mista intera</a:t>
            </a:r>
            <a:r>
              <a:rPr lang="it-IT" sz="2200" dirty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permette </a:t>
            </a:r>
            <a:r>
              <a:rPr lang="it-IT" sz="2200" dirty="0">
                <a:solidFill>
                  <a:schemeClr val="tx1"/>
                </a:solidFill>
              </a:rPr>
              <a:t>di modellare tutte queste decisioni discrete in un unico </a:t>
            </a:r>
            <a:r>
              <a:rPr lang="it-IT" sz="2200" dirty="0" smtClean="0">
                <a:solidFill>
                  <a:schemeClr val="tx1"/>
                </a:solidFill>
              </a:rPr>
              <a:t>problema, permettendo cosi di trovare un </a:t>
            </a:r>
            <a:r>
              <a:rPr lang="it-IT" sz="2200" b="1" dirty="0" smtClean="0">
                <a:solidFill>
                  <a:schemeClr val="tx1"/>
                </a:solidFill>
              </a:rPr>
              <a:t>albero ottimo</a:t>
            </a:r>
            <a:r>
              <a:rPr lang="it-IT" sz="2200" dirty="0" smtClean="0">
                <a:solidFill>
                  <a:schemeClr val="tx1"/>
                </a:solidFill>
              </a:rPr>
              <a:t> a </a:t>
            </a:r>
            <a:r>
              <a:rPr lang="it-IT" sz="2200" b="1" dirty="0" smtClean="0">
                <a:solidFill>
                  <a:schemeClr val="tx1"/>
                </a:solidFill>
              </a:rPr>
              <a:t>livello globale</a:t>
            </a:r>
            <a:r>
              <a:rPr lang="it-IT" sz="2200" dirty="0" smtClean="0">
                <a:solidFill>
                  <a:schemeClr val="tx1"/>
                </a:solidFill>
              </a:rPr>
              <a:t>.</a:t>
            </a:r>
            <a:endParaRPr lang="it-IT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15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7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 Ottimizzati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14459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Caso </a:t>
            </a:r>
            <a:r>
              <a:rPr lang="it-IT" sz="2400" dirty="0"/>
              <a:t>U</a:t>
            </a:r>
            <a:r>
              <a:rPr lang="it-IT" sz="2400" dirty="0" smtClean="0"/>
              <a:t>nivariato</a:t>
            </a:r>
            <a:endParaRPr lang="it-IT" sz="2400" dirty="0"/>
          </a:p>
        </p:txBody>
      </p:sp>
      <p:pic>
        <p:nvPicPr>
          <p:cNvPr id="68" name="Segnaposto contenuto 6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60" y="2201146"/>
            <a:ext cx="2803358" cy="3433188"/>
          </a:xfrm>
        </p:spPr>
      </p:pic>
      <p:pic>
        <p:nvPicPr>
          <p:cNvPr id="70" name="Segnaposto contenuto 69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8" y="1606256"/>
            <a:ext cx="4568148" cy="4472447"/>
          </a:xfrm>
        </p:spPr>
      </p:pic>
    </p:spTree>
    <p:extLst>
      <p:ext uri="{BB962C8B-B14F-4D97-AF65-F5344CB8AC3E}">
        <p14:creationId xmlns:p14="http://schemas.microsoft.com/office/powerpoint/2010/main" val="20188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16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 Ottimizzati</a:t>
            </a:r>
            <a:endParaRPr lang="it-IT" sz="32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8" y="1702636"/>
            <a:ext cx="3579306" cy="4393363"/>
          </a:xfrm>
        </p:spPr>
      </p:pic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94" y="2477736"/>
            <a:ext cx="3419952" cy="3618263"/>
          </a:xfrm>
        </p:spPr>
      </p:pic>
      <p:sp>
        <p:nvSpPr>
          <p:cNvPr id="7" name="CasellaDiTesto 6"/>
          <p:cNvSpPr txBox="1"/>
          <p:nvPr/>
        </p:nvSpPr>
        <p:spPr>
          <a:xfrm>
            <a:off x="3840480" y="1240971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Caso Multivariato</a:t>
            </a:r>
            <a:endParaRPr lang="it-IT" sz="24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38" y="2477736"/>
            <a:ext cx="2634361" cy="34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17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 </a:t>
            </a:r>
            <a:r>
              <a:rPr lang="it-IT" sz="3200" b="1" dirty="0" smtClean="0"/>
              <a:t>Ottimizzati e Robusti</a:t>
            </a:r>
            <a:endParaRPr lang="it-IT" sz="32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761498" y="1236890"/>
            <a:ext cx="2972302" cy="2348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smtClean="0">
                <a:solidFill>
                  <a:schemeClr val="tx1"/>
                </a:solidFill>
              </a:rPr>
              <a:t>Nella vita reale i dati sono soggetti ad incertezza, la quale ha un’influenza negativa sulle prestazioni dell’algoritmo.</a:t>
            </a:r>
            <a:endParaRPr lang="it-IT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arrotondato 10"/>
              <p:cNvSpPr/>
              <p:nvPr/>
            </p:nvSpPr>
            <p:spPr>
              <a:xfrm>
                <a:off x="4631910" y="1236890"/>
                <a:ext cx="2811167" cy="234877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200" dirty="0" smtClean="0">
                    <a:solidFill>
                      <a:schemeClr val="tx1"/>
                    </a:solidFill>
                  </a:rPr>
                  <a:t>Per gestire l’incertezza ad ogni osservazioni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2200" dirty="0" smtClean="0">
                    <a:solidFill>
                      <a:schemeClr val="tx1"/>
                    </a:solidFill>
                  </a:rPr>
                  <a:t>viene assegnato un insieme di possibili valori, denotato con </a:t>
                </a:r>
                <a14:m>
                  <m:oMath xmlns:m="http://schemas.openxmlformats.org/officeDocument/2006/math">
                    <m:r>
                      <a:rPr lang="it-IT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𝒰</m:t>
                    </m:r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tangolo arrotondat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10" y="1236890"/>
                <a:ext cx="2811167" cy="2348774"/>
              </a:xfrm>
              <a:prstGeom prst="roundRect">
                <a:avLst/>
              </a:prstGeom>
              <a:blipFill>
                <a:blip r:embed="rId3"/>
                <a:stretch>
                  <a:fillRect r="-12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8"/>
          <p:cNvSpPr/>
          <p:nvPr/>
        </p:nvSpPr>
        <p:spPr>
          <a:xfrm>
            <a:off x="3950787" y="2134187"/>
            <a:ext cx="43180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>
            <a:off x="7692399" y="2172336"/>
            <a:ext cx="429822" cy="484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arrotondato 13"/>
              <p:cNvSpPr/>
              <p:nvPr/>
            </p:nvSpPr>
            <p:spPr>
              <a:xfrm>
                <a:off x="8341187" y="1236890"/>
                <a:ext cx="2956058" cy="234877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200" dirty="0" smtClean="0">
                    <a:solidFill>
                      <a:schemeClr val="tx1"/>
                    </a:solidFill>
                  </a:rPr>
                  <a:t>La controparte robusta dell’albero decisionale ottimizzato viene definita considerando per ogni osservazione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200" dirty="0" smtClean="0">
                    <a:solidFill>
                      <a:schemeClr val="tx1"/>
                    </a:solidFill>
                  </a:rPr>
                  <a:t> la sua realizzazione nel caso peggiore</a:t>
                </a:r>
                <a:endParaRPr lang="it-IT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arrotondat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187" y="1236890"/>
                <a:ext cx="2956058" cy="2348774"/>
              </a:xfrm>
              <a:prstGeom prst="roundRect">
                <a:avLst/>
              </a:prstGeom>
              <a:blipFill>
                <a:blip r:embed="rId4"/>
                <a:stretch>
                  <a:fillRect t="-3359" r="-1437" b="-69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761498" y="4258491"/>
                <a:ext cx="10592302" cy="679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𝒰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]+ 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 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n, 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it-IT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98" y="4258491"/>
                <a:ext cx="10592302" cy="679160"/>
              </a:xfrm>
              <a:prstGeom prst="rect">
                <a:avLst/>
              </a:prstGeom>
              <a:blipFill>
                <a:blip r:embed="rId5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761498" y="4962017"/>
                <a:ext cx="10535747" cy="95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𝒰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n,     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98" y="4962017"/>
                <a:ext cx="10535747" cy="956159"/>
              </a:xfrm>
              <a:prstGeom prst="rect">
                <a:avLst/>
              </a:prstGeom>
              <a:blipFill>
                <a:blip r:embed="rId6"/>
                <a:stretch>
                  <a:fillRect t="-3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7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18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 smtClean="0"/>
              <a:t>Alberi decisionali ottimizzati con robustezza ad </a:t>
            </a:r>
            <a:r>
              <a:rPr lang="it-IT" sz="3200" b="1" dirty="0" smtClean="0"/>
              <a:t>iperrettangolo</a:t>
            </a:r>
            <a:endParaRPr lang="it-IT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735372" y="2121908"/>
                <a:ext cx="7984067" cy="48982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|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it-IT" sz="2400"/>
                            <m:t>∈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sSub>
                            <m:sSub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it-IT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sz="2400" b="1" i="1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372" y="2121908"/>
                <a:ext cx="7984067" cy="489826"/>
              </a:xfr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378823" y="1449977"/>
                <a:ext cx="61134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Insieme d’incertezza per </a:t>
                </a:r>
                <a:r>
                  <a:rPr lang="it-IT" sz="2400" dirty="0" smtClean="0"/>
                  <a:t>l’osservazione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:</a:t>
                </a:r>
                <a:endParaRPr lang="it-IT" i="1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449977"/>
                <a:ext cx="6113417" cy="461665"/>
              </a:xfrm>
              <a:prstGeom prst="rect">
                <a:avLst/>
              </a:prstGeom>
              <a:blipFill>
                <a:blip r:embed="rId4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011659"/>
            <a:ext cx="3442163" cy="2988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arrotondato 9"/>
              <p:cNvSpPr/>
              <p:nvPr/>
            </p:nvSpPr>
            <p:spPr>
              <a:xfrm>
                <a:off x="9303206" y="1404000"/>
                <a:ext cx="2050594" cy="1009725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>
                    <a:ln>
                      <a:noFill/>
                    </a:ln>
                    <a:solidFill>
                      <a:schemeClr val="tx1"/>
                    </a:solidFill>
                  </a:rPr>
                  <a:t>La forma dell’insieme è ad iper-rettangolo (rettangolo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600" dirty="0" smtClean="0">
                    <a:ln>
                      <a:noFill/>
                    </a:ln>
                    <a:solidFill>
                      <a:schemeClr val="tx1"/>
                    </a:solidFill>
                  </a:rPr>
                  <a:t>)</a:t>
                </a:r>
                <a:endParaRPr lang="it-IT" sz="1600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tangolo arrotondat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206" y="1404000"/>
                <a:ext cx="2050594" cy="1009725"/>
              </a:xfrm>
              <a:prstGeom prst="roundRect">
                <a:avLst/>
              </a:prstGeom>
              <a:blipFill>
                <a:blip r:embed="rId6"/>
                <a:stretch>
                  <a:fillRect t="-3571" b="-101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4 11"/>
          <p:cNvCxnSpPr/>
          <p:nvPr/>
        </p:nvCxnSpPr>
        <p:spPr>
          <a:xfrm rot="5400000">
            <a:off x="9846874" y="2623114"/>
            <a:ext cx="325064" cy="97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005840" y="3735977"/>
            <a:ext cx="6910251" cy="483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378822" y="4205903"/>
                <a:ext cx="7445828" cy="67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µ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1 −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</a:t>
                </a:r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n,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" y="4205903"/>
                <a:ext cx="7445828" cy="673518"/>
              </a:xfrm>
              <a:prstGeom prst="rect">
                <a:avLst/>
              </a:prstGeom>
              <a:blipFill>
                <a:blip r:embed="rId7"/>
                <a:stretch>
                  <a:fillRect t="-6364"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78822" y="5150951"/>
                <a:ext cx="7445828" cy="67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1 −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</a:t>
                </a:r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" y="5150951"/>
                <a:ext cx="7445828" cy="673518"/>
              </a:xfrm>
              <a:prstGeom prst="rect">
                <a:avLst/>
              </a:prstGeom>
              <a:blipFill>
                <a:blip r:embed="rId8"/>
                <a:stretch>
                  <a:fillRect t="-6364"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378822" y="3511562"/>
            <a:ext cx="611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Equazioni di struttura finali</a:t>
            </a:r>
            <a:r>
              <a:rPr lang="it-IT" dirty="0" smtClean="0"/>
              <a:t>: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1567542" y="2611734"/>
                <a:ext cx="4271555" cy="699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it-IT"/>
                      <m:t>∈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 smtClean="0"/>
                  <a:t> ampiezza della perturbazione.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it-IT"/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it-IT" dirty="0" smtClean="0"/>
                  <a:t>: vettore perturbazione</a:t>
                </a:r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2" y="2611734"/>
                <a:ext cx="4271555" cy="699615"/>
              </a:xfrm>
              <a:prstGeom prst="rect">
                <a:avLst/>
              </a:prstGeom>
              <a:blipFill>
                <a:blip r:embed="rId9"/>
                <a:stretch>
                  <a:fillRect l="-856" t="-4348" b="-6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5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19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/>
              <a:t>Alberi decisionali ottimizzati con robustezza </a:t>
            </a:r>
            <a:r>
              <a:rPr lang="it-IT" sz="3200" b="1" dirty="0" smtClean="0"/>
              <a:t>ad iperellissoide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378823" y="1449977"/>
                <a:ext cx="61134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Insieme d’incertezza per </a:t>
                </a:r>
                <a:r>
                  <a:rPr lang="it-IT" sz="2400" dirty="0" smtClean="0"/>
                  <a:t>l’osservazione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:</a:t>
                </a:r>
                <a:endParaRPr lang="it-IT" i="1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449977"/>
                <a:ext cx="6113417" cy="461665"/>
              </a:xfrm>
              <a:prstGeom prst="rect">
                <a:avLst/>
              </a:prstGeom>
              <a:blipFill>
                <a:blip r:embed="rId3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378823" y="2089549"/>
                <a:ext cx="6201004" cy="119933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it-IT" sz="2400"/>
                                <m:t>∈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1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it-IT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400" i="1" dirty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f>
                                            <m:fPr>
                                              <m:ctrlPr>
                                                <a:rPr lang="it-IT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  <m:r>
                                        <a:rPr lang="it-IT" sz="2400" b="1" i="1" dirty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num>
                                    <m:den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it-IT" sz="2400" b="1" i="1" dirty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1" i="1" dirty="0">
                                              <a:latin typeface="Cambria Math" panose="02040503050406030204" pitchFamily="18" charset="0"/>
                                            </a:rPr>
                                            <m:t>||</m:t>
                                          </m:r>
                                        </m:e>
                                        <m:sub>
                                          <m:r>
                                            <a:rPr lang="it-IT" sz="2400" b="1" i="1" dirty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1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l-GR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it-IT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it-IT" sz="2400" dirty="0"/>
              </a:p>
              <a:p>
                <a:pPr marL="0" indent="0" algn="ctr">
                  <a:buNone/>
                </a:pPr>
                <a:endParaRPr lang="it-IT" sz="2400" dirty="0"/>
              </a:p>
            </p:txBody>
          </p:sp>
        </mc:Choice>
        <mc:Fallback xmlns="">
          <p:sp>
            <p:nvSpPr>
              <p:cNvPr id="8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823" y="2089549"/>
                <a:ext cx="6201004" cy="1199337"/>
              </a:xfrm>
              <a:blipFill>
                <a:blip r:embed="rId4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5636623" y="27823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9" y="2794117"/>
            <a:ext cx="3448531" cy="3362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arrotondato 14"/>
              <p:cNvSpPr/>
              <p:nvPr/>
            </p:nvSpPr>
            <p:spPr>
              <a:xfrm>
                <a:off x="9303206" y="1495955"/>
                <a:ext cx="2050594" cy="1009725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>
                    <a:ln>
                      <a:noFill/>
                    </a:ln>
                    <a:solidFill>
                      <a:schemeClr val="tx1"/>
                    </a:solidFill>
                  </a:rPr>
                  <a:t>La forma dell’insieme è ad iper-ellissoide (ellisse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600" dirty="0" smtClean="0">
                    <a:ln>
                      <a:noFill/>
                    </a:ln>
                    <a:solidFill>
                      <a:schemeClr val="tx1"/>
                    </a:solidFill>
                  </a:rPr>
                  <a:t>)</a:t>
                </a:r>
                <a:endParaRPr lang="it-IT" sz="1600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arrotondat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206" y="1495955"/>
                <a:ext cx="2050594" cy="1009725"/>
              </a:xfrm>
              <a:prstGeom prst="roundRect">
                <a:avLst/>
              </a:prstGeom>
              <a:blipFill>
                <a:blip r:embed="rId6"/>
                <a:stretch>
                  <a:fillRect t="-3571" b="-101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4 15"/>
          <p:cNvCxnSpPr/>
          <p:nvPr/>
        </p:nvCxnSpPr>
        <p:spPr>
          <a:xfrm rot="5400000">
            <a:off x="9846874" y="2623114"/>
            <a:ext cx="325064" cy="97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1042459" y="3527879"/>
                <a:ext cx="4594164" cy="67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it-IT"/>
                      <m:t>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dirty="0" smtClean="0"/>
                  <a:t>: matrice covarianza associata all’osservazione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59" y="3527879"/>
                <a:ext cx="4594164" cy="673518"/>
              </a:xfrm>
              <a:prstGeom prst="rect">
                <a:avLst/>
              </a:prstGeom>
              <a:blipFill>
                <a:blip r:embed="rId7"/>
                <a:stretch>
                  <a:fillRect l="-796" t="-5455" b="-1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1029181" y="4311360"/>
                <a:ext cx="45941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/>
                      <m:t>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dirty="0" smtClean="0"/>
                  <a:t>: vettore usato per la costruzione della forma quadrica.</a:t>
                </a:r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81" y="4311360"/>
                <a:ext cx="4594164" cy="646331"/>
              </a:xfrm>
              <a:prstGeom prst="rect">
                <a:avLst/>
              </a:prstGeom>
              <a:blipFill>
                <a:blip r:embed="rId8"/>
                <a:stretch>
                  <a:fillRect l="-930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7" name="Titolo 34"/>
          <p:cNvSpPr txBox="1">
            <a:spLocks/>
          </p:cNvSpPr>
          <p:nvPr/>
        </p:nvSpPr>
        <p:spPr>
          <a:xfrm>
            <a:off x="990600" y="627935"/>
            <a:ext cx="2488063" cy="113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03663" y="1841862"/>
            <a:ext cx="10935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 problema: </a:t>
            </a:r>
            <a:r>
              <a:rPr lang="it-IT" sz="24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pandemia</a:t>
            </a:r>
            <a:r>
              <a:rPr lang="it-IT"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it-IT" sz="24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Sars-CoV-2 </a:t>
            </a:r>
            <a:r>
              <a:rPr lang="it-IT"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24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pressione </a:t>
            </a:r>
            <a:r>
              <a:rPr lang="it-IT" sz="24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 servizio sanitario nazionale.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Apprendimento automatico.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Alberi decisionali: approccio CART.</a:t>
            </a:r>
            <a:endPara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Alberi decisionali ottimizzati.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Alberi decisionali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ottimizzati e robusti.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Alberi decisionali ottimizzati con robustezza ad </a:t>
            </a:r>
            <a:r>
              <a:rPr lang="it-IT" sz="2400" dirty="0" smtClean="0"/>
              <a:t>iperrettangolo.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Alberi decisionali ottimizzati con robustezza </a:t>
            </a:r>
            <a:r>
              <a:rPr lang="it-IT" sz="2400" dirty="0" smtClean="0"/>
              <a:t>ad iperellissoide</a:t>
            </a:r>
            <a:r>
              <a:rPr lang="it-IT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Alberi decisionali ottimizzati distribuzionalmente </a:t>
            </a:r>
            <a:r>
              <a:rPr lang="it-IT" sz="2400" dirty="0" smtClean="0"/>
              <a:t>robusti.</a:t>
            </a:r>
          </a:p>
        </p:txBody>
      </p:sp>
    </p:spTree>
    <p:extLst>
      <p:ext uri="{BB962C8B-B14F-4D97-AF65-F5344CB8AC3E}">
        <p14:creationId xmlns:p14="http://schemas.microsoft.com/office/powerpoint/2010/main" val="2844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20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/>
              <a:t>Alberi decisionali ottimizzati con robustezza </a:t>
            </a:r>
            <a:r>
              <a:rPr lang="it-IT" sz="3200" b="1" dirty="0" smtClean="0"/>
              <a:t>ad iperellissoide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6205" y="1622058"/>
            <a:ext cx="611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Equazioni di struttura finali</a:t>
            </a:r>
            <a:r>
              <a:rPr lang="it-IT" dirty="0" smtClean="0"/>
              <a:t>: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711830" y="2443523"/>
                <a:ext cx="7526447" cy="8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f>
                          <m:f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µ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1 −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</a:t>
                </a:r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n,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" y="2443523"/>
                <a:ext cx="7526447" cy="861583"/>
              </a:xfrm>
              <a:prstGeom prst="rect">
                <a:avLst/>
              </a:prstGeom>
              <a:blipFill>
                <a:blip r:embed="rId3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711830" y="3439256"/>
                <a:ext cx="7445828" cy="86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f>
                          <m:f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1 −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</a:t>
                </a:r>
                <a:endParaRPr lang="it-IT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n,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" y="3439256"/>
                <a:ext cx="7445828" cy="861583"/>
              </a:xfrm>
              <a:prstGeom prst="rect">
                <a:avLst/>
              </a:prstGeom>
              <a:blipFill>
                <a:blip r:embed="rId4"/>
                <a:stretch>
                  <a:fillRect b="-91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9" y="2800134"/>
            <a:ext cx="3448531" cy="3362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arrotondato 9"/>
              <p:cNvSpPr/>
              <p:nvPr/>
            </p:nvSpPr>
            <p:spPr>
              <a:xfrm>
                <a:off x="9303206" y="1495955"/>
                <a:ext cx="2050594" cy="1009725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smtClean="0">
                    <a:ln>
                      <a:noFill/>
                    </a:ln>
                    <a:solidFill>
                      <a:schemeClr val="tx1"/>
                    </a:solidFill>
                  </a:rPr>
                  <a:t>La forma dell’insieme è ad iper-ellissoide (ellisse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600" dirty="0" smtClean="0">
                    <a:ln>
                      <a:noFill/>
                    </a:ln>
                    <a:solidFill>
                      <a:schemeClr val="tx1"/>
                    </a:solidFill>
                  </a:rPr>
                  <a:t>)</a:t>
                </a:r>
                <a:endParaRPr lang="it-IT" sz="1600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tangolo arrotondat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206" y="1495955"/>
                <a:ext cx="2050594" cy="1009725"/>
              </a:xfrm>
              <a:prstGeom prst="roundRect">
                <a:avLst/>
              </a:prstGeom>
              <a:blipFill>
                <a:blip r:embed="rId6"/>
                <a:stretch>
                  <a:fillRect t="-3571" b="-101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4 10"/>
          <p:cNvCxnSpPr/>
          <p:nvPr/>
        </p:nvCxnSpPr>
        <p:spPr>
          <a:xfrm rot="5400000">
            <a:off x="9846874" y="2623114"/>
            <a:ext cx="325064" cy="97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21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6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 </a:t>
            </a:r>
            <a:r>
              <a:rPr lang="it-IT" sz="3200" b="1" dirty="0" smtClean="0"/>
              <a:t>ottimizzati distribuzionalmente robusti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164"/>
                <a:ext cx="10515600" cy="894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/>
                  <a:t>L</a:t>
                </a:r>
                <a:r>
                  <a:rPr lang="it-IT" sz="2400" dirty="0" smtClean="0"/>
                  <a:t>e osservazioni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 smtClean="0"/>
                  <a:t>sono considerate </a:t>
                </a:r>
                <a:r>
                  <a:rPr lang="it-IT" sz="2400" dirty="0"/>
                  <a:t>variabili </a:t>
                </a:r>
                <a:r>
                  <a:rPr lang="it-IT" sz="2400" dirty="0" smtClean="0"/>
                  <a:t>casuali per </a:t>
                </a:r>
                <a:r>
                  <a:rPr lang="it-IT" sz="2400" dirty="0"/>
                  <a:t>le quali le esatte distribuzioni di probabilità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sup>
                    </m:sSubSup>
                  </m:oMath>
                </a14:m>
                <a:r>
                  <a:rPr lang="it-IT" sz="2400" dirty="0" smtClean="0"/>
                  <a:t> </a:t>
                </a:r>
                <a:r>
                  <a:rPr lang="it-IT" sz="2400" dirty="0"/>
                  <a:t>si suppongono </a:t>
                </a:r>
                <a:r>
                  <a:rPr lang="it-IT" sz="2400" dirty="0" smtClean="0"/>
                  <a:t>sconosciute.</a:t>
                </a:r>
                <a:endParaRPr lang="it-IT" sz="2400" dirty="0"/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164"/>
                <a:ext cx="10515600" cy="894774"/>
              </a:xfrm>
              <a:blipFill>
                <a:blip r:embed="rId3"/>
                <a:stretch>
                  <a:fillRect l="-928" t="-9524" b="-6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761498" y="2716542"/>
                <a:ext cx="10592302" cy="69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ℙ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]+ 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 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n, 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it-IT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98" y="2716542"/>
                <a:ext cx="10592302" cy="696088"/>
              </a:xfrm>
              <a:prstGeom prst="rect">
                <a:avLst/>
              </a:prstGeom>
              <a:blipFill>
                <a:blip r:embed="rId4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40080" y="3298157"/>
                <a:ext cx="10713720" cy="40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m:rPr>
                            <m:nor/>
                          </m:rPr>
                          <a:rPr lang="it-IT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ℙ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         i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.., n, 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{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 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t-IT" i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it-IT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it-IT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298157"/>
                <a:ext cx="10713720" cy="402161"/>
              </a:xfrm>
              <a:prstGeom prst="rect">
                <a:avLst/>
              </a:prstGeom>
              <a:blipFill>
                <a:blip r:embed="rId5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3"/>
              <p:cNvSpPr txBox="1">
                <a:spLocks/>
              </p:cNvSpPr>
              <p:nvPr/>
            </p:nvSpPr>
            <p:spPr>
              <a:xfrm>
                <a:off x="1972491" y="4262808"/>
                <a:ext cx="7337473" cy="1199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it-IT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m:rPr>
                                  <m:nor/>
                                </m:rPr>
                                <a:rPr lang="it-IT" sz="2400"/>
                                <m:t>∈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it-I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ℙ</m:t>
                                      </m:r>
                                      <m:d>
                                        <m:dPr>
                                          <m:ctrlPr>
                                            <a:rPr lang="it-IT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it-IT" sz="2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it-IT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𝒰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ℙ</m:t>
                                          </m:r>
                                        </m:sub>
                                      </m:sSub>
                                      <m:r>
                                        <a:rPr lang="it-IT" sz="2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sz="2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𝜗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,     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=1,..,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it-IT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it-IT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it-IT" sz="2400" dirty="0"/>
              </a:p>
            </p:txBody>
          </p:sp>
        </mc:Choice>
        <mc:Fallback xmlns="">
          <p:sp>
            <p:nvSpPr>
              <p:cNvPr id="9" name="Segnaposto contenu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491" y="4262808"/>
                <a:ext cx="7337473" cy="1199337"/>
              </a:xfrm>
              <a:prstGeom prst="rect">
                <a:avLst/>
              </a:prstGeom>
              <a:blipFill>
                <a:blip r:embed="rId6"/>
                <a:stretch>
                  <a:fillRect t="-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838200" y="3960220"/>
            <a:ext cx="113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Dove: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8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22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 ottimizzati distribuzionalmente robusti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3"/>
              <p:cNvSpPr txBox="1">
                <a:spLocks/>
              </p:cNvSpPr>
              <p:nvPr/>
            </p:nvSpPr>
            <p:spPr>
              <a:xfrm>
                <a:off x="2427262" y="1461481"/>
                <a:ext cx="7337473" cy="1199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it-IT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m:rPr>
                                  <m:nor/>
                                </m:rPr>
                                <a:rPr lang="it-IT" sz="2400"/>
                                <m:t>∈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it-I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ℙ</m:t>
                                      </m:r>
                                      <m:d>
                                        <m:dPr>
                                          <m:ctrlPr>
                                            <a:rPr lang="it-IT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it-IT" sz="24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it-IT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𝒰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it-IT" sz="2400" b="1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ℙ</m:t>
                                          </m:r>
                                        </m:sub>
                                      </m:sSub>
                                      <m:r>
                                        <a:rPr lang="it-IT" sz="24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sz="2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</m:t>
                                      </m:r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𝜗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,     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=1,..,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it-IT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it-IT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it-IT" sz="2400" dirty="0"/>
              </a:p>
            </p:txBody>
          </p:sp>
        </mc:Choice>
        <mc:Fallback xmlns="">
          <p:sp>
            <p:nvSpPr>
              <p:cNvPr id="6" name="Segnaposto contenu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2" y="1461481"/>
                <a:ext cx="7337473" cy="1199337"/>
              </a:xfrm>
              <a:prstGeom prst="rect">
                <a:avLst/>
              </a:prstGeom>
              <a:blipFill>
                <a:blip r:embed="rId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761497" y="2939143"/>
                <a:ext cx="10694629" cy="276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lang="it-IT" sz="2000" dirty="0"/>
                          <m:t>insieme</m:t>
                        </m:r>
                        <m:r>
                          <m:rPr>
                            <m:nor/>
                          </m:rPr>
                          <a:rPr lang="it-IT" sz="2000" dirty="0"/>
                          <m:t> </m:t>
                        </m:r>
                        <m:r>
                          <m:rPr>
                            <m:nor/>
                          </m:rPr>
                          <a:rPr lang="it-IT" sz="2000" dirty="0"/>
                          <m:t>contenente</m:t>
                        </m:r>
                        <m:r>
                          <m:rPr>
                            <m:nor/>
                          </m:rPr>
                          <a:rPr lang="it-IT" sz="2000" dirty="0"/>
                          <m:t> </m:t>
                        </m:r>
                        <m:r>
                          <m:rPr>
                            <m:nor/>
                          </m:rPr>
                          <a:rPr lang="it-IT" sz="2000" dirty="0"/>
                          <m:t>le</m:t>
                        </m:r>
                        <m:r>
                          <m:rPr>
                            <m:nor/>
                          </m:rPr>
                          <a:rPr lang="it-IT" sz="2000" dirty="0"/>
                          <m:t> </m:t>
                        </m:r>
                        <m:r>
                          <m:rPr>
                            <m:nor/>
                          </m:rPr>
                          <a:rPr lang="it-IT" sz="2000" dirty="0"/>
                          <m:t>distribuzioni</m:t>
                        </m:r>
                        <m:r>
                          <m:rPr>
                            <m:nor/>
                          </m:rPr>
                          <a:rPr lang="it-IT" sz="2000" dirty="0"/>
                          <m:t> </m:t>
                        </m:r>
                        <m:r>
                          <m:rPr>
                            <m:nor/>
                          </m:rPr>
                          <a:rPr lang="it-IT" sz="2000" dirty="0"/>
                          <m:t>di</m:t>
                        </m:r>
                        <m:r>
                          <m:rPr>
                            <m:nor/>
                          </m:rPr>
                          <a:rPr lang="it-IT" sz="2000" dirty="0"/>
                          <m:t> </m:t>
                        </m:r>
                        <m:r>
                          <m:rPr>
                            <m:nor/>
                          </m:rPr>
                          <a:rPr lang="it-IT" sz="2000" dirty="0"/>
                          <m:t>probabilit</m:t>
                        </m:r>
                        <m:r>
                          <m:rPr>
                            <m:nor/>
                          </m:rPr>
                          <a:rPr lang="it-IT" sz="2000" dirty="0"/>
                          <m:t>à </m:t>
                        </m:r>
                        <m:r>
                          <m:rPr>
                            <m:nor/>
                          </m:rPr>
                          <a:rPr lang="it-IT" sz="2000" dirty="0"/>
                          <m:t>in</m:t>
                        </m:r>
                        <m:r>
                          <m:rPr>
                            <m:nor/>
                          </m:rPr>
                          <a:rPr lang="it-IT" sz="2000" dirty="0"/>
                          <m:t> 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𝒰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 smtClean="0"/>
                  <a:t>: </a:t>
                </a:r>
                <a:r>
                  <a:rPr lang="it-IT" sz="2000" dirty="0"/>
                  <a:t> </a:t>
                </a:r>
                <a:r>
                  <a:rPr lang="it-IT" sz="2000" dirty="0" smtClean="0"/>
                  <a:t>insieme di supporto </a:t>
                </a:r>
                <a:r>
                  <a:rPr lang="it-IT" sz="2000" dirty="0"/>
                  <a:t>contenente le perturbazioni a forma di </a:t>
                </a:r>
                <a:r>
                  <a:rPr lang="it-IT" sz="2000" dirty="0" smtClean="0"/>
                  <a:t>iperrettangolo.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it-IT" sz="2000"/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sz="2000" dirty="0" smtClean="0"/>
                  <a:t>: rappresentano i limiti superiori per il valori attesi delle funzioni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</m:oMath>
                </a14:m>
                <a:r>
                  <a:rPr lang="it-IT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sSup>
                          <m:sSupPr>
                            <m:ctrlPr>
                              <a:rPr lang="it-IT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000" i="1" dirty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=1,..,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 sz="2000" dirty="0" smtClean="0"/>
                  <a:t>: </a:t>
                </a:r>
                <a:r>
                  <a:rPr lang="it-IT" sz="2000" dirty="0"/>
                  <a:t>possono </a:t>
                </a:r>
                <a:r>
                  <a:rPr lang="it-IT" sz="2000" dirty="0" smtClean="0"/>
                  <a:t>essere </a:t>
                </a:r>
                <a:r>
                  <a:rPr lang="it-IT" sz="2000" dirty="0"/>
                  <a:t>interpretate come </a:t>
                </a:r>
                <a:r>
                  <a:rPr lang="it-IT" sz="2000" dirty="0" smtClean="0"/>
                  <a:t>le deviazioni </a:t>
                </a:r>
                <a:r>
                  <a:rPr lang="it-IT" sz="2000" dirty="0"/>
                  <a:t>del primo ordine del parametro incerto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sz="2000" dirty="0" smtClean="0"/>
                  <a:t> rispetto al </a:t>
                </a:r>
                <a:r>
                  <a:rPr lang="it-IT" sz="2000" dirty="0"/>
                  <a:t>valore nominale </a:t>
                </a:r>
                <a:r>
                  <a:rPr lang="it-IT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smtClean="0"/>
                  <a:t>(</a:t>
                </a:r>
                <a:r>
                  <a:rPr lang="it-IT" sz="2000" dirty="0"/>
                  <a:t>ovvero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sz="2000" dirty="0" smtClean="0"/>
                  <a:t>  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 smtClean="0"/>
                  <a:t>) </a:t>
                </a:r>
                <a:r>
                  <a:rPr lang="it-IT" sz="2000" dirty="0"/>
                  <a:t>lungo le componenti principali, ovvero lungo le </a:t>
                </a:r>
                <a:r>
                  <a:rPr lang="it-IT" sz="2000" dirty="0" smtClean="0"/>
                  <a:t>direzioni degli </a:t>
                </a:r>
                <a:r>
                  <a:rPr lang="it-IT" sz="2000" dirty="0"/>
                  <a:t>autovettori della matrice di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000" dirty="0" smtClean="0"/>
                  <a:t>.</a:t>
                </a:r>
                <a:r>
                  <a:rPr lang="it-IT" sz="2000" dirty="0"/>
                  <a:t/>
                </a:r>
                <a:br>
                  <a:rPr lang="it-IT" sz="2000" dirty="0"/>
                </a:br>
                <a:endParaRPr lang="it-IT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97" y="2939143"/>
                <a:ext cx="10694629" cy="2766783"/>
              </a:xfrm>
              <a:prstGeom prst="rect">
                <a:avLst/>
              </a:prstGeom>
              <a:blipFill>
                <a:blip r:embed="rId4"/>
                <a:stretch>
                  <a:fillRect l="-513" r="-5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23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decisionali ottimizzati distribuzionalmente robusti</a:t>
            </a:r>
            <a:endParaRPr lang="it-IT" sz="3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6" y="1280160"/>
            <a:ext cx="8318553" cy="292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084217" y="4376057"/>
                <a:ext cx="986245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smtClean="0"/>
                  <a:t>Figura A</a:t>
                </a:r>
                <a:r>
                  <a:rPr lang="it-IT" dirty="0" smtClean="0"/>
                  <a:t>: mostra le componenti principali di un piccolo </a:t>
                </a:r>
                <a:r>
                  <a:rPr lang="it-IT" i="1" dirty="0" smtClean="0"/>
                  <a:t>Dataset</a:t>
                </a:r>
                <a:r>
                  <a:rPr lang="it-IT" dirty="0" smtClean="0"/>
                  <a:t>, ordinate in ordine decrescente di varianza contenuta.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smtClean="0"/>
                  <a:t>Figura B</a:t>
                </a:r>
                <a:r>
                  <a:rPr lang="it-IT" dirty="0" smtClean="0"/>
                  <a:t>: mostra l’applicazione delle soglie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 alla variazione dell’osservazione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 smtClean="0"/>
                  <a:t> lungo le direzioni principali e l’insieme di supporto a forma di rettangolo.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smtClean="0"/>
                  <a:t>Figura C</a:t>
                </a:r>
                <a:r>
                  <a:rPr lang="it-IT" dirty="0" smtClean="0"/>
                  <a:t>: mostra la differenza del risultato ottenuto con l’applicazione di due diversi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i="1" dirty="0" smtClean="0"/>
                  <a:t>.</a:t>
                </a:r>
                <a:r>
                  <a:rPr lang="it-IT" dirty="0" smtClean="0"/>
                  <a:t> In particolare per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 smtClean="0"/>
                  <a:t> si può ottenere una soluzione più conservativa rispetto 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 smtClean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7" y="4376057"/>
                <a:ext cx="9862457" cy="1754326"/>
              </a:xfrm>
              <a:prstGeom prst="rect">
                <a:avLst/>
              </a:prstGeom>
              <a:blipFill>
                <a:blip r:embed="rId4"/>
                <a:stretch>
                  <a:fillRect l="-433" t="-2083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3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24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pPr algn="ctr"/>
            <a:r>
              <a:rPr lang="it-IT" sz="3200" b="1" dirty="0" smtClean="0"/>
              <a:t>I dati</a:t>
            </a:r>
            <a:endParaRPr lang="it-IT" sz="3200" b="1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761498" y="1431835"/>
            <a:ext cx="10515600" cy="20953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/>
              <a:t>I dati oggetto di studio provengono dal Pronto Soccorso dell’</a:t>
            </a:r>
            <a:r>
              <a:rPr lang="it-IT" sz="2400" b="1" dirty="0"/>
              <a:t>Ospedale </a:t>
            </a:r>
            <a:r>
              <a:rPr lang="it-IT" sz="2400" b="1" dirty="0" smtClean="0"/>
              <a:t>di Valcamonica</a:t>
            </a:r>
            <a:r>
              <a:rPr lang="it-IT" sz="2400" dirty="0" smtClean="0"/>
              <a:t> (Esine</a:t>
            </a:r>
            <a:r>
              <a:rPr lang="it-IT" sz="2400" dirty="0"/>
              <a:t>, Brescia, Lombardia, Italia) e riguardano un gruppo di </a:t>
            </a:r>
            <a:r>
              <a:rPr lang="it-IT" sz="2400" b="1" dirty="0" smtClean="0"/>
              <a:t>150 pazienti</a:t>
            </a:r>
            <a:r>
              <a:rPr lang="it-IT" sz="2400" dirty="0" smtClean="0"/>
              <a:t> </a:t>
            </a:r>
            <a:r>
              <a:rPr lang="it-IT" sz="2400" dirty="0"/>
              <a:t>ricoverati </a:t>
            </a:r>
            <a:r>
              <a:rPr lang="it-IT" sz="2400" dirty="0" smtClean="0"/>
              <a:t>per Covid-19 </a:t>
            </a:r>
            <a:r>
              <a:rPr lang="it-IT" sz="2400" dirty="0"/>
              <a:t>tra il 5 marzo e il 1° aprile </a:t>
            </a:r>
            <a:r>
              <a:rPr lang="it-IT" sz="2400" dirty="0" smtClean="0"/>
              <a:t>2020, dei quali: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it-IT" sz="2400" dirty="0" smtClean="0"/>
              <a:t>78 deceduti.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it-IT" sz="2400" dirty="0" smtClean="0"/>
              <a:t>72 guariti.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9807" y="3527137"/>
            <a:ext cx="3968496" cy="2488592"/>
          </a:xfrm>
          <a:prstGeom prst="rect">
            <a:avLst/>
          </a:prstGeom>
        </p:spPr>
      </p:pic>
      <p:pic>
        <p:nvPicPr>
          <p:cNvPr id="8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4329033"/>
            <a:ext cx="2749295" cy="13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25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510"/>
          </a:xfrm>
        </p:spPr>
        <p:txBody>
          <a:bodyPr/>
          <a:lstStyle/>
          <a:p>
            <a:pPr algn="ctr"/>
            <a:r>
              <a:rPr lang="it-IT" sz="3200" b="1" dirty="0"/>
              <a:t>I dati</a:t>
            </a:r>
            <a:endParaRPr lang="it-IT" sz="32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838200" y="1489167"/>
            <a:ext cx="10515600" cy="666204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Per ogni paziente i parametri presi in considerazione sono: </a:t>
            </a:r>
            <a:endParaRPr lang="it-IT" dirty="0"/>
          </a:p>
        </p:txBody>
      </p:sp>
      <p:sp>
        <p:nvSpPr>
          <p:cNvPr id="9" name="Rettangolo arrotondato 8"/>
          <p:cNvSpPr/>
          <p:nvPr/>
        </p:nvSpPr>
        <p:spPr>
          <a:xfrm>
            <a:off x="761498" y="2265868"/>
            <a:ext cx="2219773" cy="1350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smtClean="0">
                <a:solidFill>
                  <a:schemeClr val="tx1"/>
                </a:solidFill>
              </a:rPr>
              <a:t>Dati </a:t>
            </a:r>
            <a:r>
              <a:rPr lang="it-IT" b="1" dirty="0">
                <a:solidFill>
                  <a:schemeClr val="tx1"/>
                </a:solidFill>
              </a:rPr>
              <a:t>anagrafici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Età.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Sesso.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3326263" y="2254899"/>
            <a:ext cx="3120553" cy="35242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b="1" dirty="0" smtClean="0">
                <a:solidFill>
                  <a:schemeClr val="tx1"/>
                </a:solidFill>
              </a:rPr>
              <a:t>Comorbidità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Malattie Croniche.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Neosplasie.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Diabete.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Malattie cardiovascolari.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Immuno deficienza.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Malattie respiratorie.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Malattie renali.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Malattie respiratorie.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BMI 30 - 40.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BMI &gt; 40.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6792686" y="2254899"/>
            <a:ext cx="4990011" cy="3777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2000" b="1" dirty="0" smtClean="0">
              <a:solidFill>
                <a:schemeClr val="tx1"/>
              </a:solidFill>
            </a:endParaRPr>
          </a:p>
          <a:p>
            <a:r>
              <a:rPr lang="it-IT" sz="2000" b="1" dirty="0" smtClean="0">
                <a:solidFill>
                  <a:schemeClr val="tx1"/>
                </a:solidFill>
              </a:rPr>
              <a:t>Parametri </a:t>
            </a:r>
            <a:r>
              <a:rPr lang="it-IT" sz="2000" b="1" dirty="0">
                <a:solidFill>
                  <a:schemeClr val="tx1"/>
                </a:solidFill>
              </a:rPr>
              <a:t>laboratoristici: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Globuli bianchi WBC.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Conteggio piastrine PLT.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Neutrofili.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Linfociti.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D-dimero.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Aspartato aminotransferasi AST.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Lattato deidrogenasi LDH.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Creatina chinasi  CK.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Proteina C-reattiva PCR.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Troponina l cardiaca ad alta sensibilità cTnl.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Ferritina.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26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I dati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61498" y="1084218"/>
            <a:ext cx="3722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Un </a:t>
            </a:r>
            <a:r>
              <a:rPr lang="it-IT" sz="2000" dirty="0"/>
              <a:t>numero troppo elevato </a:t>
            </a:r>
            <a:r>
              <a:rPr lang="it-IT" sz="2000" dirty="0" smtClean="0"/>
              <a:t>di attributi </a:t>
            </a:r>
            <a:r>
              <a:rPr lang="it-IT" sz="2000" dirty="0"/>
              <a:t>in input può </a:t>
            </a:r>
            <a:r>
              <a:rPr lang="it-IT" sz="2000" dirty="0" smtClean="0"/>
              <a:t>causare </a:t>
            </a:r>
            <a:r>
              <a:rPr lang="it-IT" sz="2000" i="1" dirty="0" smtClean="0"/>
              <a:t>overfitting</a:t>
            </a:r>
            <a:r>
              <a:rPr lang="it-IT" sz="2000" dirty="0" smtClean="0"/>
              <a:t>. 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 </a:t>
            </a:r>
            <a:r>
              <a:rPr lang="it-IT" sz="2000" dirty="0"/>
              <a:t>è </a:t>
            </a:r>
            <a:r>
              <a:rPr lang="it-IT" sz="2000" dirty="0" smtClean="0"/>
              <a:t>stato quindi eseguito </a:t>
            </a:r>
            <a:r>
              <a:rPr lang="it-IT" sz="2000" dirty="0"/>
              <a:t>un test </a:t>
            </a:r>
            <a:r>
              <a:rPr lang="it-IT" sz="2000" dirty="0" smtClean="0"/>
              <a:t>chi-quadro </a:t>
            </a:r>
            <a:r>
              <a:rPr lang="it-IT" sz="2000" dirty="0"/>
              <a:t>che consente di ridurre il </a:t>
            </a:r>
            <a:r>
              <a:rPr lang="it-IT" sz="2000" dirty="0" smtClean="0"/>
              <a:t>numero di </a:t>
            </a:r>
            <a:r>
              <a:rPr lang="it-IT" sz="2000" dirty="0"/>
              <a:t>variabili in </a:t>
            </a:r>
            <a:r>
              <a:rPr lang="it-IT" sz="2000" dirty="0" smtClean="0"/>
              <a:t>input identificando se ciascuna </a:t>
            </a:r>
            <a:r>
              <a:rPr lang="it-IT" sz="2000" dirty="0"/>
              <a:t>variabile di predizione </a:t>
            </a:r>
            <a:r>
              <a:rPr lang="it-IT" sz="2000" dirty="0" smtClean="0"/>
              <a:t>è indipendente </a:t>
            </a:r>
            <a:r>
              <a:rPr lang="it-IT" sz="2000" dirty="0"/>
              <a:t>dalla variabile </a:t>
            </a:r>
            <a:r>
              <a:rPr lang="it-IT" sz="2000" dirty="0" smtClean="0"/>
              <a:t>di risposta (Sopravvissuto/Deceduto).</a:t>
            </a:r>
            <a:endParaRPr lang="it-IT" dirty="0"/>
          </a:p>
        </p:txBody>
      </p:sp>
      <p:pic>
        <p:nvPicPr>
          <p:cNvPr id="8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4413" y="1084218"/>
            <a:ext cx="7141531" cy="4636008"/>
          </a:xfrm>
          <a:prstGeom prst="rect">
            <a:avLst/>
          </a:prstGeom>
        </p:spPr>
      </p:pic>
      <p:sp>
        <p:nvSpPr>
          <p:cNvPr id="9" name="object 7"/>
          <p:cNvSpPr/>
          <p:nvPr/>
        </p:nvSpPr>
        <p:spPr>
          <a:xfrm>
            <a:off x="4950823" y="4709830"/>
            <a:ext cx="3925462" cy="1028367"/>
          </a:xfrm>
          <a:custGeom>
            <a:avLst/>
            <a:gdLst/>
            <a:ahLst/>
            <a:cxnLst/>
            <a:rect l="l" t="t" r="r" b="b"/>
            <a:pathLst>
              <a:path w="4559934" h="949960">
                <a:moveTo>
                  <a:pt x="4559808" y="0"/>
                </a:moveTo>
                <a:lnTo>
                  <a:pt x="4558772" y="76989"/>
                </a:lnTo>
                <a:lnTo>
                  <a:pt x="4555773" y="150028"/>
                </a:lnTo>
                <a:lnTo>
                  <a:pt x="4550974" y="218139"/>
                </a:lnTo>
                <a:lnTo>
                  <a:pt x="4544539" y="280342"/>
                </a:lnTo>
                <a:lnTo>
                  <a:pt x="4536630" y="335661"/>
                </a:lnTo>
                <a:lnTo>
                  <a:pt x="4527410" y="383115"/>
                </a:lnTo>
                <a:lnTo>
                  <a:pt x="4517043" y="421727"/>
                </a:lnTo>
                <a:lnTo>
                  <a:pt x="4493518" y="468511"/>
                </a:lnTo>
                <a:lnTo>
                  <a:pt x="4480687" y="474725"/>
                </a:lnTo>
                <a:lnTo>
                  <a:pt x="2401697" y="474725"/>
                </a:lnTo>
                <a:lnTo>
                  <a:pt x="2388865" y="480937"/>
                </a:lnTo>
                <a:lnTo>
                  <a:pt x="2365340" y="527700"/>
                </a:lnTo>
                <a:lnTo>
                  <a:pt x="2354973" y="566300"/>
                </a:lnTo>
                <a:lnTo>
                  <a:pt x="2345753" y="613743"/>
                </a:lnTo>
                <a:lnTo>
                  <a:pt x="2337844" y="669054"/>
                </a:lnTo>
                <a:lnTo>
                  <a:pt x="2331409" y="731256"/>
                </a:lnTo>
                <a:lnTo>
                  <a:pt x="2326610" y="799374"/>
                </a:lnTo>
                <a:lnTo>
                  <a:pt x="2323611" y="872431"/>
                </a:lnTo>
                <a:lnTo>
                  <a:pt x="2322575" y="949451"/>
                </a:lnTo>
                <a:lnTo>
                  <a:pt x="2321540" y="872431"/>
                </a:lnTo>
                <a:lnTo>
                  <a:pt x="2318541" y="799374"/>
                </a:lnTo>
                <a:lnTo>
                  <a:pt x="2313742" y="731256"/>
                </a:lnTo>
                <a:lnTo>
                  <a:pt x="2307307" y="669054"/>
                </a:lnTo>
                <a:lnTo>
                  <a:pt x="2299398" y="613743"/>
                </a:lnTo>
                <a:lnTo>
                  <a:pt x="2290178" y="566300"/>
                </a:lnTo>
                <a:lnTo>
                  <a:pt x="2279811" y="527700"/>
                </a:lnTo>
                <a:lnTo>
                  <a:pt x="2256286" y="480937"/>
                </a:lnTo>
                <a:lnTo>
                  <a:pt x="2243455" y="474725"/>
                </a:lnTo>
                <a:lnTo>
                  <a:pt x="79120" y="474725"/>
                </a:lnTo>
                <a:lnTo>
                  <a:pt x="66289" y="468511"/>
                </a:lnTo>
                <a:lnTo>
                  <a:pt x="42764" y="421727"/>
                </a:lnTo>
                <a:lnTo>
                  <a:pt x="32397" y="383115"/>
                </a:lnTo>
                <a:lnTo>
                  <a:pt x="23177" y="335660"/>
                </a:lnTo>
                <a:lnTo>
                  <a:pt x="15268" y="280342"/>
                </a:lnTo>
                <a:lnTo>
                  <a:pt x="8833" y="218139"/>
                </a:lnTo>
                <a:lnTo>
                  <a:pt x="4034" y="150028"/>
                </a:lnTo>
                <a:lnTo>
                  <a:pt x="1035" y="76989"/>
                </a:ln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794069" y="5708696"/>
            <a:ext cx="580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Attributi finali usati per l’addestramento dell’algoritmo.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1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27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/>
          <a:lstStyle/>
          <a:p>
            <a:pPr algn="ctr"/>
            <a:r>
              <a:rPr lang="it-IT" sz="3200" b="1" dirty="0" smtClean="0"/>
              <a:t>Addestramento del modello</a:t>
            </a:r>
            <a:endParaRPr lang="it-IT" sz="32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1" y="1252475"/>
            <a:ext cx="5810777" cy="356771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52697" y="1410789"/>
            <a:ext cx="44152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000" dirty="0" smtClean="0"/>
              <a:t>Validazione incrociata </a:t>
            </a:r>
            <a:r>
              <a:rPr lang="it-IT" sz="2000" b="1" dirty="0" smtClean="0"/>
              <a:t>K-fold cross validation</a:t>
            </a:r>
            <a:r>
              <a:rPr lang="it-IT" sz="2000" dirty="0" smtClean="0"/>
              <a:t>: si divide l’insieme </a:t>
            </a:r>
            <a:r>
              <a:rPr lang="it-IT" sz="2000" dirty="0"/>
              <a:t>delle </a:t>
            </a:r>
            <a:r>
              <a:rPr lang="it-IT" sz="2000" i="1" dirty="0"/>
              <a:t>n</a:t>
            </a:r>
            <a:r>
              <a:rPr lang="it-IT" sz="2000" dirty="0"/>
              <a:t> osservazioni in </a:t>
            </a:r>
            <a:r>
              <a:rPr lang="it-IT" sz="2000" i="1" dirty="0"/>
              <a:t>k</a:t>
            </a:r>
            <a:r>
              <a:rPr lang="it-IT" sz="2000" dirty="0"/>
              <a:t> gruppi </a:t>
            </a:r>
            <a:r>
              <a:rPr lang="it-IT" sz="2000" dirty="0" smtClean="0"/>
              <a:t>o folders </a:t>
            </a:r>
            <a:r>
              <a:rPr lang="it-IT" sz="2000" dirty="0"/>
              <a:t>ognuno di dimensione </a:t>
            </a:r>
            <a:r>
              <a:rPr lang="it-IT" sz="2000" i="1" dirty="0"/>
              <a:t>h</a:t>
            </a:r>
            <a:r>
              <a:rPr lang="it-IT" sz="2000" dirty="0"/>
              <a:t>. </a:t>
            </a:r>
            <a:endParaRPr lang="it-IT" sz="2000" dirty="0" smtClean="0"/>
          </a:p>
          <a:p>
            <a:pPr marL="342900" indent="-342900" algn="just">
              <a:buFont typeface="+mj-lt"/>
              <a:buAutoNum type="arabicPeriod"/>
            </a:pPr>
            <a:endParaRPr lang="it-IT" sz="2000" dirty="0"/>
          </a:p>
          <a:p>
            <a:pPr marL="342900" indent="-342900" algn="just">
              <a:buFont typeface="+mj-lt"/>
              <a:buAutoNum type="arabicPeriod"/>
            </a:pPr>
            <a:r>
              <a:rPr lang="it-IT" sz="2000" dirty="0" smtClean="0"/>
              <a:t>Una </a:t>
            </a:r>
            <a:r>
              <a:rPr lang="it-IT" sz="2000" dirty="0"/>
              <a:t>folder per volta viene usata come </a:t>
            </a:r>
            <a:r>
              <a:rPr lang="it-IT" sz="2000" i="1" dirty="0"/>
              <a:t>test set</a:t>
            </a:r>
            <a:r>
              <a:rPr lang="it-IT" sz="2000" dirty="0"/>
              <a:t> e le </a:t>
            </a:r>
            <a:r>
              <a:rPr lang="it-IT" sz="2000" i="1" dirty="0"/>
              <a:t>k</a:t>
            </a:r>
            <a:r>
              <a:rPr lang="it-IT" sz="2000" dirty="0"/>
              <a:t> − </a:t>
            </a:r>
            <a:r>
              <a:rPr lang="it-IT" sz="2000" i="1" dirty="0"/>
              <a:t>1</a:t>
            </a:r>
            <a:r>
              <a:rPr lang="it-IT" sz="2000" dirty="0"/>
              <a:t> restanti vengono</a:t>
            </a:r>
            <a:br>
              <a:rPr lang="it-IT" sz="2000" dirty="0"/>
            </a:br>
            <a:r>
              <a:rPr lang="it-IT" sz="2000" dirty="0"/>
              <a:t>usate come </a:t>
            </a:r>
            <a:r>
              <a:rPr lang="it-IT" sz="2000" i="1" dirty="0"/>
              <a:t>training set</a:t>
            </a:r>
            <a:r>
              <a:rPr lang="it-IT" sz="2000" dirty="0"/>
              <a:t>. Questa procedura viene iterata esattamente </a:t>
            </a:r>
            <a:r>
              <a:rPr lang="it-IT" sz="2000" i="1" dirty="0"/>
              <a:t>k</a:t>
            </a:r>
            <a:r>
              <a:rPr lang="it-IT" sz="2000" dirty="0"/>
              <a:t> </a:t>
            </a:r>
            <a:r>
              <a:rPr lang="it-IT" sz="2000" dirty="0" smtClean="0"/>
              <a:t>volte.</a:t>
            </a:r>
          </a:p>
          <a:p>
            <a:pPr marL="342900" indent="-342900" algn="just">
              <a:buFont typeface="+mj-lt"/>
              <a:buAutoNum type="arabicPeriod"/>
            </a:pPr>
            <a:endParaRPr lang="it-IT" sz="2000" i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it-IT" sz="2000" dirty="0" smtClean="0"/>
              <a:t>Si valutano le prestazioni del modello.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846693" y="4811794"/>
            <a:ext cx="33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K-fold cross </a:t>
            </a:r>
            <a:r>
              <a:rPr lang="it-IT" b="1" dirty="0" smtClean="0"/>
              <a:t>validation</a:t>
            </a:r>
            <a:r>
              <a:rPr lang="it-IT" dirty="0" smtClean="0"/>
              <a:t> con </a:t>
            </a:r>
            <a:r>
              <a:rPr lang="it-IT" i="1" dirty="0" smtClean="0"/>
              <a:t>k</a:t>
            </a:r>
            <a:r>
              <a:rPr lang="it-IT" dirty="0" smtClean="0"/>
              <a:t> = 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69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tangolo 42"/>
          <p:cNvSpPr/>
          <p:nvPr/>
        </p:nvSpPr>
        <p:spPr>
          <a:xfrm>
            <a:off x="6228320" y="3743379"/>
            <a:ext cx="5714533" cy="2305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28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/>
              <a:t>Valutare le prestazioni del modello</a:t>
            </a:r>
            <a:endParaRPr lang="it-IT" sz="3200" b="1" dirty="0"/>
          </a:p>
        </p:txBody>
      </p:sp>
      <p:sp>
        <p:nvSpPr>
          <p:cNvPr id="5" name="Rettangolo 4"/>
          <p:cNvSpPr/>
          <p:nvPr/>
        </p:nvSpPr>
        <p:spPr>
          <a:xfrm>
            <a:off x="702137" y="1484176"/>
            <a:ext cx="4483817" cy="209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2951823" y="1484176"/>
            <a:ext cx="1725930" cy="580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40"/>
              </a:spcBef>
            </a:pPr>
            <a:r>
              <a:rPr sz="1450" spc="60" dirty="0">
                <a:latin typeface="Cambria Math"/>
                <a:cs typeface="Cambria Math"/>
              </a:rPr>
              <a:t>𝑇𝑃</a:t>
            </a:r>
            <a:r>
              <a:rPr sz="1800" spc="89" baseline="-13888" dirty="0">
                <a:latin typeface="Cambria Math"/>
                <a:cs typeface="Cambria Math"/>
              </a:rPr>
              <a:t>𝑖</a:t>
            </a:r>
            <a:r>
              <a:rPr sz="1450" spc="60" dirty="0">
                <a:latin typeface="Cambria Math"/>
                <a:cs typeface="Cambria Math"/>
              </a:rPr>
              <a:t>+𝑇𝑁</a:t>
            </a:r>
            <a:r>
              <a:rPr sz="1800" spc="89" baseline="-13888" dirty="0">
                <a:latin typeface="Cambria Math"/>
                <a:cs typeface="Cambria Math"/>
              </a:rPr>
              <a:t>𝑖</a:t>
            </a:r>
            <a:endParaRPr sz="1800" baseline="-13888" dirty="0">
              <a:latin typeface="Cambria Math"/>
              <a:cs typeface="Cambria Math"/>
            </a:endParaRPr>
          </a:p>
          <a:p>
            <a:pPr marR="5080" algn="ctr">
              <a:lnSpc>
                <a:spcPct val="100000"/>
              </a:lnSpc>
              <a:spcBef>
                <a:spcPts val="445"/>
              </a:spcBef>
            </a:pPr>
            <a:r>
              <a:rPr sz="1450" spc="55" dirty="0">
                <a:latin typeface="Cambria Math"/>
                <a:cs typeface="Cambria Math"/>
              </a:rPr>
              <a:t>𝑇𝑃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r>
              <a:rPr sz="1450" spc="55" dirty="0">
                <a:latin typeface="Cambria Math"/>
                <a:cs typeface="Cambria Math"/>
              </a:rPr>
              <a:t>+𝑇𝑁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r>
              <a:rPr sz="1450" spc="55" dirty="0">
                <a:latin typeface="Cambria Math"/>
                <a:cs typeface="Cambria Math"/>
              </a:rPr>
              <a:t>+𝐹𝑃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r>
              <a:rPr sz="1450" spc="55" dirty="0">
                <a:latin typeface="Cambria Math"/>
                <a:cs typeface="Cambria Math"/>
              </a:rPr>
              <a:t>+𝐹𝑁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endParaRPr sz="1800" baseline="-13888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9034" y="1608954"/>
            <a:ext cx="20027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320" dirty="0" smtClean="0">
                <a:latin typeface="+mj-lt"/>
                <a:cs typeface="Trebuchet MS"/>
              </a:rPr>
              <a:t>%</a:t>
            </a:r>
            <a:r>
              <a:rPr sz="2000" i="1" spc="16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Acc</a:t>
            </a:r>
            <a:r>
              <a:rPr sz="2000" i="1" spc="4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uratezza</a:t>
            </a:r>
            <a:r>
              <a:rPr sz="2000" i="1" spc="175" dirty="0" smtClean="0">
                <a:latin typeface="+mj-lt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=</a:t>
            </a:r>
            <a:endParaRPr sz="2000" dirty="0">
              <a:latin typeface="Trebuchet MS"/>
              <a:cs typeface="Trebuchet MS"/>
            </a:endParaRPr>
          </a:p>
        </p:txBody>
      </p:sp>
      <p:cxnSp>
        <p:nvCxnSpPr>
          <p:cNvPr id="8" name="Connettore diritto 7"/>
          <p:cNvCxnSpPr>
            <a:stCxn id="10" idx="1"/>
            <a:endCxn id="10" idx="3"/>
          </p:cNvCxnSpPr>
          <p:nvPr/>
        </p:nvCxnSpPr>
        <p:spPr>
          <a:xfrm>
            <a:off x="2951823" y="1774371"/>
            <a:ext cx="1725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11"/>
          <p:cNvSpPr txBox="1"/>
          <p:nvPr/>
        </p:nvSpPr>
        <p:spPr>
          <a:xfrm>
            <a:off x="949033" y="2310719"/>
            <a:ext cx="20027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320" dirty="0" smtClean="0">
                <a:latin typeface="+mj-lt"/>
                <a:cs typeface="Trebuchet MS"/>
              </a:rPr>
              <a:t>%</a:t>
            </a:r>
            <a:r>
              <a:rPr lang="it-IT" sz="2000" i="1" spc="16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Richiamo</a:t>
            </a:r>
            <a:r>
              <a:rPr sz="2000" i="1" spc="175" dirty="0" smtClean="0">
                <a:latin typeface="+mj-lt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=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2414995" y="2189344"/>
            <a:ext cx="1725931" cy="580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40"/>
              </a:spcBef>
            </a:pPr>
            <a:r>
              <a:rPr sz="1450" spc="60" dirty="0" smtClean="0">
                <a:latin typeface="Cambria Math"/>
                <a:cs typeface="Cambria Math"/>
              </a:rPr>
              <a:t>𝑇𝑃</a:t>
            </a:r>
            <a:r>
              <a:rPr sz="1800" spc="89" baseline="-13888" dirty="0" smtClean="0">
                <a:latin typeface="Cambria Math"/>
                <a:cs typeface="Cambria Math"/>
              </a:rPr>
              <a:t>𝑖</a:t>
            </a:r>
            <a:endParaRPr sz="1800" baseline="-13888" dirty="0">
              <a:latin typeface="Cambria Math"/>
              <a:cs typeface="Cambria Math"/>
            </a:endParaRPr>
          </a:p>
          <a:p>
            <a:pPr marR="5080" algn="ctr">
              <a:lnSpc>
                <a:spcPct val="100000"/>
              </a:lnSpc>
              <a:spcBef>
                <a:spcPts val="445"/>
              </a:spcBef>
            </a:pPr>
            <a:r>
              <a:rPr sz="1450" spc="55" dirty="0">
                <a:latin typeface="Cambria Math"/>
                <a:cs typeface="Cambria Math"/>
              </a:rPr>
              <a:t>𝑇𝑃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r>
              <a:rPr sz="1450" spc="55" dirty="0" smtClean="0">
                <a:latin typeface="Cambria Math"/>
                <a:cs typeface="Cambria Math"/>
              </a:rPr>
              <a:t>+𝐹𝑁</a:t>
            </a:r>
            <a:r>
              <a:rPr sz="1800" spc="82" baseline="-13888" dirty="0" smtClean="0">
                <a:latin typeface="Cambria Math"/>
                <a:cs typeface="Cambria Math"/>
              </a:rPr>
              <a:t>𝑖</a:t>
            </a:r>
            <a:endParaRPr sz="1800" baseline="-13888" dirty="0">
              <a:latin typeface="Cambria Math"/>
              <a:cs typeface="Cambria Math"/>
            </a:endParaRPr>
          </a:p>
        </p:txBody>
      </p:sp>
      <p:cxnSp>
        <p:nvCxnSpPr>
          <p:cNvPr id="19" name="Connettore diritto 18"/>
          <p:cNvCxnSpPr/>
          <p:nvPr/>
        </p:nvCxnSpPr>
        <p:spPr>
          <a:xfrm>
            <a:off x="2834640" y="2476136"/>
            <a:ext cx="796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11"/>
          <p:cNvSpPr txBox="1"/>
          <p:nvPr/>
        </p:nvSpPr>
        <p:spPr>
          <a:xfrm>
            <a:off x="949032" y="2946491"/>
            <a:ext cx="20027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320" dirty="0" smtClean="0">
                <a:latin typeface="+mj-lt"/>
                <a:cs typeface="Trebuchet MS"/>
              </a:rPr>
              <a:t>%</a:t>
            </a:r>
            <a:r>
              <a:rPr lang="it-IT" sz="2000" i="1" spc="16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Precisione</a:t>
            </a:r>
            <a:r>
              <a:rPr sz="2000" i="1" spc="175" dirty="0" smtClean="0">
                <a:latin typeface="+mj-lt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=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0" name="object 13"/>
          <p:cNvSpPr txBox="1"/>
          <p:nvPr/>
        </p:nvSpPr>
        <p:spPr>
          <a:xfrm>
            <a:off x="2567395" y="2826567"/>
            <a:ext cx="1725931" cy="580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40"/>
              </a:spcBef>
            </a:pPr>
            <a:r>
              <a:rPr sz="1450" spc="60" dirty="0" smtClean="0">
                <a:latin typeface="Cambria Math"/>
                <a:cs typeface="Cambria Math"/>
              </a:rPr>
              <a:t>𝑇𝑃</a:t>
            </a:r>
            <a:r>
              <a:rPr sz="1800" spc="89" baseline="-13888" dirty="0" smtClean="0">
                <a:latin typeface="Cambria Math"/>
                <a:cs typeface="Cambria Math"/>
              </a:rPr>
              <a:t>𝑖</a:t>
            </a:r>
            <a:endParaRPr sz="1800" baseline="-13888" dirty="0">
              <a:latin typeface="Cambria Math"/>
              <a:cs typeface="Cambria Math"/>
            </a:endParaRPr>
          </a:p>
          <a:p>
            <a:pPr marR="5080" algn="ctr">
              <a:lnSpc>
                <a:spcPct val="100000"/>
              </a:lnSpc>
              <a:spcBef>
                <a:spcPts val="445"/>
              </a:spcBef>
            </a:pPr>
            <a:r>
              <a:rPr sz="1450" spc="55" dirty="0">
                <a:latin typeface="Cambria Math"/>
                <a:cs typeface="Cambria Math"/>
              </a:rPr>
              <a:t>𝑇𝑃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r>
              <a:rPr sz="1450" spc="55" dirty="0" smtClean="0">
                <a:latin typeface="Cambria Math"/>
                <a:cs typeface="Cambria Math"/>
              </a:rPr>
              <a:t>+𝐹</a:t>
            </a:r>
            <a:r>
              <a:rPr lang="it-IT" sz="1450" spc="55" dirty="0" smtClean="0">
                <a:latin typeface="Cambria Math"/>
                <a:cs typeface="Cambria Math"/>
              </a:rPr>
              <a:t>P</a:t>
            </a:r>
            <a:r>
              <a:rPr sz="1800" spc="82" baseline="-13888" dirty="0" smtClean="0">
                <a:latin typeface="Cambria Math"/>
                <a:cs typeface="Cambria Math"/>
              </a:rPr>
              <a:t>𝑖</a:t>
            </a:r>
            <a:endParaRPr sz="1800" baseline="-13888" dirty="0">
              <a:latin typeface="Cambria Math"/>
              <a:cs typeface="Cambria Math"/>
            </a:endParaRPr>
          </a:p>
        </p:txBody>
      </p:sp>
      <p:cxnSp>
        <p:nvCxnSpPr>
          <p:cNvPr id="32" name="Connettore diritto 31"/>
          <p:cNvCxnSpPr/>
          <p:nvPr/>
        </p:nvCxnSpPr>
        <p:spPr>
          <a:xfrm>
            <a:off x="3031943" y="3114810"/>
            <a:ext cx="7968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3541" y="1442829"/>
            <a:ext cx="6748640" cy="230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lang="it-IT" sz="2000" spc="100" dirty="0"/>
              <a:t>con</a:t>
            </a:r>
          </a:p>
          <a:p>
            <a:pPr marL="38100" marR="378460">
              <a:lnSpc>
                <a:spcPct val="131500"/>
              </a:lnSpc>
            </a:pPr>
            <a:r>
              <a:rPr lang="it-IT" sz="2000" b="1" i="1" spc="-35" dirty="0">
                <a:cs typeface="Trebuchet MS"/>
              </a:rPr>
              <a:t>TP</a:t>
            </a:r>
            <a:r>
              <a:rPr lang="it-IT" sz="2000" b="1" i="1" spc="-52" baseline="-21367" dirty="0">
                <a:cs typeface="Trebuchet MS"/>
              </a:rPr>
              <a:t>i</a:t>
            </a:r>
            <a:r>
              <a:rPr lang="it-IT" sz="2000" spc="-35" dirty="0"/>
              <a:t>: </a:t>
            </a:r>
            <a:r>
              <a:rPr lang="it-IT" sz="2000" spc="65" dirty="0"/>
              <a:t>numero </a:t>
            </a:r>
            <a:r>
              <a:rPr lang="it-IT" sz="2000" spc="-10" dirty="0"/>
              <a:t>di </a:t>
            </a:r>
            <a:r>
              <a:rPr lang="it-IT" sz="2000" spc="35" dirty="0"/>
              <a:t>veri-positivi </a:t>
            </a:r>
            <a:r>
              <a:rPr lang="it-IT" sz="2000" spc="55" dirty="0"/>
              <a:t>(</a:t>
            </a:r>
            <a:r>
              <a:rPr lang="it-IT" sz="2000" b="1" i="1" spc="55" dirty="0">
                <a:cs typeface="Trebuchet MS"/>
              </a:rPr>
              <a:t>true </a:t>
            </a:r>
            <a:r>
              <a:rPr lang="it-IT" sz="2000" b="1" i="1" spc="40" dirty="0">
                <a:cs typeface="Trebuchet MS"/>
              </a:rPr>
              <a:t>positive</a:t>
            </a:r>
            <a:r>
              <a:rPr lang="it-IT" sz="2000" spc="40" dirty="0"/>
              <a:t>) </a:t>
            </a:r>
            <a:r>
              <a:rPr lang="it-IT" sz="2000" spc="-15" dirty="0"/>
              <a:t>della </a:t>
            </a:r>
            <a:r>
              <a:rPr lang="it-IT" sz="2000" spc="80" dirty="0"/>
              <a:t>classe </a:t>
            </a:r>
            <a:r>
              <a:rPr lang="it-IT" sz="2000" i="1" spc="-135" dirty="0">
                <a:cs typeface="Trebuchet MS"/>
              </a:rPr>
              <a:t>i .</a:t>
            </a:r>
            <a:r>
              <a:rPr lang="it-IT" sz="2000" i="1" spc="-130" dirty="0" smtClean="0">
                <a:cs typeface="Trebuchet MS"/>
              </a:rPr>
              <a:t> </a:t>
            </a:r>
            <a:r>
              <a:rPr lang="it-IT" sz="2000" b="1" i="1" spc="-55" dirty="0">
                <a:cs typeface="Trebuchet MS"/>
              </a:rPr>
              <a:t>TN</a:t>
            </a:r>
            <a:r>
              <a:rPr lang="it-IT" sz="2000" b="1" i="1" spc="-82" baseline="-21367" dirty="0">
                <a:cs typeface="Trebuchet MS"/>
              </a:rPr>
              <a:t>i</a:t>
            </a:r>
            <a:r>
              <a:rPr lang="it-IT" sz="2000" i="1" spc="-55" dirty="0">
                <a:cs typeface="Trebuchet MS"/>
              </a:rPr>
              <a:t>:</a:t>
            </a:r>
            <a:r>
              <a:rPr lang="it-IT" sz="2000" i="1" spc="-110" dirty="0">
                <a:cs typeface="Trebuchet MS"/>
              </a:rPr>
              <a:t> </a:t>
            </a:r>
            <a:r>
              <a:rPr lang="it-IT" sz="2000" spc="65" dirty="0"/>
              <a:t>numero</a:t>
            </a:r>
            <a:r>
              <a:rPr lang="it-IT" sz="2000" spc="-114" dirty="0"/>
              <a:t> </a:t>
            </a:r>
            <a:r>
              <a:rPr lang="it-IT" sz="2000" spc="-10" dirty="0"/>
              <a:t>di</a:t>
            </a:r>
            <a:r>
              <a:rPr lang="it-IT" sz="2000" spc="-95" dirty="0"/>
              <a:t> </a:t>
            </a:r>
            <a:r>
              <a:rPr lang="it-IT" sz="2000" spc="40" dirty="0"/>
              <a:t>veri-negativi</a:t>
            </a:r>
            <a:r>
              <a:rPr lang="it-IT" sz="2000" spc="-155" dirty="0"/>
              <a:t> </a:t>
            </a:r>
            <a:r>
              <a:rPr lang="it-IT" sz="2000" spc="50" dirty="0"/>
              <a:t>(</a:t>
            </a:r>
            <a:r>
              <a:rPr lang="it-IT" sz="2000" b="1" i="1" spc="50" dirty="0">
                <a:cs typeface="Trebuchet MS"/>
              </a:rPr>
              <a:t>true</a:t>
            </a:r>
            <a:r>
              <a:rPr lang="it-IT" sz="2000" b="1" i="1" spc="-170" dirty="0">
                <a:cs typeface="Trebuchet MS"/>
              </a:rPr>
              <a:t> </a:t>
            </a:r>
            <a:r>
              <a:rPr lang="it-IT" sz="2000" b="1" i="1" spc="65" dirty="0">
                <a:cs typeface="Trebuchet MS"/>
              </a:rPr>
              <a:t>negative</a:t>
            </a:r>
            <a:r>
              <a:rPr lang="it-IT" sz="2000" spc="65" dirty="0"/>
              <a:t>)</a:t>
            </a:r>
            <a:r>
              <a:rPr lang="it-IT" sz="2000" spc="-114" dirty="0"/>
              <a:t> </a:t>
            </a:r>
            <a:r>
              <a:rPr lang="it-IT" sz="2000" spc="-15" dirty="0"/>
              <a:t>della</a:t>
            </a:r>
            <a:r>
              <a:rPr lang="it-IT" sz="2000" spc="-95" dirty="0"/>
              <a:t> </a:t>
            </a:r>
            <a:r>
              <a:rPr lang="it-IT" sz="2000" spc="80" dirty="0"/>
              <a:t>classe</a:t>
            </a:r>
            <a:r>
              <a:rPr lang="it-IT" sz="2000" spc="-120" dirty="0"/>
              <a:t> </a:t>
            </a:r>
            <a:r>
              <a:rPr lang="it-IT" sz="2000" i="1" spc="-135" dirty="0" smtClean="0">
                <a:cs typeface="Trebuchet MS"/>
              </a:rPr>
              <a:t>i.</a:t>
            </a:r>
            <a:endParaRPr lang="it-IT" sz="2000" dirty="0">
              <a:cs typeface="Trebuchet MS"/>
            </a:endParaRPr>
          </a:p>
          <a:p>
            <a:pPr marL="38100" marR="30480">
              <a:lnSpc>
                <a:spcPct val="131600"/>
              </a:lnSpc>
              <a:spcBef>
                <a:spcPts val="10"/>
              </a:spcBef>
            </a:pPr>
            <a:r>
              <a:rPr lang="it-IT" sz="2000" b="1" i="1" spc="160" dirty="0">
                <a:cs typeface="Trebuchet MS"/>
              </a:rPr>
              <a:t>F</a:t>
            </a:r>
            <a:r>
              <a:rPr lang="it-IT" sz="2000" b="1" i="1" spc="155" dirty="0">
                <a:cs typeface="Trebuchet MS"/>
              </a:rPr>
              <a:t>P</a:t>
            </a:r>
            <a:r>
              <a:rPr lang="it-IT" sz="2000" b="1" i="1" spc="-120" baseline="-21367" dirty="0">
                <a:cs typeface="Trebuchet MS"/>
              </a:rPr>
              <a:t>i</a:t>
            </a:r>
            <a:r>
              <a:rPr lang="it-IT" sz="2000" spc="-225" dirty="0"/>
              <a:t>:</a:t>
            </a:r>
            <a:r>
              <a:rPr lang="it-IT" sz="2000" spc="-110" dirty="0"/>
              <a:t> </a:t>
            </a:r>
            <a:r>
              <a:rPr lang="it-IT" sz="2000" spc="70" dirty="0"/>
              <a:t>numero</a:t>
            </a:r>
            <a:r>
              <a:rPr lang="it-IT" sz="2000" spc="-135" dirty="0"/>
              <a:t> </a:t>
            </a:r>
            <a:r>
              <a:rPr lang="it-IT" sz="2000" spc="50" dirty="0"/>
              <a:t>d</a:t>
            </a:r>
            <a:r>
              <a:rPr lang="it-IT" sz="2000" spc="40" dirty="0"/>
              <a:t>e</a:t>
            </a:r>
            <a:r>
              <a:rPr lang="it-IT" sz="2000" spc="-90" dirty="0"/>
              <a:t>i</a:t>
            </a:r>
            <a:r>
              <a:rPr lang="it-IT" sz="2000" spc="-125" dirty="0"/>
              <a:t> </a:t>
            </a:r>
            <a:r>
              <a:rPr lang="it-IT" sz="2000" spc="15" dirty="0"/>
              <a:t>falsi</a:t>
            </a:r>
            <a:r>
              <a:rPr lang="it-IT" sz="2000" spc="235" dirty="0"/>
              <a:t>-</a:t>
            </a:r>
            <a:r>
              <a:rPr lang="it-IT" sz="2000" spc="25" dirty="0"/>
              <a:t>posit</a:t>
            </a:r>
            <a:r>
              <a:rPr lang="it-IT" sz="2000" spc="5" dirty="0"/>
              <a:t>i</a:t>
            </a:r>
            <a:r>
              <a:rPr lang="it-IT" sz="2000" spc="15" dirty="0"/>
              <a:t>vi</a:t>
            </a:r>
            <a:r>
              <a:rPr lang="it-IT" sz="2000" spc="-165" dirty="0"/>
              <a:t> </a:t>
            </a:r>
            <a:r>
              <a:rPr lang="it-IT" sz="2000" spc="-70" dirty="0"/>
              <a:t>(</a:t>
            </a:r>
            <a:r>
              <a:rPr lang="it-IT" sz="2000" b="1" i="1" spc="60" dirty="0">
                <a:cs typeface="Trebuchet MS"/>
              </a:rPr>
              <a:t>f</a:t>
            </a:r>
            <a:r>
              <a:rPr lang="it-IT" sz="2000" b="1" i="1" spc="75" dirty="0">
                <a:cs typeface="Trebuchet MS"/>
              </a:rPr>
              <a:t>alse</a:t>
            </a:r>
            <a:r>
              <a:rPr lang="it-IT" sz="2000" b="1" i="1" spc="-185" dirty="0">
                <a:cs typeface="Trebuchet MS"/>
              </a:rPr>
              <a:t> </a:t>
            </a:r>
            <a:r>
              <a:rPr lang="it-IT" sz="2000" b="1" i="1" spc="80" dirty="0">
                <a:cs typeface="Trebuchet MS"/>
              </a:rPr>
              <a:t>pos</a:t>
            </a:r>
            <a:r>
              <a:rPr lang="it-IT" sz="2000" b="1" i="1" spc="35" dirty="0">
                <a:cs typeface="Trebuchet MS"/>
              </a:rPr>
              <a:t>i</a:t>
            </a:r>
            <a:r>
              <a:rPr lang="it-IT" sz="2000" b="1" i="1" spc="-5" dirty="0">
                <a:cs typeface="Trebuchet MS"/>
              </a:rPr>
              <a:t>t</a:t>
            </a:r>
            <a:r>
              <a:rPr lang="it-IT" sz="2000" b="1" i="1" spc="-20" dirty="0">
                <a:cs typeface="Trebuchet MS"/>
              </a:rPr>
              <a:t>i</a:t>
            </a:r>
            <a:r>
              <a:rPr lang="it-IT" sz="2000" b="1" i="1" spc="90" dirty="0">
                <a:cs typeface="Trebuchet MS"/>
              </a:rPr>
              <a:t>v</a:t>
            </a:r>
            <a:r>
              <a:rPr lang="it-IT" sz="2000" b="1" i="1" spc="85" dirty="0">
                <a:cs typeface="Trebuchet MS"/>
              </a:rPr>
              <a:t>e</a:t>
            </a:r>
            <a:r>
              <a:rPr lang="it-IT" sz="2000" spc="-65" dirty="0"/>
              <a:t>)</a:t>
            </a:r>
            <a:r>
              <a:rPr lang="it-IT" sz="2000" spc="-125" dirty="0"/>
              <a:t> </a:t>
            </a:r>
            <a:r>
              <a:rPr lang="it-IT" sz="2000" spc="50" dirty="0"/>
              <a:t>d</a:t>
            </a:r>
            <a:r>
              <a:rPr lang="it-IT" sz="2000" spc="40" dirty="0"/>
              <a:t>e</a:t>
            </a:r>
            <a:r>
              <a:rPr lang="it-IT" sz="2000" spc="-55" dirty="0"/>
              <a:t>lla</a:t>
            </a:r>
            <a:r>
              <a:rPr lang="it-IT" sz="2000" spc="-110" dirty="0"/>
              <a:t> </a:t>
            </a:r>
            <a:r>
              <a:rPr lang="it-IT" sz="2000" dirty="0"/>
              <a:t>c</a:t>
            </a:r>
            <a:r>
              <a:rPr lang="it-IT" sz="2000" spc="-10" dirty="0"/>
              <a:t>l</a:t>
            </a:r>
            <a:r>
              <a:rPr lang="it-IT" sz="2000" spc="120" dirty="0"/>
              <a:t>asse</a:t>
            </a:r>
            <a:r>
              <a:rPr lang="it-IT" sz="2000" spc="-135" dirty="0"/>
              <a:t> </a:t>
            </a:r>
            <a:r>
              <a:rPr lang="it-IT" sz="2000" i="1" spc="-130" dirty="0" smtClean="0">
                <a:cs typeface="Trebuchet MS"/>
              </a:rPr>
              <a:t>i.  </a:t>
            </a:r>
          </a:p>
          <a:p>
            <a:pPr marL="38100" marR="30480">
              <a:lnSpc>
                <a:spcPct val="131600"/>
              </a:lnSpc>
              <a:spcBef>
                <a:spcPts val="10"/>
              </a:spcBef>
            </a:pPr>
            <a:r>
              <a:rPr lang="it-IT" sz="2000" b="1" i="1" spc="-15" dirty="0" smtClean="0">
                <a:cs typeface="Trebuchet MS"/>
              </a:rPr>
              <a:t>FN</a:t>
            </a:r>
            <a:r>
              <a:rPr lang="it-IT" sz="2000" b="1" i="1" spc="-22" baseline="-21367" dirty="0" smtClean="0">
                <a:cs typeface="Trebuchet MS"/>
              </a:rPr>
              <a:t>i</a:t>
            </a:r>
            <a:r>
              <a:rPr lang="it-IT" sz="2000" spc="-15" dirty="0"/>
              <a:t>:</a:t>
            </a:r>
            <a:r>
              <a:rPr lang="it-IT" sz="2000" spc="-120" dirty="0"/>
              <a:t> </a:t>
            </a:r>
            <a:r>
              <a:rPr lang="it-IT" sz="2000" spc="65" dirty="0"/>
              <a:t>numero</a:t>
            </a:r>
            <a:r>
              <a:rPr lang="it-IT" sz="2000" spc="-120" dirty="0"/>
              <a:t> </a:t>
            </a:r>
            <a:r>
              <a:rPr lang="it-IT" sz="2000" dirty="0"/>
              <a:t>dei</a:t>
            </a:r>
            <a:r>
              <a:rPr lang="it-IT" sz="2000" spc="-140" dirty="0"/>
              <a:t> </a:t>
            </a:r>
            <a:r>
              <a:rPr lang="it-IT" sz="2000" spc="45" dirty="0"/>
              <a:t>falsi-negativi</a:t>
            </a:r>
            <a:r>
              <a:rPr lang="it-IT" sz="2000" spc="-160" dirty="0"/>
              <a:t> </a:t>
            </a:r>
            <a:r>
              <a:rPr lang="it-IT" sz="2000" spc="50" dirty="0"/>
              <a:t>(</a:t>
            </a:r>
            <a:r>
              <a:rPr lang="it-IT" sz="2000" b="1" i="1" spc="50" dirty="0">
                <a:cs typeface="Trebuchet MS"/>
              </a:rPr>
              <a:t>false</a:t>
            </a:r>
            <a:r>
              <a:rPr lang="it-IT" sz="2000" b="1" i="1" spc="-185" dirty="0">
                <a:cs typeface="Trebuchet MS"/>
              </a:rPr>
              <a:t> </a:t>
            </a:r>
            <a:r>
              <a:rPr lang="it-IT" sz="2000" b="1" i="1" spc="65" dirty="0">
                <a:cs typeface="Trebuchet MS"/>
              </a:rPr>
              <a:t>negative</a:t>
            </a:r>
            <a:r>
              <a:rPr lang="it-IT" sz="2000" spc="65" dirty="0"/>
              <a:t>)</a:t>
            </a:r>
            <a:r>
              <a:rPr lang="it-IT" sz="2000" spc="-105" dirty="0"/>
              <a:t> </a:t>
            </a:r>
            <a:r>
              <a:rPr lang="it-IT" sz="2000" spc="-15" dirty="0"/>
              <a:t>della</a:t>
            </a:r>
            <a:r>
              <a:rPr lang="it-IT" sz="2000" spc="-110" dirty="0"/>
              <a:t> </a:t>
            </a:r>
            <a:r>
              <a:rPr lang="it-IT" sz="2000" spc="80" dirty="0"/>
              <a:t>classe</a:t>
            </a:r>
            <a:r>
              <a:rPr lang="it-IT" sz="2000" spc="-135" dirty="0"/>
              <a:t> </a:t>
            </a:r>
            <a:r>
              <a:rPr lang="it-IT" sz="2000" i="1" spc="-185" dirty="0">
                <a:cs typeface="Trebuchet MS"/>
              </a:rPr>
              <a:t>i</a:t>
            </a:r>
            <a:r>
              <a:rPr lang="it-IT" sz="2000" spc="-185" dirty="0"/>
              <a:t>.</a:t>
            </a:r>
            <a:endParaRPr lang="it-IT" sz="2000" dirty="0">
              <a:cs typeface="Trebuchet MS"/>
            </a:endParaRPr>
          </a:p>
          <a:p>
            <a:endParaRPr lang="it-IT" dirty="0"/>
          </a:p>
        </p:txBody>
      </p:sp>
      <p:sp>
        <p:nvSpPr>
          <p:cNvPr id="33" name="object 11"/>
          <p:cNvSpPr txBox="1"/>
          <p:nvPr/>
        </p:nvSpPr>
        <p:spPr>
          <a:xfrm>
            <a:off x="6332228" y="3974113"/>
            <a:ext cx="335425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320" dirty="0" smtClean="0">
                <a:latin typeface="+mj-lt"/>
                <a:cs typeface="Trebuchet MS"/>
              </a:rPr>
              <a:t>%</a:t>
            </a:r>
            <a:r>
              <a:rPr sz="2000" i="1" spc="16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Acc</a:t>
            </a:r>
            <a:r>
              <a:rPr sz="2000" i="1" spc="4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uratezza</a:t>
            </a:r>
            <a:r>
              <a:rPr lang="it-IT" sz="2000" i="1" spc="4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_media</a:t>
            </a:r>
            <a:r>
              <a:rPr sz="2000" i="1" spc="175" dirty="0" smtClean="0">
                <a:latin typeface="+mj-lt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=</a:t>
            </a:r>
            <a:endParaRPr sz="20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9191206" y="3869946"/>
                <a:ext cx="23724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206" y="3869946"/>
                <a:ext cx="237244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/>
              <p:cNvSpPr/>
              <p:nvPr/>
            </p:nvSpPr>
            <p:spPr>
              <a:xfrm>
                <a:off x="9428450" y="3691691"/>
                <a:ext cx="2106757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pc="320" dirty="0">
                                  <a:cs typeface="Trebuchet MS"/>
                                </a:rPr>
                                <m:t>%</m:t>
                              </m:r>
                              <m:r>
                                <m:rPr>
                                  <m:nor/>
                                </m:rPr>
                                <a:rPr lang="it-IT" i="1" spc="16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rebuchet MS"/>
                                </a:rPr>
                                <m:t>Acc</m:t>
                              </m:r>
                              <m:r>
                                <m:rPr>
                                  <m:nor/>
                                </m:rPr>
                                <a:rPr lang="it-IT" i="1" spc="4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rebuchet MS"/>
                                </a:rPr>
                                <m:t>uratezz</m:t>
                              </m:r>
                              <m:r>
                                <a:rPr lang="it-IT" i="1" spc="4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rebuchet MS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450" y="3691691"/>
                <a:ext cx="2106757" cy="876907"/>
              </a:xfrm>
              <a:prstGeom prst="rect">
                <a:avLst/>
              </a:prstGeom>
              <a:blipFill>
                <a:blip r:embed="rId4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11"/>
          <p:cNvSpPr txBox="1"/>
          <p:nvPr/>
        </p:nvSpPr>
        <p:spPr>
          <a:xfrm>
            <a:off x="6332228" y="4740883"/>
            <a:ext cx="275335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320" dirty="0" smtClean="0">
                <a:latin typeface="+mj-lt"/>
                <a:cs typeface="Trebuchet MS"/>
              </a:rPr>
              <a:t>%</a:t>
            </a:r>
            <a:r>
              <a:rPr lang="it-IT" sz="2000" i="1" spc="16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Richiamo_medio</a:t>
            </a:r>
            <a:r>
              <a:rPr sz="2000" i="1" spc="175" dirty="0" smtClean="0">
                <a:latin typeface="+mj-lt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=</a:t>
            </a:r>
            <a:endParaRPr sz="20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9112551" y="4639447"/>
                <a:ext cx="23724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551" y="4639447"/>
                <a:ext cx="237244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/>
              <p:cNvSpPr/>
              <p:nvPr/>
            </p:nvSpPr>
            <p:spPr>
              <a:xfrm>
                <a:off x="9313405" y="4457882"/>
                <a:ext cx="2108013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pc="320" dirty="0">
                                  <a:cs typeface="Trebuchet MS"/>
                                </a:rPr>
                                <m:t>%</m:t>
                              </m:r>
                              <m:r>
                                <m:rPr>
                                  <m:nor/>
                                </m:rPr>
                                <a:rPr lang="it-IT" b="0" i="1" spc="320" dirty="0" smtClean="0">
                                  <a:cs typeface="Trebuchet MS"/>
                                </a:rPr>
                                <m:t>Richiamo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05" y="4457882"/>
                <a:ext cx="2108013" cy="876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11"/>
          <p:cNvSpPr txBox="1"/>
          <p:nvPr/>
        </p:nvSpPr>
        <p:spPr>
          <a:xfrm>
            <a:off x="6334015" y="5487381"/>
            <a:ext cx="277853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320" dirty="0" smtClean="0">
                <a:latin typeface="+mj-lt"/>
                <a:cs typeface="Trebuchet MS"/>
              </a:rPr>
              <a:t>%</a:t>
            </a:r>
            <a:r>
              <a:rPr lang="it-IT" sz="2000" i="1" spc="160" dirty="0" smtClean="0">
                <a:latin typeface="Cambria Math" panose="02040503050406030204" pitchFamily="18" charset="0"/>
                <a:ea typeface="Cambria Math" panose="02040503050406030204" pitchFamily="18" charset="0"/>
                <a:cs typeface="Trebuchet MS"/>
              </a:rPr>
              <a:t>Precisione_media</a:t>
            </a:r>
            <a:r>
              <a:rPr sz="2000" i="1" spc="175" dirty="0" smtClean="0">
                <a:latin typeface="+mj-lt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=</a:t>
            </a:r>
            <a:endParaRPr sz="20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9189593" y="5402326"/>
                <a:ext cx="23724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93" y="5402326"/>
                <a:ext cx="237244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/>
              <p:cNvSpPr/>
              <p:nvPr/>
            </p:nvSpPr>
            <p:spPr>
              <a:xfrm>
                <a:off x="9426837" y="5219092"/>
                <a:ext cx="2292679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spc="320" dirty="0">
                                  <a:cs typeface="Trebuchet MS"/>
                                </a:rPr>
                                <m:t>%</m:t>
                              </m:r>
                              <m:r>
                                <m:rPr>
                                  <m:nor/>
                                </m:rPr>
                                <a:rPr lang="it-IT" b="0" i="1" spc="320" dirty="0" smtClean="0">
                                  <a:cs typeface="Trebuchet MS"/>
                                </a:rPr>
                                <m:t>Precisione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37" y="5219092"/>
                <a:ext cx="2292679" cy="8769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asellaDiTesto 43"/>
          <p:cNvSpPr txBox="1"/>
          <p:nvPr/>
        </p:nvSpPr>
        <p:spPr>
          <a:xfrm>
            <a:off x="1042810" y="4827138"/>
            <a:ext cx="31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risultati vengono poi mediati</a:t>
            </a:r>
            <a:endParaRPr lang="it-IT" dirty="0"/>
          </a:p>
        </p:txBody>
      </p:sp>
      <p:sp>
        <p:nvSpPr>
          <p:cNvPr id="45" name="Freccia in giù 44"/>
          <p:cNvSpPr/>
          <p:nvPr/>
        </p:nvSpPr>
        <p:spPr>
          <a:xfrm>
            <a:off x="2299063" y="3831003"/>
            <a:ext cx="535577" cy="697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Freccia a destra 45"/>
          <p:cNvSpPr/>
          <p:nvPr/>
        </p:nvSpPr>
        <p:spPr>
          <a:xfrm>
            <a:off x="4677753" y="4759903"/>
            <a:ext cx="765606" cy="459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45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29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/>
              <a:t>Risultati dell’Albero </a:t>
            </a:r>
            <a:r>
              <a:rPr lang="it-IT" sz="3200" b="1" dirty="0"/>
              <a:t>D</a:t>
            </a:r>
            <a:r>
              <a:rPr lang="it-IT" sz="3200" b="1" dirty="0" smtClean="0"/>
              <a:t>ecisionale </a:t>
            </a:r>
            <a:r>
              <a:rPr lang="it-IT" sz="3200" b="1" dirty="0"/>
              <a:t>U</a:t>
            </a:r>
            <a:r>
              <a:rPr lang="it-IT" sz="3200" b="1" dirty="0" smtClean="0"/>
              <a:t>nivariato</a:t>
            </a:r>
            <a:endParaRPr lang="it-IT" sz="3200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3" y="2965269"/>
            <a:ext cx="4100724" cy="3130730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68723" y="1188720"/>
            <a:ext cx="4569823" cy="1319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</a:rPr>
              <a:t>Mean out-sample accuracy</a:t>
            </a:r>
            <a:r>
              <a:rPr lang="it-IT" dirty="0">
                <a:solidFill>
                  <a:schemeClr val="tx1"/>
                </a:solidFill>
              </a:rPr>
              <a:t>: 82.0</a:t>
            </a:r>
            <a:r>
              <a:rPr lang="it-IT" dirty="0" smtClean="0">
                <a:solidFill>
                  <a:schemeClr val="tx1"/>
                </a:solidFill>
              </a:rPr>
              <a:t>%.</a:t>
            </a:r>
            <a:endParaRPr lang="it-IT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solidFill>
                  <a:schemeClr val="tx1"/>
                </a:solidFill>
              </a:rPr>
              <a:t>Richiamo medio</a:t>
            </a:r>
            <a:r>
              <a:rPr lang="it-IT" dirty="0" smtClean="0">
                <a:solidFill>
                  <a:schemeClr val="tx1"/>
                </a:solidFill>
              </a:rPr>
              <a:t>: </a:t>
            </a:r>
            <a:r>
              <a:rPr lang="it-IT" dirty="0">
                <a:solidFill>
                  <a:schemeClr val="tx1"/>
                </a:solidFill>
              </a:rPr>
              <a:t>82.5</a:t>
            </a:r>
            <a:r>
              <a:rPr lang="it-IT" dirty="0" smtClean="0">
                <a:solidFill>
                  <a:schemeClr val="tx1"/>
                </a:solidFill>
              </a:rPr>
              <a:t>%.</a:t>
            </a:r>
            <a:endParaRPr lang="it-IT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solidFill>
                  <a:schemeClr val="tx1"/>
                </a:solidFill>
              </a:rPr>
              <a:t>Precisione media</a:t>
            </a:r>
            <a:r>
              <a:rPr lang="it-IT" dirty="0" smtClean="0">
                <a:solidFill>
                  <a:schemeClr val="tx1"/>
                </a:solidFill>
              </a:rPr>
              <a:t>: </a:t>
            </a:r>
            <a:r>
              <a:rPr lang="it-IT" dirty="0">
                <a:solidFill>
                  <a:schemeClr val="tx1"/>
                </a:solidFill>
              </a:rPr>
              <a:t>85.6</a:t>
            </a:r>
            <a:r>
              <a:rPr lang="it-IT" dirty="0" smtClean="0">
                <a:solidFill>
                  <a:schemeClr val="tx1"/>
                </a:solidFill>
              </a:rPr>
              <a:t>%.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34576" y="1088305"/>
            <a:ext cx="5969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</a:t>
            </a:r>
            <a:r>
              <a:rPr lang="it-IT" dirty="0" smtClean="0"/>
              <a:t>el </a:t>
            </a:r>
            <a:r>
              <a:rPr lang="it-IT" dirty="0"/>
              <a:t>82.0% dei casi l’algoritmo è stato in grado </a:t>
            </a:r>
            <a:r>
              <a:rPr lang="it-IT" dirty="0" smtClean="0"/>
              <a:t>di prevedere </a:t>
            </a:r>
            <a:r>
              <a:rPr lang="it-IT" dirty="0"/>
              <a:t>la classe </a:t>
            </a:r>
            <a:r>
              <a:rPr lang="it-IT" dirty="0" smtClean="0"/>
              <a:t>corretta </a:t>
            </a:r>
            <a:r>
              <a:rPr lang="it-IT" dirty="0"/>
              <a:t>di nuovi </a:t>
            </a:r>
            <a:r>
              <a:rPr lang="it-IT" dirty="0" smtClean="0"/>
              <a:t>pazienti, proprietà </a:t>
            </a:r>
            <a:r>
              <a:rPr lang="it-IT" dirty="0"/>
              <a:t>espressa dalla </a:t>
            </a:r>
            <a:r>
              <a:rPr lang="it-IT" b="1" dirty="0"/>
              <a:t>mean </a:t>
            </a:r>
            <a:r>
              <a:rPr lang="it-IT" b="1" dirty="0" smtClean="0"/>
              <a:t>out-sample accuracy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Sul </a:t>
            </a:r>
            <a:r>
              <a:rPr lang="it-IT" dirty="0"/>
              <a:t>totale </a:t>
            </a:r>
            <a:r>
              <a:rPr lang="it-IT" dirty="0" smtClean="0"/>
              <a:t>dei pazienti </a:t>
            </a:r>
            <a:r>
              <a:rPr lang="it-IT" dirty="0"/>
              <a:t>effettivamente deceduti, il modello è stato in grado di predire </a:t>
            </a:r>
            <a:r>
              <a:rPr lang="it-IT" dirty="0" smtClean="0"/>
              <a:t>correttamente la morte </a:t>
            </a:r>
            <a:r>
              <a:rPr lang="it-IT" dirty="0"/>
              <a:t>nel 82.5% dei casi, proprietà espressa </a:t>
            </a:r>
            <a:r>
              <a:rPr lang="it-IT" dirty="0" smtClean="0"/>
              <a:t>dal </a:t>
            </a:r>
            <a:r>
              <a:rPr lang="it-IT" b="1" dirty="0" smtClean="0"/>
              <a:t>richiamo medio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Infine </a:t>
            </a:r>
            <a:r>
              <a:rPr lang="it-IT" dirty="0"/>
              <a:t>nel 85.6% dei casi in </a:t>
            </a:r>
            <a:r>
              <a:rPr lang="it-IT" dirty="0" smtClean="0"/>
              <a:t>cui l’algoritmo </a:t>
            </a:r>
            <a:r>
              <a:rPr lang="it-IT" dirty="0"/>
              <a:t>ha predetto un decorso negativo per </a:t>
            </a:r>
            <a:r>
              <a:rPr lang="it-IT" dirty="0" smtClean="0"/>
              <a:t>il paziente </a:t>
            </a:r>
            <a:r>
              <a:rPr lang="it-IT" dirty="0"/>
              <a:t>quest’ultimo è </a:t>
            </a:r>
            <a:r>
              <a:rPr lang="it-IT" dirty="0" smtClean="0"/>
              <a:t>effettivamente</a:t>
            </a:r>
            <a:r>
              <a:rPr lang="it-IT" dirty="0"/>
              <a:t> </a:t>
            </a:r>
            <a:r>
              <a:rPr lang="it-IT" dirty="0" smtClean="0"/>
              <a:t>poi deceduto</a:t>
            </a:r>
            <a:r>
              <a:rPr lang="it-IT" dirty="0"/>
              <a:t>, proprietà espressa </a:t>
            </a:r>
            <a:r>
              <a:rPr lang="it-IT" dirty="0" smtClean="0"/>
              <a:t>dall’indicatore </a:t>
            </a:r>
            <a:r>
              <a:rPr lang="it-IT" b="1" dirty="0" smtClean="0"/>
              <a:t>precisione media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8" name="Freccia a destra 7"/>
          <p:cNvSpPr/>
          <p:nvPr/>
        </p:nvSpPr>
        <p:spPr>
          <a:xfrm>
            <a:off x="5290457" y="1580606"/>
            <a:ext cx="339634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878959" y="5454133"/>
            <a:ext cx="55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Confusion Matrix Albero Decisionale Univariato.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38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7" name="Titolo 34"/>
          <p:cNvSpPr txBox="1">
            <a:spLocks/>
          </p:cNvSpPr>
          <p:nvPr/>
        </p:nvSpPr>
        <p:spPr>
          <a:xfrm>
            <a:off x="990600" y="627935"/>
            <a:ext cx="2488063" cy="113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03663" y="1841862"/>
            <a:ext cx="10935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 dati</a:t>
            </a:r>
            <a:r>
              <a:rPr lang="it-IT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Addestramento del modello.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Valutare le prestazioni del modello.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Risultati dell’Albero Decisionale Univariato.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Risultati dell’Albero Decisionale Multivariato</a:t>
            </a:r>
            <a:r>
              <a:rPr lang="it-IT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Risultati dell’Albero Decisionale Multivariato con robustezza ad </a:t>
            </a:r>
            <a:r>
              <a:rPr lang="it-IT" sz="2400" dirty="0" smtClean="0"/>
              <a:t>iperrettangolo.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Risultati dell’Albero Decisionale Multivariato con robustezza ad </a:t>
            </a:r>
            <a:r>
              <a:rPr lang="it-IT" sz="2400" dirty="0" smtClean="0"/>
              <a:t>iperellissoide.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Risultati dell’Albero Decisionale Multivariato </a:t>
            </a:r>
            <a:r>
              <a:rPr lang="it-IT" sz="2400" dirty="0" smtClean="0"/>
              <a:t>distribuzionalmente robusto.</a:t>
            </a:r>
          </a:p>
        </p:txBody>
      </p:sp>
    </p:spTree>
    <p:extLst>
      <p:ext uri="{BB962C8B-B14F-4D97-AF65-F5344CB8AC3E}">
        <p14:creationId xmlns:p14="http://schemas.microsoft.com/office/powerpoint/2010/main" val="33869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57349" y="1828395"/>
            <a:ext cx="4611188" cy="130628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/>
              <a:t>L’albero è in accordo con i risultati del test </a:t>
            </a:r>
            <a:r>
              <a:rPr lang="it-IT" i="1" dirty="0"/>
              <a:t>chi-quadro,</a:t>
            </a:r>
            <a:r>
              <a:rPr lang="it-IT" dirty="0"/>
              <a:t> </a:t>
            </a:r>
            <a:r>
              <a:rPr lang="it-IT" dirty="0" smtClean="0"/>
              <a:t>infatti riporta i </a:t>
            </a:r>
            <a:r>
              <a:rPr lang="it-IT" dirty="0"/>
              <a:t>tre attributi che dimostrano una maggiore dipendenza con la variabile di risposta.</a:t>
            </a:r>
            <a:endParaRPr lang="it-IT" i="1" dirty="0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30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/>
              <a:t>Risultati </a:t>
            </a:r>
            <a:r>
              <a:rPr lang="it-IT" sz="3200" b="1" dirty="0"/>
              <a:t>dell’Albero Decisionale Univariato</a:t>
            </a:r>
            <a:endParaRPr lang="it-IT" sz="32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68" y="1653668"/>
            <a:ext cx="5840933" cy="3352042"/>
          </a:xfrm>
          <a:prstGeom prst="rect">
            <a:avLst/>
          </a:prstGeom>
        </p:spPr>
      </p:pic>
      <p:sp>
        <p:nvSpPr>
          <p:cNvPr id="10" name="Rettangolo arrotondato 9"/>
          <p:cNvSpPr/>
          <p:nvPr/>
        </p:nvSpPr>
        <p:spPr>
          <a:xfrm>
            <a:off x="557349" y="3850370"/>
            <a:ext cx="4611188" cy="142702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smtClean="0"/>
              <a:t>Dato un nuovo paziente, basta quindi usare i suoi parametri per determinare il nodo foglia di appartenenza e usare tale classe come predizione per quello che molto probabilmente sarà il suo decorso.</a:t>
            </a:r>
            <a:endParaRPr lang="it-IT" i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15374" y="4996856"/>
            <a:ext cx="45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Struttura finale Albero Decisionale Unvariato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6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31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/>
              <a:t>Risultati </a:t>
            </a:r>
            <a:r>
              <a:rPr lang="it-IT" sz="3200" b="1" dirty="0"/>
              <a:t>dell’Albero Decisionale </a:t>
            </a:r>
            <a:r>
              <a:rPr lang="it-IT" sz="3200" b="1" dirty="0" smtClean="0"/>
              <a:t>Multivariato</a:t>
            </a:r>
            <a:endParaRPr lang="it-IT" sz="3200" dirty="0"/>
          </a:p>
        </p:txBody>
      </p:sp>
      <p:sp>
        <p:nvSpPr>
          <p:cNvPr id="7" name="Rettangolo arrotondato 6"/>
          <p:cNvSpPr/>
          <p:nvPr/>
        </p:nvSpPr>
        <p:spPr>
          <a:xfrm>
            <a:off x="568723" y="1188720"/>
            <a:ext cx="4569823" cy="1319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chemeClr val="tx1"/>
                </a:solidFill>
              </a:rPr>
              <a:t>Mean out-sample accuracy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 smtClean="0">
                <a:solidFill>
                  <a:schemeClr val="tx1"/>
                </a:solidFill>
              </a:rPr>
              <a:t>83.5%.</a:t>
            </a:r>
            <a:endParaRPr lang="it-IT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solidFill>
                  <a:schemeClr val="tx1"/>
                </a:solidFill>
              </a:rPr>
              <a:t>Richiamo medio</a:t>
            </a:r>
            <a:r>
              <a:rPr lang="it-IT" dirty="0" smtClean="0">
                <a:solidFill>
                  <a:schemeClr val="tx1"/>
                </a:solidFill>
              </a:rPr>
              <a:t>: 86.0%.</a:t>
            </a:r>
            <a:endParaRPr lang="it-IT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solidFill>
                  <a:schemeClr val="tx1"/>
                </a:solidFill>
              </a:rPr>
              <a:t>Precisione media</a:t>
            </a:r>
            <a:r>
              <a:rPr lang="it-IT" dirty="0" smtClean="0">
                <a:solidFill>
                  <a:schemeClr val="tx1"/>
                </a:solidFill>
              </a:rPr>
              <a:t>: 88.2%.</a:t>
            </a:r>
            <a:endParaRPr lang="it-IT" dirty="0"/>
          </a:p>
        </p:txBody>
      </p:sp>
      <p:sp>
        <p:nvSpPr>
          <p:cNvPr id="8" name="Freccia a destra 7"/>
          <p:cNvSpPr/>
          <p:nvPr/>
        </p:nvSpPr>
        <p:spPr>
          <a:xfrm>
            <a:off x="5290457" y="1580606"/>
            <a:ext cx="339634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734576" y="1088305"/>
            <a:ext cx="5969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</a:t>
            </a:r>
            <a:r>
              <a:rPr lang="it-IT" dirty="0" smtClean="0"/>
              <a:t>el 83.5% </a:t>
            </a:r>
            <a:r>
              <a:rPr lang="it-IT" dirty="0"/>
              <a:t>dei casi l’algoritmo è stato in grado </a:t>
            </a:r>
            <a:r>
              <a:rPr lang="it-IT" dirty="0" smtClean="0"/>
              <a:t>di prevedere </a:t>
            </a:r>
            <a:r>
              <a:rPr lang="it-IT" dirty="0"/>
              <a:t>la classe </a:t>
            </a:r>
            <a:r>
              <a:rPr lang="it-IT" dirty="0" smtClean="0"/>
              <a:t>corretta </a:t>
            </a:r>
            <a:r>
              <a:rPr lang="it-IT" dirty="0"/>
              <a:t>di nuovi </a:t>
            </a:r>
            <a:r>
              <a:rPr lang="it-IT" dirty="0" smtClean="0"/>
              <a:t>pazienti, proprietà </a:t>
            </a:r>
            <a:r>
              <a:rPr lang="it-IT" dirty="0"/>
              <a:t>espressa dalla </a:t>
            </a:r>
            <a:r>
              <a:rPr lang="it-IT" b="1" dirty="0"/>
              <a:t>mean </a:t>
            </a:r>
            <a:r>
              <a:rPr lang="it-IT" b="1" dirty="0" smtClean="0"/>
              <a:t>out-sample accuracy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Sul </a:t>
            </a:r>
            <a:r>
              <a:rPr lang="it-IT" dirty="0"/>
              <a:t>totale </a:t>
            </a:r>
            <a:r>
              <a:rPr lang="it-IT" dirty="0" smtClean="0"/>
              <a:t>dei pazienti </a:t>
            </a:r>
            <a:r>
              <a:rPr lang="it-IT" dirty="0"/>
              <a:t>effettivamente deceduti, il modello è stato in grado di predire </a:t>
            </a:r>
            <a:r>
              <a:rPr lang="it-IT" dirty="0" smtClean="0"/>
              <a:t>correttamente la morte </a:t>
            </a:r>
            <a:r>
              <a:rPr lang="it-IT" dirty="0"/>
              <a:t>nel </a:t>
            </a:r>
            <a:r>
              <a:rPr lang="it-IT" dirty="0" smtClean="0"/>
              <a:t>86.0% </a:t>
            </a:r>
            <a:r>
              <a:rPr lang="it-IT" dirty="0"/>
              <a:t>dei casi, proprietà espressa </a:t>
            </a:r>
            <a:r>
              <a:rPr lang="it-IT" dirty="0" smtClean="0"/>
              <a:t>dal </a:t>
            </a:r>
            <a:r>
              <a:rPr lang="it-IT" b="1" dirty="0" smtClean="0"/>
              <a:t>richiamo medio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/>
              <a:t>Infine </a:t>
            </a:r>
            <a:r>
              <a:rPr lang="it-IT" dirty="0"/>
              <a:t>nel 88.2 </a:t>
            </a:r>
            <a:r>
              <a:rPr lang="it-IT" dirty="0" smtClean="0"/>
              <a:t>% </a:t>
            </a:r>
            <a:r>
              <a:rPr lang="it-IT" dirty="0"/>
              <a:t>dei casi in </a:t>
            </a:r>
            <a:r>
              <a:rPr lang="it-IT" dirty="0" smtClean="0"/>
              <a:t>cui l’algoritmo </a:t>
            </a:r>
            <a:r>
              <a:rPr lang="it-IT" dirty="0"/>
              <a:t>ha predetto un decorso negativo per </a:t>
            </a:r>
            <a:r>
              <a:rPr lang="it-IT" dirty="0" smtClean="0"/>
              <a:t>il paziente </a:t>
            </a:r>
            <a:r>
              <a:rPr lang="it-IT" dirty="0"/>
              <a:t>quest’ultimo è </a:t>
            </a:r>
            <a:r>
              <a:rPr lang="it-IT" dirty="0" smtClean="0"/>
              <a:t>effettivamente</a:t>
            </a:r>
            <a:r>
              <a:rPr lang="it-IT" dirty="0"/>
              <a:t> </a:t>
            </a:r>
            <a:r>
              <a:rPr lang="it-IT" dirty="0" smtClean="0"/>
              <a:t>poi deceduto</a:t>
            </a:r>
            <a:r>
              <a:rPr lang="it-IT" dirty="0"/>
              <a:t>, proprietà espressa </a:t>
            </a:r>
            <a:r>
              <a:rPr lang="it-IT" dirty="0" smtClean="0"/>
              <a:t>dall’indicatore </a:t>
            </a:r>
            <a:r>
              <a:rPr lang="it-IT" b="1" dirty="0" smtClean="0"/>
              <a:t>precisione media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7" y="2873829"/>
            <a:ext cx="4003334" cy="322217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878960" y="5425216"/>
            <a:ext cx="553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Confusion Matrix Albero Decisionale Multivariato.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32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Risultati dell’Albero Decisionale Multivariato</a:t>
            </a:r>
            <a:endParaRPr lang="it-IT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66" y="1547550"/>
            <a:ext cx="3267531" cy="263879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92" y="4383828"/>
            <a:ext cx="2886478" cy="1514686"/>
          </a:xfrm>
          <a:prstGeom prst="rect">
            <a:avLst/>
          </a:prstGeom>
        </p:spPr>
      </p:pic>
      <p:sp>
        <p:nvSpPr>
          <p:cNvPr id="9" name="Rettangolo arrotondato 8"/>
          <p:cNvSpPr/>
          <p:nvPr/>
        </p:nvSpPr>
        <p:spPr>
          <a:xfrm>
            <a:off x="557349" y="1557954"/>
            <a:ext cx="4611188" cy="21949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smtClean="0"/>
              <a:t>In questo caso non è ammessa una rappresentazione ad albero come nel caso univariato, infatti la decisione in un </a:t>
            </a:r>
            <a:r>
              <a:rPr lang="it-IT" i="1" dirty="0" smtClean="0"/>
              <a:t>Branch Node</a:t>
            </a:r>
            <a:r>
              <a:rPr lang="it-IT" dirty="0" smtClean="0"/>
              <a:t> non viene più presa sulla base del valore di un attributo bensì sul valore della combinazione lineare di un sottoinsieme di attributri.</a:t>
            </a:r>
            <a:endParaRPr lang="it-IT" i="1" dirty="0"/>
          </a:p>
        </p:txBody>
      </p:sp>
      <p:sp>
        <p:nvSpPr>
          <p:cNvPr id="10" name="Rettangolo arrotondato 9"/>
          <p:cNvSpPr/>
          <p:nvPr/>
        </p:nvSpPr>
        <p:spPr>
          <a:xfrm>
            <a:off x="557349" y="4154039"/>
            <a:ext cx="4611188" cy="174447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smtClean="0"/>
              <a:t>Una caratteristica distintiva di questo modello rispetto al precedente, come si può notare dalla soluzione, è il minor numero di nodi del quale ha bisogno il che comporta un minor dispendio computazionale.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71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33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/>
              <a:t>Risultati dell’Albero Decisionale </a:t>
            </a:r>
            <a:r>
              <a:rPr lang="it-IT" sz="3200" b="1" dirty="0" smtClean="0"/>
              <a:t>Multivariato con robustezza ad </a:t>
            </a:r>
            <a:r>
              <a:rPr lang="it-IT" sz="3200" b="1" dirty="0" smtClean="0"/>
              <a:t>iperrettangolo</a:t>
            </a: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89362" y="1451816"/>
            <a:ext cx="3827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58.0</a:t>
            </a:r>
            <a:r>
              <a:rPr lang="it-IT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50.0</a:t>
            </a:r>
            <a:r>
              <a:rPr lang="it-IT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77.0%.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2999877"/>
            <a:ext cx="4504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Caso </a:t>
            </a:r>
            <a:r>
              <a:rPr lang="el-GR" b="1" dirty="0"/>
              <a:t>ρ = </a:t>
            </a:r>
            <a:r>
              <a:rPr lang="el-GR" b="1" dirty="0" smtClean="0"/>
              <a:t>0.01:</a:t>
            </a:r>
            <a:endParaRPr lang="it-IT" b="1" dirty="0" smtClean="0"/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Mean </a:t>
            </a:r>
            <a:r>
              <a:rPr lang="it-IT" b="1" dirty="0"/>
              <a:t>out-sample accuracy: 79.3</a:t>
            </a:r>
            <a:r>
              <a:rPr lang="it-IT" b="1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Richiamo</a:t>
            </a:r>
            <a:r>
              <a:rPr lang="it-IT" b="1" dirty="0"/>
              <a:t>: 79.6</a:t>
            </a:r>
            <a:r>
              <a:rPr lang="it-IT" b="1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Precisione</a:t>
            </a:r>
            <a:r>
              <a:rPr lang="it-IT" b="1" dirty="0"/>
              <a:t>: 83.5%.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38200" y="4477205"/>
            <a:ext cx="408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Caso </a:t>
            </a:r>
            <a:r>
              <a:rPr lang="el-GR" b="1" dirty="0"/>
              <a:t>ρ = </a:t>
            </a:r>
            <a:r>
              <a:rPr lang="el-GR" b="1" dirty="0" smtClean="0"/>
              <a:t>0.001:</a:t>
            </a:r>
            <a:endParaRPr lang="it-IT" b="1" dirty="0" smtClean="0"/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Mean </a:t>
            </a:r>
            <a:r>
              <a:rPr lang="it-IT" b="1" dirty="0"/>
              <a:t>out-sample accuracy: </a:t>
            </a:r>
            <a:r>
              <a:rPr lang="it-IT" b="1" dirty="0" smtClean="0"/>
              <a:t>79.3%.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Richiamo</a:t>
            </a:r>
            <a:r>
              <a:rPr lang="it-IT" b="1" dirty="0"/>
              <a:t>: 78.0</a:t>
            </a:r>
            <a:r>
              <a:rPr lang="it-IT" b="1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Precisione</a:t>
            </a:r>
            <a:r>
              <a:rPr lang="it-IT" b="1" dirty="0"/>
              <a:t>: 82.6</a:t>
            </a:r>
            <a:r>
              <a:rPr lang="it-IT" b="1" dirty="0" smtClean="0"/>
              <a:t>%.</a:t>
            </a:r>
            <a:endParaRPr lang="it-IT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68116" y="1447236"/>
            <a:ext cx="441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Caso </a:t>
            </a:r>
            <a:r>
              <a:rPr lang="el-GR" dirty="0"/>
              <a:t>ρ = </a:t>
            </a:r>
            <a:r>
              <a:rPr lang="el-GR" dirty="0" smtClean="0"/>
              <a:t>0.0001: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76.0</a:t>
            </a:r>
            <a:r>
              <a:rPr lang="it-IT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70.7</a:t>
            </a:r>
            <a:r>
              <a:rPr lang="it-IT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</a:t>
            </a:r>
            <a:r>
              <a:rPr lang="it-IT" dirty="0"/>
              <a:t>: 81.7</a:t>
            </a:r>
            <a:r>
              <a:rPr lang="it-IT" dirty="0" smtClean="0"/>
              <a:t>%.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668116" y="2999877"/>
            <a:ext cx="4912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Caso </a:t>
            </a:r>
            <a:r>
              <a:rPr lang="el-GR" dirty="0"/>
              <a:t>ρ = </a:t>
            </a:r>
            <a:r>
              <a:rPr lang="el-GR" dirty="0" smtClean="0"/>
              <a:t>0.00001: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76.6</a:t>
            </a:r>
            <a:r>
              <a:rPr lang="it-IT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78.6</a:t>
            </a:r>
            <a:r>
              <a:rPr lang="it-IT" dirty="0" smtClean="0"/>
              <a:t>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</a:t>
            </a:r>
            <a:r>
              <a:rPr lang="it-IT" dirty="0"/>
              <a:t>: 83.6</a:t>
            </a:r>
            <a:r>
              <a:rPr lang="it-IT" dirty="0" smtClean="0"/>
              <a:t>%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17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34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/>
              <a:t>Risultati dell’Albero Decisionale Multivariato con robustezza </a:t>
            </a:r>
            <a:r>
              <a:rPr lang="it-IT" sz="3200" b="1" dirty="0" smtClean="0"/>
              <a:t>ad iperellissoide</a:t>
            </a:r>
            <a:endParaRPr lang="it-IT" sz="3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89362" y="1451816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79.03%.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69.69%.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71.32%.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89361" y="2970692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</a:t>
            </a:r>
            <a:r>
              <a:rPr lang="el-GR" dirty="0" smtClean="0"/>
              <a:t>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76.6%.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76.6%.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83.77%.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8200" y="4342677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00</a:t>
            </a:r>
            <a:r>
              <a:rPr lang="el-GR" dirty="0" smtClean="0"/>
              <a:t>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76.0%.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76.93%.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82.2%.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876109" y="2970691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0000</a:t>
            </a:r>
            <a:r>
              <a:rPr lang="el-GR" dirty="0" smtClean="0"/>
              <a:t>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82.66%.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84.86%.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88.33%.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80315" y="1513731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000</a:t>
            </a:r>
            <a:r>
              <a:rPr lang="el-GR" dirty="0" smtClean="0"/>
              <a:t>1: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74.6%.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73.10%.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82.32%.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876109" y="4433459"/>
            <a:ext cx="4796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</a:t>
            </a:r>
            <a:r>
              <a:rPr lang="el-GR" b="1" dirty="0"/>
              <a:t>ρ = </a:t>
            </a:r>
            <a:r>
              <a:rPr lang="el-GR" b="1" dirty="0" smtClean="0"/>
              <a:t>0.</a:t>
            </a:r>
            <a:r>
              <a:rPr lang="it-IT" b="1" dirty="0" smtClean="0"/>
              <a:t>0000</a:t>
            </a:r>
            <a:r>
              <a:rPr lang="el-GR" b="1" dirty="0" smtClean="0"/>
              <a:t>1</a:t>
            </a:r>
            <a:r>
              <a:rPr lang="it-IT" b="1" dirty="0" smtClean="0"/>
              <a:t>, µ=0.000005</a:t>
            </a:r>
            <a:r>
              <a:rPr lang="el-GR" b="1" dirty="0" smtClean="0"/>
              <a:t>:</a:t>
            </a:r>
            <a:endParaRPr lang="it-IT" b="1" dirty="0" smtClean="0"/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Mean </a:t>
            </a:r>
            <a:r>
              <a:rPr lang="it-IT" b="1" dirty="0"/>
              <a:t>out-sample accuracy: </a:t>
            </a:r>
            <a:r>
              <a:rPr lang="it-IT" b="1" dirty="0" smtClean="0"/>
              <a:t>85.33%.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Richiamo</a:t>
            </a:r>
            <a:r>
              <a:rPr lang="it-IT" b="1" dirty="0"/>
              <a:t>: </a:t>
            </a:r>
            <a:r>
              <a:rPr lang="it-IT" b="1" dirty="0" smtClean="0"/>
              <a:t>86.10%.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/>
              <a:t>Precisione: 92.33%.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993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35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Autofit/>
          </a:bodyPr>
          <a:lstStyle/>
          <a:p>
            <a:pPr algn="ctr"/>
            <a:r>
              <a:rPr lang="it-IT" sz="3200" b="1" dirty="0"/>
              <a:t>Risultati dell’Albero Decisionale Multivariato distribuzionalmente </a:t>
            </a:r>
            <a:r>
              <a:rPr lang="it-IT" sz="3200" b="1" dirty="0" smtClean="0"/>
              <a:t>robusto</a:t>
            </a:r>
            <a:endParaRPr lang="it-IT" sz="32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89362" y="1451816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0.1</a:t>
            </a:r>
            <a:r>
              <a:rPr lang="it-IT" dirty="0" smtClean="0"/>
              <a:t>,  K=2</a:t>
            </a:r>
            <a:r>
              <a:rPr lang="el-GR" dirty="0" smtClean="0"/>
              <a:t>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74.66%.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74.99</a:t>
            </a:r>
            <a:r>
              <a:rPr lang="it-IT" dirty="0" smtClean="0"/>
              <a:t>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</a:t>
            </a:r>
            <a:r>
              <a:rPr lang="it-IT" dirty="0" smtClean="0"/>
              <a:t>76.66%.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1498" y="2876051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</a:t>
            </a:r>
            <a:r>
              <a:rPr lang="el-GR" dirty="0" smtClean="0"/>
              <a:t>1</a:t>
            </a:r>
            <a:r>
              <a:rPr lang="it-IT" dirty="0" smtClean="0"/>
              <a:t>,  K=2</a:t>
            </a:r>
            <a:r>
              <a:rPr lang="el-GR" dirty="0" smtClean="0"/>
              <a:t>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78.00%.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76.32</a:t>
            </a:r>
            <a:r>
              <a:rPr lang="it-IT" dirty="0" smtClean="0"/>
              <a:t>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</a:t>
            </a:r>
            <a:r>
              <a:rPr lang="it-IT" dirty="0" smtClean="0"/>
              <a:t>82.60</a:t>
            </a:r>
            <a:r>
              <a:rPr lang="it-IT" dirty="0" smtClean="0"/>
              <a:t>%.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38200" y="4229596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00</a:t>
            </a:r>
            <a:r>
              <a:rPr lang="el-GR" dirty="0" smtClean="0"/>
              <a:t>1</a:t>
            </a:r>
            <a:r>
              <a:rPr lang="it-IT" dirty="0" smtClean="0"/>
              <a:t>,  K=2</a:t>
            </a:r>
            <a:r>
              <a:rPr lang="el-GR" dirty="0" smtClean="0"/>
              <a:t>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78.00%.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76.32</a:t>
            </a:r>
            <a:r>
              <a:rPr lang="it-IT" dirty="0" smtClean="0"/>
              <a:t>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</a:t>
            </a:r>
            <a:r>
              <a:rPr lang="it-IT" dirty="0" smtClean="0"/>
              <a:t>82.60</a:t>
            </a:r>
            <a:r>
              <a:rPr lang="it-IT" dirty="0" smtClean="0"/>
              <a:t>%.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71679" y="1466782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000</a:t>
            </a:r>
            <a:r>
              <a:rPr lang="el-GR" dirty="0" smtClean="0"/>
              <a:t>1</a:t>
            </a:r>
            <a:r>
              <a:rPr lang="it-IT" dirty="0" smtClean="0"/>
              <a:t>,  K=2</a:t>
            </a:r>
            <a:r>
              <a:rPr lang="el-GR" dirty="0" smtClean="0"/>
              <a:t>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78.00%.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76.32</a:t>
            </a:r>
            <a:r>
              <a:rPr lang="it-IT" dirty="0" smtClean="0"/>
              <a:t>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</a:t>
            </a:r>
            <a:r>
              <a:rPr lang="it-IT" dirty="0" smtClean="0"/>
              <a:t>82.60</a:t>
            </a:r>
            <a:r>
              <a:rPr lang="it-IT" dirty="0" smtClean="0"/>
              <a:t>%.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793256" y="2876050"/>
            <a:ext cx="400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Caso </a:t>
            </a:r>
            <a:r>
              <a:rPr lang="el-GR" dirty="0"/>
              <a:t>ρ = </a:t>
            </a:r>
            <a:r>
              <a:rPr lang="el-GR" dirty="0" smtClean="0"/>
              <a:t>0.</a:t>
            </a:r>
            <a:r>
              <a:rPr lang="it-IT" dirty="0" smtClean="0"/>
              <a:t>00</a:t>
            </a:r>
            <a:r>
              <a:rPr lang="el-GR" dirty="0" smtClean="0"/>
              <a:t>1</a:t>
            </a:r>
            <a:r>
              <a:rPr lang="it-IT" smtClean="0"/>
              <a:t>,  K=4</a:t>
            </a:r>
            <a:r>
              <a:rPr lang="el-GR" smtClean="0"/>
              <a:t>: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Mean </a:t>
            </a:r>
            <a:r>
              <a:rPr lang="it-IT" dirty="0"/>
              <a:t>out-sample accuracy: </a:t>
            </a:r>
            <a:r>
              <a:rPr lang="it-IT" dirty="0" smtClean="0"/>
              <a:t>78.00%.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Richiamo</a:t>
            </a:r>
            <a:r>
              <a:rPr lang="it-IT" dirty="0"/>
              <a:t>: </a:t>
            </a:r>
            <a:r>
              <a:rPr lang="it-IT" dirty="0" smtClean="0"/>
              <a:t>76.32</a:t>
            </a:r>
            <a:r>
              <a:rPr lang="it-IT" dirty="0" smtClean="0"/>
              <a:t>%.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Precisione: </a:t>
            </a:r>
            <a:r>
              <a:rPr lang="it-IT" dirty="0" smtClean="0"/>
              <a:t>82.60</a:t>
            </a:r>
            <a:r>
              <a:rPr lang="it-IT" dirty="0" smtClean="0"/>
              <a:t>%.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6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36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14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37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8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38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0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39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07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4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-285750" algn="ctr">
              <a:lnSpc>
                <a:spcPct val="100000"/>
              </a:lnSpc>
            </a:pPr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 problema: </a:t>
            </a:r>
            <a:r>
              <a:rPr lang="it-IT" sz="32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pandemia</a:t>
            </a:r>
            <a:r>
              <a:rPr lang="it-IT"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it-IT" sz="32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Sars-CoV-2 </a:t>
            </a:r>
            <a:r>
              <a:rPr lang="it-IT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pressione </a:t>
            </a:r>
            <a:r>
              <a:rPr lang="it-IT" sz="3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 servizio sanitario nazionale</a:t>
            </a:r>
            <a:endParaRPr lang="it-I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84" y="1825625"/>
            <a:ext cx="7540559" cy="4272984"/>
          </a:xfrm>
        </p:spPr>
      </p:pic>
    </p:spTree>
    <p:extLst>
      <p:ext uri="{BB962C8B-B14F-4D97-AF65-F5344CB8AC3E}">
        <p14:creationId xmlns:p14="http://schemas.microsoft.com/office/powerpoint/2010/main" val="19136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5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 problema: </a:t>
            </a:r>
            <a:r>
              <a:rPr lang="it-IT" sz="32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pandemia</a:t>
            </a:r>
            <a:r>
              <a:rPr lang="it-IT" sz="32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it-IT" sz="32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Sars-CoV-2 </a:t>
            </a:r>
            <a:r>
              <a:rPr lang="it-IT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pressione </a:t>
            </a:r>
            <a:r>
              <a:rPr lang="it-IT" sz="3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 servizio sanitario nazionale</a:t>
            </a: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8200" y="224508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Negli anni 2020-2021, a causa dalla pandemia di SARS-CoV-2, il Servizio Sanitario Nazionale ha dovuto affrontare situazioni di forte stress dovute principalmente al sovraffollamento degli ospedali che ha causato uno squilibrio tra richiesta e disponibilità di assistenza.</a:t>
            </a:r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38200" y="4369133"/>
            <a:ext cx="1043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causa della scarsità di risorse sanitarie, i medici quotidianamente erano sottoposti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una forte pressione dovuta alla responsabilità di assegnare una priorità alla cura dei pazienti.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89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6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</a:t>
            </a:r>
            <a:endParaRPr lang="it-I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838200" y="1622089"/>
            <a:ext cx="10515600" cy="13922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Proporre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algoritmo di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it-IT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scopo di supportare i medici nel prevedere e calcolare il rischio di mortalità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fine di indirizzarne in tempi rapidi il percorso terapeutico più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appropriato,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ovvero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ottica clinica, di “stratificare il rischio di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morte.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95893" y="3230925"/>
            <a:ext cx="10400211" cy="26343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3" y="3581061"/>
            <a:ext cx="1410639" cy="1150756"/>
          </a:xfrm>
          <a:prstGeom prst="rect">
            <a:avLst/>
          </a:prstGeom>
        </p:spPr>
      </p:pic>
      <p:sp>
        <p:nvSpPr>
          <p:cNvPr id="7" name="Freccia a destra con strisce 6"/>
          <p:cNvSpPr/>
          <p:nvPr/>
        </p:nvSpPr>
        <p:spPr>
          <a:xfrm>
            <a:off x="2926175" y="3936258"/>
            <a:ext cx="800176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89" y="3579224"/>
            <a:ext cx="1350690" cy="1254033"/>
          </a:xfrm>
          <a:prstGeom prst="rect">
            <a:avLst/>
          </a:prstGeom>
        </p:spPr>
      </p:pic>
      <p:sp>
        <p:nvSpPr>
          <p:cNvPr id="13" name="Freccia a destra con strisce 12"/>
          <p:cNvSpPr/>
          <p:nvPr/>
        </p:nvSpPr>
        <p:spPr>
          <a:xfrm>
            <a:off x="5917473" y="3963924"/>
            <a:ext cx="787557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Freccia a destra con strisce 14"/>
          <p:cNvSpPr/>
          <p:nvPr/>
        </p:nvSpPr>
        <p:spPr>
          <a:xfrm>
            <a:off x="8477560" y="3936258"/>
            <a:ext cx="79744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37" y="3656634"/>
            <a:ext cx="1149531" cy="1097687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19" y="3579224"/>
            <a:ext cx="1371600" cy="1254033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84" y="3435041"/>
            <a:ext cx="486047" cy="486047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895893" y="4923794"/>
            <a:ext cx="185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Pazienti ricoverati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961442" y="4913400"/>
            <a:ext cx="213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Training del modello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798517" y="4923794"/>
            <a:ext cx="178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Predizione nuovo paziente</a:t>
            </a:r>
            <a:endParaRPr lang="it-IT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368965" y="4910863"/>
            <a:ext cx="138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Percorso terapeutico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7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852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/>
              <a:t>Apprendimento automatico</a:t>
            </a:r>
            <a:endParaRPr lang="it-IT" sz="3200" b="1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838200" y="1567544"/>
            <a:ext cx="8038084" cy="2860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i="1" dirty="0" smtClean="0"/>
              <a:t>Definizione (Tom Mitchell)</a:t>
            </a:r>
            <a:endParaRPr lang="it-IT" dirty="0"/>
          </a:p>
          <a:p>
            <a:pPr marL="0" indent="0" algn="just">
              <a:buNone/>
            </a:pPr>
            <a:r>
              <a:rPr lang="it-IT" sz="2400" dirty="0" smtClean="0"/>
              <a:t>Si </a:t>
            </a:r>
            <a:r>
              <a:rPr lang="it-IT" sz="2400" dirty="0"/>
              <a:t>dice che un programma apprende dall’esperienza </a:t>
            </a:r>
            <a:r>
              <a:rPr lang="it-IT" sz="2400" b="1" dirty="0"/>
              <a:t>E</a:t>
            </a:r>
            <a:r>
              <a:rPr lang="it-IT" sz="2400" dirty="0"/>
              <a:t> con riferimento </a:t>
            </a:r>
            <a:r>
              <a:rPr lang="it-IT" sz="2400" dirty="0" smtClean="0"/>
              <a:t>ad </a:t>
            </a:r>
            <a:r>
              <a:rPr lang="it-IT" sz="2400" dirty="0"/>
              <a:t>alcune </a:t>
            </a:r>
            <a:r>
              <a:rPr lang="it-IT" sz="2400" dirty="0" smtClean="0"/>
              <a:t>classi</a:t>
            </a:r>
            <a:r>
              <a:rPr lang="it-IT" sz="2400" dirty="0"/>
              <a:t> </a:t>
            </a:r>
            <a:r>
              <a:rPr lang="it-IT" sz="2400" dirty="0" smtClean="0"/>
              <a:t>di </a:t>
            </a:r>
            <a:r>
              <a:rPr lang="it-IT" sz="2400" dirty="0"/>
              <a:t>compiti </a:t>
            </a:r>
            <a:r>
              <a:rPr lang="it-IT" sz="2400" b="1" dirty="0"/>
              <a:t>T </a:t>
            </a:r>
            <a:r>
              <a:rPr lang="it-IT" sz="2400" dirty="0"/>
              <a:t>e con misurazione della performance </a:t>
            </a:r>
            <a:r>
              <a:rPr lang="it-IT" sz="2400" b="1" dirty="0"/>
              <a:t>P</a:t>
            </a:r>
            <a:r>
              <a:rPr lang="it-IT" sz="2400" dirty="0"/>
              <a:t>, se le sue performance </a:t>
            </a:r>
            <a:r>
              <a:rPr lang="it-IT" sz="2400" dirty="0" smtClean="0"/>
              <a:t>nell’eseguire il </a:t>
            </a:r>
            <a:r>
              <a:rPr lang="it-IT" sz="2400" dirty="0"/>
              <a:t>compito </a:t>
            </a:r>
            <a:r>
              <a:rPr lang="it-IT" sz="2400" b="1" dirty="0" smtClean="0"/>
              <a:t>T</a:t>
            </a:r>
            <a:r>
              <a:rPr lang="it-IT" sz="2400" dirty="0" smtClean="0"/>
              <a:t>,</a:t>
            </a:r>
            <a:r>
              <a:rPr lang="it-IT" sz="2400" dirty="0"/>
              <a:t> </a:t>
            </a:r>
            <a:r>
              <a:rPr lang="it-IT" sz="2400" dirty="0" smtClean="0"/>
              <a:t>come </a:t>
            </a:r>
            <a:r>
              <a:rPr lang="it-IT" sz="2400" dirty="0"/>
              <a:t>misurato da </a:t>
            </a:r>
            <a:r>
              <a:rPr lang="it-IT" sz="2400" b="1" dirty="0"/>
              <a:t>P</a:t>
            </a:r>
            <a:r>
              <a:rPr lang="it-IT" sz="2400" dirty="0"/>
              <a:t>, migliorano con l’esperienza </a:t>
            </a:r>
            <a:r>
              <a:rPr lang="it-IT" sz="2400" b="1" dirty="0" smtClean="0"/>
              <a:t>E</a:t>
            </a:r>
            <a:r>
              <a:rPr lang="it-IT" sz="2400" dirty="0" smtClean="0"/>
              <a:t>.</a:t>
            </a:r>
          </a:p>
          <a:p>
            <a:pPr marL="0" indent="0" algn="just">
              <a:buNone/>
            </a:pPr>
            <a:r>
              <a:rPr lang="it-IT" sz="2400" dirty="0" smtClean="0"/>
              <a:t>Detto in parole più semplici un </a:t>
            </a:r>
            <a:r>
              <a:rPr lang="it-IT" sz="2400" dirty="0"/>
              <a:t>programma apprende, se c’è </a:t>
            </a:r>
            <a:r>
              <a:rPr lang="it-IT" sz="2400" dirty="0" smtClean="0"/>
              <a:t>un</a:t>
            </a:r>
            <a:r>
              <a:rPr lang="it-IT" sz="2400" dirty="0"/>
              <a:t> </a:t>
            </a:r>
            <a:r>
              <a:rPr lang="it-IT" sz="2400" dirty="0" smtClean="0"/>
              <a:t>miglioramento </a:t>
            </a:r>
            <a:r>
              <a:rPr lang="it-IT" sz="2400" dirty="0"/>
              <a:t>delle prestazioni dopo che ha svolto un </a:t>
            </a:r>
            <a:r>
              <a:rPr lang="it-IT" sz="2400" dirty="0" smtClean="0"/>
              <a:t>compito.</a:t>
            </a:r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185" y="2168434"/>
            <a:ext cx="2257615" cy="19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8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b="1" dirty="0"/>
              <a:t>Apprendimento </a:t>
            </a:r>
            <a:r>
              <a:rPr lang="it-IT" sz="3200" b="1" dirty="0" smtClean="0"/>
              <a:t>automatico: Alberi Decisionali</a:t>
            </a:r>
            <a:endParaRPr lang="it-IT" sz="3200" b="1" dirty="0"/>
          </a:p>
        </p:txBody>
      </p:sp>
      <p:sp>
        <p:nvSpPr>
          <p:cNvPr id="8" name="Ovale 7"/>
          <p:cNvSpPr/>
          <p:nvPr/>
        </p:nvSpPr>
        <p:spPr>
          <a:xfrm>
            <a:off x="4679766" y="1690688"/>
            <a:ext cx="2832465" cy="862149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Apprendimento Automatico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1028291" y="2990400"/>
            <a:ext cx="2297972" cy="66355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Supervisionato</a:t>
            </a:r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4896392" y="2990400"/>
            <a:ext cx="2392682" cy="67976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 Supervisionato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8702041" y="2990400"/>
            <a:ext cx="2346962" cy="66355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Semi Supervisionato</a:t>
            </a:r>
            <a:endParaRPr lang="it-IT" dirty="0"/>
          </a:p>
        </p:txBody>
      </p:sp>
      <p:cxnSp>
        <p:nvCxnSpPr>
          <p:cNvPr id="11" name="Connettore 2 10"/>
          <p:cNvCxnSpPr>
            <a:stCxn id="8" idx="4"/>
            <a:endCxn id="12" idx="7"/>
          </p:cNvCxnSpPr>
          <p:nvPr/>
        </p:nvCxnSpPr>
        <p:spPr>
          <a:xfrm flipH="1">
            <a:off x="2989733" y="2552837"/>
            <a:ext cx="3106266" cy="53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8" idx="4"/>
            <a:endCxn id="13" idx="0"/>
          </p:cNvCxnSpPr>
          <p:nvPr/>
        </p:nvCxnSpPr>
        <p:spPr>
          <a:xfrm flipH="1">
            <a:off x="6092733" y="2552837"/>
            <a:ext cx="3266" cy="4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4"/>
            <a:endCxn id="14" idx="0"/>
          </p:cNvCxnSpPr>
          <p:nvPr/>
        </p:nvCxnSpPr>
        <p:spPr>
          <a:xfrm>
            <a:off x="6095999" y="2552837"/>
            <a:ext cx="3779523" cy="4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e 29"/>
          <p:cNvSpPr/>
          <p:nvPr/>
        </p:nvSpPr>
        <p:spPr>
          <a:xfrm>
            <a:off x="911825" y="4091513"/>
            <a:ext cx="2414438" cy="70175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Classificazione</a:t>
            </a:r>
            <a:endParaRPr lang="it-IT" dirty="0"/>
          </a:p>
        </p:txBody>
      </p:sp>
      <p:cxnSp>
        <p:nvCxnSpPr>
          <p:cNvPr id="43" name="Connettore 2 42"/>
          <p:cNvCxnSpPr>
            <a:stCxn id="12" idx="4"/>
            <a:endCxn id="30" idx="0"/>
          </p:cNvCxnSpPr>
          <p:nvPr/>
        </p:nvCxnSpPr>
        <p:spPr>
          <a:xfrm flipH="1">
            <a:off x="2119044" y="3653950"/>
            <a:ext cx="58233" cy="4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/>
          <p:cNvSpPr/>
          <p:nvPr/>
        </p:nvSpPr>
        <p:spPr>
          <a:xfrm>
            <a:off x="911825" y="5178745"/>
            <a:ext cx="2414438" cy="70175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Alberi Decisionali</a:t>
            </a:r>
            <a:endParaRPr lang="it-IT" b="1" dirty="0"/>
          </a:p>
        </p:txBody>
      </p:sp>
      <p:cxnSp>
        <p:nvCxnSpPr>
          <p:cNvPr id="55" name="Connettore 2 54"/>
          <p:cNvCxnSpPr>
            <a:stCxn id="30" idx="4"/>
            <a:endCxn id="54" idx="0"/>
          </p:cNvCxnSpPr>
          <p:nvPr/>
        </p:nvCxnSpPr>
        <p:spPr>
          <a:xfrm>
            <a:off x="2119044" y="4793270"/>
            <a:ext cx="0" cy="38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e 57"/>
          <p:cNvSpPr/>
          <p:nvPr/>
        </p:nvSpPr>
        <p:spPr>
          <a:xfrm>
            <a:off x="3924991" y="4091513"/>
            <a:ext cx="2414438" cy="70175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Regressione</a:t>
            </a:r>
            <a:endParaRPr lang="it-IT" dirty="0"/>
          </a:p>
        </p:txBody>
      </p:sp>
      <p:cxnSp>
        <p:nvCxnSpPr>
          <p:cNvPr id="59" name="Connettore 2 58"/>
          <p:cNvCxnSpPr>
            <a:stCxn id="12" idx="4"/>
            <a:endCxn id="58" idx="0"/>
          </p:cNvCxnSpPr>
          <p:nvPr/>
        </p:nvCxnSpPr>
        <p:spPr>
          <a:xfrm>
            <a:off x="2177277" y="3653950"/>
            <a:ext cx="2954933" cy="4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149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168" y="126488"/>
                </a:lnTo>
                <a:lnTo>
                  <a:pt x="2564168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3B61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719439" y="6329570"/>
            <a:ext cx="156845" cy="1758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000" spc="105" dirty="0">
                <a:solidFill>
                  <a:srgbClr val="426DAF"/>
                </a:solidFill>
                <a:latin typeface="Trebuchet MS"/>
                <a:cs typeface="Trebuchet MS"/>
              </a:rPr>
              <a:t>9</a:t>
            </a:fld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Titolo 3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72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Alberi </a:t>
            </a:r>
            <a:r>
              <a:rPr lang="it-IT" sz="3200" b="1" dirty="0" smtClean="0"/>
              <a:t>Decisionali: approccio CART</a:t>
            </a:r>
            <a:endParaRPr lang="it-I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851"/>
                <a:ext cx="10515600" cy="4753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 smtClean="0"/>
                  <a:t>Date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400" dirty="0" smtClean="0"/>
                  <a:t> coppie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400"/>
                      <m:t>∈</m:t>
                    </m:r>
                    <m:r>
                      <m:rPr>
                        <m:nor/>
                      </m:rPr>
                      <a:rPr lang="it-IT" sz="2400" b="0" i="0" smtClean="0"/>
                      <m:t> </m:t>
                    </m:r>
                    <m:r>
                      <m:rPr>
                        <m:nor/>
                      </m:rPr>
                      <a:rPr lang="it-IT" sz="2400" dirty="0"/>
                      <m:t>ℝ</m:t>
                    </m:r>
                    <m:r>
                      <m:rPr>
                        <m:nor/>
                      </m:rPr>
                      <a:rPr lang="it-IT" sz="2400" i="1" baseline="30000"/>
                      <m:t>p</m:t>
                    </m:r>
                    <m:r>
                      <m:rPr>
                        <m:nor/>
                      </m:rPr>
                      <a:rPr lang="it-IT" sz="2400" b="0" i="1" baseline="30000" smtClean="0"/>
                      <m:t>+1</m:t>
                    </m:r>
                  </m:oMath>
                </a14:m>
                <a:r>
                  <a:rPr lang="it-IT" sz="2400" dirty="0" smtClean="0"/>
                  <a:t>.</a:t>
                </a:r>
              </a:p>
              <a:p>
                <a:pPr marL="540000"/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400"/>
                      <m:t>∈ </m:t>
                    </m:r>
                    <m:r>
                      <m:rPr>
                        <m:nor/>
                      </m:rPr>
                      <a:rPr lang="it-IT" sz="2400" dirty="0"/>
                      <m:t>ℝ</m:t>
                    </m:r>
                    <m:r>
                      <m:rPr>
                        <m:nor/>
                      </m:rPr>
                      <a:rPr lang="it-IT" sz="2400" i="1" baseline="30000"/>
                      <m:t>p</m:t>
                    </m:r>
                  </m:oMath>
                </a14:m>
                <a:r>
                  <a:rPr lang="it-IT" sz="2400" dirty="0" smtClean="0"/>
                  <a:t>: osservazione </a:t>
                </a:r>
                <a:r>
                  <a:rPr lang="it-IT" sz="2400" i="1" dirty="0" smtClean="0"/>
                  <a:t>i-esima</a:t>
                </a:r>
                <a:r>
                  <a:rPr lang="it-IT" sz="2400" dirty="0" smtClean="0"/>
                  <a:t> costituita da </a:t>
                </a:r>
                <a:r>
                  <a:rPr lang="it-IT" sz="2400" i="1" dirty="0" smtClean="0"/>
                  <a:t>p</a:t>
                </a:r>
                <a:r>
                  <a:rPr lang="it-IT" sz="2400" dirty="0" smtClean="0"/>
                  <a:t> </a:t>
                </a:r>
                <a:r>
                  <a:rPr lang="it-IT" sz="2400" b="1" dirty="0" smtClean="0"/>
                  <a:t>caratteristiche</a:t>
                </a:r>
                <a:r>
                  <a:rPr lang="it-IT" sz="2400" dirty="0" smtClean="0"/>
                  <a:t> o </a:t>
                </a:r>
                <a:r>
                  <a:rPr lang="it-IT" sz="2400" b="1" i="1" dirty="0" smtClean="0"/>
                  <a:t>features</a:t>
                </a:r>
                <a:r>
                  <a:rPr lang="it-IT" sz="2400" dirty="0" smtClean="0"/>
                  <a:t>.</a:t>
                </a:r>
              </a:p>
              <a:p>
                <a:pPr marL="540000"/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400"/>
                      <m:t>∈ </m:t>
                    </m:r>
                    <m:r>
                      <m:rPr>
                        <m:nor/>
                      </m:rPr>
                      <a:rPr lang="it-IT" sz="2400" b="0" i="0" smtClean="0"/>
                      <m:t>{0</m:t>
                    </m:r>
                    <m:r>
                      <m:rPr>
                        <m:nor/>
                      </m:rPr>
                      <a:rPr lang="it-IT" sz="2400" b="0" smtClean="0"/>
                      <m:t>,..,</m:t>
                    </m:r>
                    <m:r>
                      <m:rPr>
                        <m:nor/>
                      </m:rPr>
                      <a:rPr lang="it-IT" sz="2400" b="0" i="0" smtClean="0"/>
                      <m:t>K</m:t>
                    </m:r>
                    <m:r>
                      <m:rPr>
                        <m:nor/>
                      </m:rPr>
                      <a:rPr lang="it-IT" sz="2400" b="0" smtClean="0"/>
                      <m:t>}</m:t>
                    </m:r>
                  </m:oMath>
                </a14:m>
                <a:r>
                  <a:rPr lang="it-IT" sz="2400" dirty="0" smtClean="0"/>
                  <a:t>: </a:t>
                </a:r>
                <a:r>
                  <a:rPr lang="it-IT" sz="2400" b="1" dirty="0" smtClean="0"/>
                  <a:t>etichetta</a:t>
                </a:r>
                <a:r>
                  <a:rPr lang="it-IT" sz="2400" dirty="0" smtClean="0"/>
                  <a:t> o </a:t>
                </a:r>
                <a:r>
                  <a:rPr lang="it-IT" sz="2400" b="1" dirty="0" smtClean="0"/>
                  <a:t>classe</a:t>
                </a:r>
                <a:r>
                  <a:rPr lang="it-IT" sz="2400" dirty="0" smtClean="0"/>
                  <a:t> dell’osservazione </a:t>
                </a:r>
                <a:r>
                  <a:rPr lang="it-IT" sz="2400" i="1" dirty="0" smtClean="0"/>
                  <a:t>i-esima.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it-IT" sz="2400" i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it-IT" sz="2400" i="1" dirty="0" smtClean="0"/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851"/>
                <a:ext cx="10515600" cy="4753112"/>
              </a:xfrm>
              <a:blipFill>
                <a:blip r:embed="rId3"/>
                <a:stretch>
                  <a:fillRect l="-928" t="-17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838200" y="3128472"/>
                <a:ext cx="403642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 smtClean="0"/>
                  <a:t>Obiettivo </a:t>
                </a:r>
                <a:r>
                  <a:rPr lang="it-IT" sz="2000" dirty="0"/>
                  <a:t>degli alberi di decisione è di creare una partizione di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000" dirty="0"/>
                      <m:t>ℝ</m:t>
                    </m:r>
                    <m:r>
                      <m:rPr>
                        <m:nor/>
                      </m:rPr>
                      <a:rPr lang="it-IT" sz="2000" i="1" baseline="30000"/>
                      <m:t>p</m:t>
                    </m:r>
                  </m:oMath>
                </a14:m>
                <a:r>
                  <a:rPr lang="it-IT" sz="2000" dirty="0"/>
                  <a:t> utilizzando suddivisioni che possono assumere solo determinate direzioni: quelle parallele agli assi del sistema di </a:t>
                </a:r>
                <a:r>
                  <a:rPr lang="it-IT" sz="2000" dirty="0" smtClean="0"/>
                  <a:t>riferimento.</a:t>
                </a:r>
                <a:endParaRPr lang="it-IT" sz="200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8472"/>
                <a:ext cx="4036422" cy="1938992"/>
              </a:xfrm>
              <a:prstGeom prst="rect">
                <a:avLst/>
              </a:prstGeom>
              <a:blipFill>
                <a:blip r:embed="rId4"/>
                <a:stretch>
                  <a:fillRect l="-1662" t="-1572" r="-1511" b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35" y="3294896"/>
            <a:ext cx="4368408" cy="21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2072</Words>
  <Application>Microsoft Office PowerPoint</Application>
  <PresentationFormat>Widescreen</PresentationFormat>
  <Paragraphs>343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Segoe UI Light</vt:lpstr>
      <vt:lpstr>Times New Roman</vt:lpstr>
      <vt:lpstr>Trebuchet MS</vt:lpstr>
      <vt:lpstr>Personalizza struttura</vt:lpstr>
      <vt:lpstr>1_Personalizza struttura</vt:lpstr>
      <vt:lpstr>2_Personalizza struttura</vt:lpstr>
      <vt:lpstr>Presentazione standard di PowerPoint</vt:lpstr>
      <vt:lpstr>Presentazione standard di PowerPoint</vt:lpstr>
      <vt:lpstr>Presentazione standard di PowerPoint</vt:lpstr>
      <vt:lpstr>Introduzione al problema: pandemia da Sars-CoV-2 e pressione  sul servizio sanitario nazionale</vt:lpstr>
      <vt:lpstr>Introduzione al problema: pandemia da Sars-CoV-2 e pressione  sul servizio sanitario nazionale</vt:lpstr>
      <vt:lpstr>Obiettivo</vt:lpstr>
      <vt:lpstr>Apprendimento automatico</vt:lpstr>
      <vt:lpstr>Apprendimento automatico: Alberi Decisionali</vt:lpstr>
      <vt:lpstr>Alberi Decisionali: approccio CART</vt:lpstr>
      <vt:lpstr>Alberi Decisionali: approccio CART</vt:lpstr>
      <vt:lpstr>Alberi Decisionali: approccio CART</vt:lpstr>
      <vt:lpstr>Alberi Decisionali: approccio CART</vt:lpstr>
      <vt:lpstr>Alberi Decisionali Ottimizzati</vt:lpstr>
      <vt:lpstr>Alberi Decisionali Ottimizzati</vt:lpstr>
      <vt:lpstr>Alberi Decisionali Ottimizzati</vt:lpstr>
      <vt:lpstr>Alberi Decisionali Ottimizzati</vt:lpstr>
      <vt:lpstr>Alberi Decisionali Ottimizzati e Robusti</vt:lpstr>
      <vt:lpstr>Alberi decisionali ottimizzati con robustezza ad iperrettangolo</vt:lpstr>
      <vt:lpstr>Alberi decisionali ottimizzati con robustezza ad iperellissoide</vt:lpstr>
      <vt:lpstr>Alberi decisionali ottimizzati con robustezza ad iperellissoide</vt:lpstr>
      <vt:lpstr>Alberi decisionali ottimizzati distribuzionalmente robusti</vt:lpstr>
      <vt:lpstr>Alberi decisionali ottimizzati distribuzionalmente robusti</vt:lpstr>
      <vt:lpstr>Alberi decisionali ottimizzati distribuzionalmente robusti</vt:lpstr>
      <vt:lpstr>I dati</vt:lpstr>
      <vt:lpstr>I dati</vt:lpstr>
      <vt:lpstr>I dati</vt:lpstr>
      <vt:lpstr>Addestramento del modello</vt:lpstr>
      <vt:lpstr>Valutare le prestazioni del modello</vt:lpstr>
      <vt:lpstr>Risultati dell’Albero Decisionale Univariato</vt:lpstr>
      <vt:lpstr>Risultati dell’Albero Decisionale Univariato</vt:lpstr>
      <vt:lpstr>Risultati dell’Albero Decisionale Multivariato</vt:lpstr>
      <vt:lpstr>Risultati dell’Albero Decisionale Multivariato</vt:lpstr>
      <vt:lpstr>Risultati dell’Albero Decisionale Multivariato con robustezza ad iperrettangolo</vt:lpstr>
      <vt:lpstr>Risultati dell’Albero Decisionale Multivariato con robustezza ad iperellissoide</vt:lpstr>
      <vt:lpstr>Risultati dell’Albero Decisionale Multivariato distribuzionalmente robusto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modello di ottimizzazione mista intera per un problema di classificazione di dati COVID-19</dc:title>
  <dc:creator>UTENTE</dc:creator>
  <cp:lastModifiedBy>UTENTE</cp:lastModifiedBy>
  <cp:revision>139</cp:revision>
  <dcterms:created xsi:type="dcterms:W3CDTF">2023-09-06T09:11:17Z</dcterms:created>
  <dcterms:modified xsi:type="dcterms:W3CDTF">2023-09-10T12:59:14Z</dcterms:modified>
</cp:coreProperties>
</file>