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9" r:id="rId26"/>
    <p:sldId id="270" r:id="rId27"/>
    <p:sldId id="271" r:id="rId28"/>
    <p:sldId id="283" r:id="rId2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9pPr>
  </p:defaultTextStyle>
  <p:extLst>
    <p:ext uri="{521415D9-36F7-43E2-AB2F-B90AF26B5E84}">
      <p14:sectionLst xmlns:p14="http://schemas.microsoft.com/office/powerpoint/2010/main">
        <p14:section name="Default Section" id="{653AB6BC-C8AD-B14A-9C97-3A8509C407A4}">
          <p14:sldIdLst>
            <p14:sldId id="256"/>
            <p14:sldId id="257"/>
          </p14:sldIdLst>
        </p14:section>
        <p14:section name="Git" id="{23AE2023-9B67-FF4D-930C-9D617BC4D8F3}">
          <p14:sldIdLst>
            <p14:sldId id="258"/>
          </p14:sldIdLst>
        </p14:section>
        <p14:section name="Stash" id="{3A09D29F-E23F-5840-87FA-8DACD6BC6A1F}">
          <p14:sldIdLst>
            <p14:sldId id="259"/>
          </p14:sldIdLst>
        </p14:section>
        <p14:section name="Confluence" id="{B24F1F57-CDD2-0242-82C1-BC14FF584821}">
          <p14:sldIdLst>
            <p14:sldId id="260"/>
          </p14:sldIdLst>
        </p14:section>
        <p14:section name="Jira" id="{B0A57E42-9F9C-244E-BAB0-A5E00B1EFAF1}">
          <p14:sldIdLst>
            <p14:sldId id="261"/>
          </p14:sldIdLst>
        </p14:section>
        <p14:section name="Rally" id="{8BE1395C-8860-9F4B-98C6-F988A40F2A1E}">
          <p14:sldIdLst>
            <p14:sldId id="262"/>
          </p14:sldIdLst>
        </p14:section>
        <p14:section name="Jenkins" id="{D9E608B3-403F-234E-82BF-22E48D9AA847}">
          <p14:sldIdLst>
            <p14:sldId id="263"/>
          </p14:sldIdLst>
        </p14:section>
        <p14:section name="SonarQube" id="{B49D2850-1751-7041-A8DA-12D6F2CA01AC}">
          <p14:sldIdLst>
            <p14:sldId id="264"/>
          </p14:sldIdLst>
        </p14:section>
        <p14:section name="Nexus" id="{4F6364BA-8C61-EC43-A60C-E4D9DBD3DB71}">
          <p14:sldIdLst>
            <p14:sldId id="265"/>
          </p14:sldIdLst>
        </p14:section>
        <p14:section name="Chef" id="{5C92A597-5769-CC48-B010-2D70EC6E24B5}">
          <p14:sldIdLst>
            <p14:sldId id="266"/>
          </p14:sldIdLst>
        </p14:section>
        <p14:section name="Automic" id="{480494F3-6D59-F74C-941E-01C77EB0C448}">
          <p14:sldIdLst>
            <p14:sldId id="267"/>
          </p14:sldIdLst>
        </p14:section>
        <p14:section name="ELK" id="{89E495C9-348D-B840-827D-805E5CAD7F90}">
          <p14:sldIdLst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Informatica" id="{8FDFCDCE-D245-5241-A0C1-99E2D2615080}">
          <p14:sldIdLst>
            <p14:sldId id="269"/>
          </p14:sldIdLst>
        </p14:section>
        <p14:section name="Parasoft" id="{F976EB88-1994-AB42-97EE-BF58F5035352}">
          <p14:sldIdLst>
            <p14:sldId id="270"/>
          </p14:sldIdLst>
        </p14:section>
        <p14:section name="AppDynamics" id="{5E033F46-2ADF-5D43-865D-62794C644638}">
          <p14:sldIdLst>
            <p14:sldId id="271"/>
          </p14:sldIdLst>
        </p14:section>
        <p14:section name="BladeLogic" id="{373D9207-99A0-5143-8E7E-3E22000AD679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BDF"/>
          </a:solidFill>
        </a:fill>
      </a:tcStyle>
    </a:wholeTbl>
    <a:band2H>
      <a:tcTxStyle/>
      <a:tcStyle>
        <a:tcBdr/>
        <a:fill>
          <a:solidFill>
            <a:srgbClr val="E8E7F0"/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2E2CD"/>
          </a:solidFill>
        </a:fill>
      </a:tcStyle>
    </a:wholeTbl>
    <a:band2H>
      <a:tcTxStyle/>
      <a:tcStyle>
        <a:tcBdr/>
        <a:fill>
          <a:solidFill>
            <a:srgbClr val="EAF1E8"/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F0FA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A1E4"/>
              </a:solidFill>
              <a:prstDash val="solid"/>
              <a:round/>
            </a:ln>
          </a:top>
          <a:bottom>
            <a:ln w="254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A1E4"/>
              </a:solidFill>
              <a:prstDash val="solid"/>
              <a:round/>
            </a:ln>
          </a:top>
          <a:bottom>
            <a:ln w="254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FF5"/>
          </a:solidFill>
        </a:fill>
      </a:tcStyle>
    </a:wholeTbl>
    <a:band2H>
      <a:tcTxStyle/>
      <a:tcStyle>
        <a:tcBdr/>
        <a:fill>
          <a:solidFill>
            <a:srgbClr val="E6F0FA"/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A1E4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A1E4"/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A1E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12700" cap="flat">
              <a:solidFill>
                <a:srgbClr val="00A1E4"/>
              </a:solidFill>
              <a:prstDash val="solid"/>
              <a:round/>
            </a:ln>
          </a:top>
          <a:bottom>
            <a:ln w="127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solidFill>
            <a:srgbClr val="00A1E4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12700" cap="flat">
              <a:solidFill>
                <a:srgbClr val="00A1E4"/>
              </a:solidFill>
              <a:prstDash val="solid"/>
              <a:round/>
            </a:ln>
          </a:top>
          <a:bottom>
            <a:ln w="127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solidFill>
            <a:srgbClr val="00A1E4">
              <a:alpha val="20000"/>
            </a:srgbClr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50800" cap="flat">
              <a:solidFill>
                <a:srgbClr val="00A1E4"/>
              </a:solidFill>
              <a:prstDash val="solid"/>
              <a:round/>
            </a:ln>
          </a:top>
          <a:bottom>
            <a:ln w="127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12700" cap="flat">
              <a:solidFill>
                <a:srgbClr val="00A1E4"/>
              </a:solidFill>
              <a:prstDash val="solid"/>
              <a:round/>
            </a:ln>
          </a:top>
          <a:bottom>
            <a:ln w="254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4"/>
    <p:restoredTop sz="94645"/>
  </p:normalViewPr>
  <p:slideViewPr>
    <p:cSldViewPr snapToGrid="0" snapToObjects="1">
      <p:cViewPr varScale="1">
        <p:scale>
          <a:sx n="123" d="100"/>
          <a:sy n="12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7590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Logstash - An agent which normally runs on each server you wish to harvest logs from. Its job is to read the logs (e.g. from the filesystem), </a:t>
            </a:r>
            <a:r>
              <a:rPr lang="en-US" dirty="0" err="1" smtClean="0"/>
              <a:t>normalise</a:t>
            </a:r>
            <a:r>
              <a:rPr lang="en-US" dirty="0" smtClean="0"/>
              <a:t> them (e.g. common timestamp format), optionally extract structured data from them (e.g. session IDs, resource paths, etc.) and finally push them into elasticsearch.</a:t>
            </a:r>
          </a:p>
          <a:p>
            <a:endParaRPr lang="en-US" dirty="0" smtClean="0"/>
          </a:p>
          <a:p>
            <a:r>
              <a:rPr lang="en-US" dirty="0" smtClean="0"/>
              <a:t>Elasticsearch - A distributed indexed </a:t>
            </a:r>
            <a:r>
              <a:rPr lang="en-US" dirty="0" err="1" smtClean="0"/>
              <a:t>datastore</a:t>
            </a:r>
            <a:r>
              <a:rPr lang="en-US" dirty="0" smtClean="0"/>
              <a:t> which normally runs in a single cluster. It’s job is to reliably store the incoming log data across the nodes in the cluster and to service queries from </a:t>
            </a:r>
            <a:r>
              <a:rPr lang="en-US" dirty="0" err="1" smtClean="0"/>
              <a:t>Kibana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Kibana</a:t>
            </a:r>
            <a:r>
              <a:rPr lang="en-US" dirty="0" smtClean="0"/>
              <a:t> - A browser-based interface served up from a web server. It’s job is to allow you to build tabular and graphical </a:t>
            </a:r>
            <a:r>
              <a:rPr lang="en-US" dirty="0" err="1" smtClean="0"/>
              <a:t>visualisations</a:t>
            </a:r>
            <a:r>
              <a:rPr lang="en-US" dirty="0" smtClean="0"/>
              <a:t> of the log data based on elasticsearch queries. Typically these are based on simple text queries, time-ranges or even far more complex aggregations.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Cetralised</a:t>
            </a:r>
            <a:r>
              <a:rPr lang="en-US" dirty="0" smtClean="0"/>
              <a:t> Elastic</a:t>
            </a:r>
            <a:r>
              <a:rPr lang="en-US" baseline="0" dirty="0" smtClean="0"/>
              <a:t> search and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. If you wanted to index differently to other projects and config the logs you wanted to track then you would need your own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indexer. This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indexer will then connect to your application.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2339751" y="3160479"/>
            <a:ext cx="4300539" cy="4442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339751" y="2348880"/>
            <a:ext cx="4300539" cy="5784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2062C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1686560" y="3315866"/>
            <a:ext cx="7086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2962C2"/>
                </a:solidFill>
              </a:defRPr>
            </a:lvl1pPr>
          </a:lstStyle>
          <a:p>
            <a:r>
              <a:t>Divider page</a:t>
            </a:r>
          </a:p>
        </p:txBody>
      </p:sp>
      <p:sp>
        <p:nvSpPr>
          <p:cNvPr id="117" name="Shape 117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2.png" descr="BC_BRANDMARK_MAST_RGB_14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750" y="169862"/>
            <a:ext cx="2101850" cy="78581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2339751" y="3160479"/>
            <a:ext cx="4300539" cy="4442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2339751" y="2348880"/>
            <a:ext cx="4300539" cy="5784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2062C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2339751" y="3160479"/>
            <a:ext cx="4300539" cy="4442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339751" y="2348880"/>
            <a:ext cx="4300539" cy="5784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2062C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2.png" descr="BC_BRANDMARK_MAST_RGB_14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750" y="169862"/>
            <a:ext cx="2101850" cy="7858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2.png" descr="BC_BRANDMARK_MAST_RGB_14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750" y="169862"/>
            <a:ext cx="2101850" cy="785814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63538" y="5994399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6125" y="6156325"/>
            <a:ext cx="1679575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7" name="image7.png" descr="BC_BESPOKE_BRANDMARK_MAST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0700" y="71438"/>
            <a:ext cx="2133600" cy="94932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" name="image8.png" descr="BC_BPAY_BRANDMARK_MAST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800" y="103187"/>
            <a:ext cx="1577975" cy="89376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686560" y="2285756"/>
            <a:ext cx="7086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2962C2"/>
                </a:solidFill>
              </a:defRPr>
            </a:lvl1pPr>
          </a:lstStyle>
          <a:p>
            <a:r>
              <a:t>Divider page</a:t>
            </a:r>
          </a:p>
        </p:txBody>
      </p:sp>
      <p:sp>
        <p:nvSpPr>
          <p:cNvPr id="106" name="Shape 106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jpe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BC_BRANDMARK_MAST_RGB_1439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1686560" y="2289000"/>
            <a:ext cx="7086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2962C2"/>
                </a:solidFill>
              </a:defRPr>
            </a:lvl1pPr>
          </a:lstStyle>
          <a:p>
            <a:r>
              <a:t>Divider page</a:t>
            </a:r>
          </a:p>
        </p:txBody>
      </p:sp>
      <p:sp>
        <p:nvSpPr>
          <p:cNvPr id="5" name="Shape 5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1pPr>
      <a:lvl2pPr marL="342900" marR="0" indent="-341311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2pPr>
      <a:lvl3pPr marL="1044575" marR="0" indent="-10414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3pPr>
      <a:lvl4pPr marL="1566863" marR="0" indent="-15621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4pPr>
      <a:lvl5pPr marL="342900" marR="0" indent="-1476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5pPr>
      <a:lvl6pPr marL="342900" marR="0" indent="3095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6pPr>
      <a:lvl7pPr marL="342900" marR="0" indent="7667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7pPr>
      <a:lvl8pPr marL="342900" marR="0" indent="1223963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8pPr>
      <a:lvl9pPr marL="342900" marR="0" indent="1681163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chef.io/" TargetMode="Externa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25.xml"/><Relationship Id="rId14" Type="http://schemas.openxmlformats.org/officeDocument/2006/relationships/slide" Target="slide26.xml"/><Relationship Id="rId15" Type="http://schemas.openxmlformats.org/officeDocument/2006/relationships/slide" Target="slide27.xml"/><Relationship Id="rId16" Type="http://schemas.openxmlformats.org/officeDocument/2006/relationships/slide" Target="slide28.xml"/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ash.barcapint.com:8443/projects/IS_CHEF_CKBKS/repos/bc-devops-elk-dev-elk/brows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2483767" y="2348880"/>
            <a:ext cx="4300539" cy="579438"/>
          </a:xfrm>
          <a:prstGeom prst="rect">
            <a:avLst/>
          </a:prstGeom>
        </p:spPr>
        <p:txBody>
          <a:bodyPr/>
          <a:lstStyle/>
          <a:p>
            <a:r>
              <a:t>Tools Pipeline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Nexus</a:t>
            </a:r>
          </a:p>
        </p:txBody>
      </p:sp>
      <p:sp>
        <p:nvSpPr>
          <p:cNvPr id="180" name="Shape 180"/>
          <p:cNvSpPr/>
          <p:nvPr/>
        </p:nvSpPr>
        <p:spPr>
          <a:xfrm>
            <a:off x="576480" y="1332229"/>
            <a:ext cx="8228123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is a repository management system that stores artifacts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They have 2 purposes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highly configurable proxy between organisation and public repositories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they also provide a deployment destination for internal artifacts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8591342" y="6416675"/>
            <a:ext cx="265322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Chef</a:t>
            </a:r>
          </a:p>
        </p:txBody>
      </p:sp>
      <p:sp>
        <p:nvSpPr>
          <p:cNvPr id="184" name="Shape 184"/>
          <p:cNvSpPr/>
          <p:nvPr/>
        </p:nvSpPr>
        <p:spPr>
          <a:xfrm>
            <a:off x="457939" y="1384898"/>
            <a:ext cx="2565163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is a powerful automation platform that transforms infrastructure into code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Doesn’t matter if you are operating in public cloud, on premises or hybrid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chef automates the configures, deploys, and manages applications across a network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Chef is scalable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more info: </a:t>
            </a:r>
            <a:r>
              <a:rPr u="sng">
                <a:solidFill>
                  <a:srgbClr val="F98C1F"/>
                </a:solidFill>
                <a:uFill>
                  <a:solidFill>
                    <a:srgbClr val="F98C1F"/>
                  </a:solidFill>
                </a:uFill>
                <a:hlinkClick r:id="rId2"/>
              </a:rPr>
              <a:t>https://docs.chef.io/</a:t>
            </a:r>
            <a:r>
              <a:t> </a:t>
            </a:r>
          </a:p>
        </p:txBody>
      </p:sp>
      <p:pic>
        <p:nvPicPr>
          <p:cNvPr id="185" name="Screen Shot 2016-06-20 at 11.12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0974" y="997512"/>
            <a:ext cx="5581650" cy="4644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Automic</a:t>
            </a:r>
          </a:p>
        </p:txBody>
      </p:sp>
      <p:sp>
        <p:nvSpPr>
          <p:cNvPr id="189" name="Shape 189"/>
          <p:cNvSpPr/>
          <p:nvPr/>
        </p:nvSpPr>
        <p:spPr>
          <a:xfrm>
            <a:off x="576480" y="1332229"/>
            <a:ext cx="8228123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Atomic focuses on automation at all levels through a business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links business processes and services with IT applications and infrastructure that support the process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main reasons to automate processes;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manual hand offs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human error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What they offer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Automic workload automation - create, manage and monitor business applications and IT infrastructure processes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Automic Release automaton - to be able to coordinate application release and deployment beside critical business processes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Automic service orchestration - connect complex services across the business, this includes application and infrastructure layers  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ELK</a:t>
            </a:r>
          </a:p>
        </p:txBody>
      </p:sp>
      <p:sp>
        <p:nvSpPr>
          <p:cNvPr id="193" name="Shape 193"/>
          <p:cNvSpPr/>
          <p:nvPr/>
        </p:nvSpPr>
        <p:spPr>
          <a:xfrm>
            <a:off x="576480" y="1332229"/>
            <a:ext cx="8228123" cy="257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Elastic search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store, search and analyse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Logstash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pipeline to ship and process data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Kibana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explore and visualise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UI, Front-end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can include dashboards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83768" y="2348880"/>
            <a:ext cx="4300537" cy="579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ELK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ELK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5918" y="1495612"/>
            <a:ext cx="7897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Elasticsearch – for deep search and data analytics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Logstash – </a:t>
            </a:r>
            <a:r>
              <a:rPr lang="en-US" sz="1600" dirty="0" err="1" smtClean="0">
                <a:solidFill>
                  <a:schemeClr val="accent2"/>
                </a:solidFill>
              </a:rPr>
              <a:t>Centralised</a:t>
            </a:r>
            <a:r>
              <a:rPr lang="en-US" sz="1600" dirty="0" smtClean="0">
                <a:solidFill>
                  <a:schemeClr val="accent2"/>
                </a:solidFill>
              </a:rPr>
              <a:t> logging 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err="1" smtClean="0">
                <a:solidFill>
                  <a:schemeClr val="accent2"/>
                </a:solidFill>
              </a:rPr>
              <a:t>Kibana</a:t>
            </a:r>
            <a:r>
              <a:rPr lang="en-US" sz="1600" dirty="0" smtClean="0">
                <a:solidFill>
                  <a:schemeClr val="accent2"/>
                </a:solidFill>
              </a:rPr>
              <a:t> – Powerful for data </a:t>
            </a:r>
            <a:r>
              <a:rPr lang="en-US" sz="1600" dirty="0" err="1" smtClean="0">
                <a:solidFill>
                  <a:schemeClr val="accent2"/>
                </a:solidFill>
              </a:rPr>
              <a:t>visualisation</a:t>
            </a:r>
            <a:r>
              <a:rPr lang="en-US" sz="1600" dirty="0" smtClean="0">
                <a:solidFill>
                  <a:schemeClr val="accent2"/>
                </a:solidFill>
              </a:rPr>
              <a:t>, UI</a:t>
            </a:r>
          </a:p>
        </p:txBody>
      </p:sp>
    </p:spTree>
    <p:extLst>
      <p:ext uri="{BB962C8B-B14F-4D97-AF65-F5344CB8AC3E}">
        <p14:creationId xmlns:p14="http://schemas.microsoft.com/office/powerpoint/2010/main" val="17133612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is </a:t>
            </a:r>
            <a:r>
              <a:rPr lang="en-US" err="1" smtClean="0"/>
              <a:t>centralising</a:t>
            </a:r>
            <a:r>
              <a:rPr lang="en-US" smtClean="0"/>
              <a:t> logging useful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5918" y="1495612"/>
            <a:ext cx="789790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chemeClr val="accent2"/>
                </a:solidFill>
              </a:rPr>
              <a:t>It can be very useful when identifying problems with servers or applications.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chemeClr val="accent2"/>
                </a:solidFill>
              </a:rPr>
              <a:t>You will be able to search through all the logs in one place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chemeClr val="accent2"/>
                </a:solidFill>
              </a:rPr>
              <a:t>You can also identify issues that spread across multiple servers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16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35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Diagram of ELK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85509" y="1290917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9" y="1712556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5509" y="2134195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48897" y="1502182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48897" y="1932786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pic>
        <p:nvPicPr>
          <p:cNvPr id="1026" name="Picture 2" descr="http://logz.io/wp-content/uploads/2015/12/logstas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66" y="1604682"/>
            <a:ext cx="2339433" cy="8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7" idx="3"/>
            <a:endCxn id="1026" idx="1"/>
          </p:cNvCxnSpPr>
          <p:nvPr/>
        </p:nvCxnSpPr>
        <p:spPr bwMode="auto">
          <a:xfrm>
            <a:off x="1810871" y="1659065"/>
            <a:ext cx="1235195" cy="38922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26" idx="1"/>
          </p:cNvCxnSpPr>
          <p:nvPr/>
        </p:nvCxnSpPr>
        <p:spPr bwMode="auto">
          <a:xfrm>
            <a:off x="1750309" y="1932786"/>
            <a:ext cx="1295757" cy="11550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26" idx="1"/>
          </p:cNvCxnSpPr>
          <p:nvPr/>
        </p:nvCxnSpPr>
        <p:spPr bwMode="auto">
          <a:xfrm flipV="1">
            <a:off x="1817902" y="2048287"/>
            <a:ext cx="1228164" cy="18107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s://trifork.com/wp-content/uploads/2014/05/elasticsearc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08" y="2827855"/>
            <a:ext cx="1510500" cy="13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endCxn id="1028" idx="0"/>
          </p:cNvCxnSpPr>
          <p:nvPr/>
        </p:nvCxnSpPr>
        <p:spPr bwMode="auto">
          <a:xfrm>
            <a:off x="4222658" y="2381617"/>
            <a:ext cx="0" cy="446238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http://bushorn.com/wp-content/uploads/2014/01/Flow-Activity-Mon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59" y="5114943"/>
            <a:ext cx="1589597" cy="8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arungupta.me/wp-content/uploads/2015/07/kibana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4759535"/>
            <a:ext cx="968188" cy="3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>
            <a:endCxn id="1032" idx="0"/>
          </p:cNvCxnSpPr>
          <p:nvPr/>
        </p:nvCxnSpPr>
        <p:spPr bwMode="auto">
          <a:xfrm>
            <a:off x="4222658" y="4286190"/>
            <a:ext cx="0" cy="473345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32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ELK central logging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75094" y="1360581"/>
            <a:ext cx="3636335" cy="6112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Elasticsearch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 | Kabana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6566" y="2828260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53561" y="2831313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53561" y="2817964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60556" y="2817964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9398" y="4585735"/>
            <a:ext cx="973739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Apps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06393" y="4600326"/>
            <a:ext cx="973739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Apps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13388" y="4585736"/>
            <a:ext cx="973739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Apps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cxnSp>
        <p:nvCxnSpPr>
          <p:cNvPr id="18" name="Straight Arrow Connector 17"/>
          <p:cNvCxnSpPr>
            <a:stCxn id="9" idx="0"/>
            <a:endCxn id="5" idx="2"/>
          </p:cNvCxnSpPr>
          <p:nvPr/>
        </p:nvCxnSpPr>
        <p:spPr bwMode="auto">
          <a:xfrm flipV="1">
            <a:off x="1786268" y="3423683"/>
            <a:ext cx="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4593262" y="3423683"/>
            <a:ext cx="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V="1">
            <a:off x="7400257" y="3413387"/>
            <a:ext cx="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 bwMode="auto">
          <a:xfrm flipV="1">
            <a:off x="1786267" y="1666208"/>
            <a:ext cx="988827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4593258" y="1971835"/>
            <a:ext cx="0" cy="8931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3"/>
          </p:cNvCxnSpPr>
          <p:nvPr/>
        </p:nvCxnSpPr>
        <p:spPr bwMode="auto">
          <a:xfrm flipH="1" flipV="1">
            <a:off x="6411429" y="1666208"/>
            <a:ext cx="94984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828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Elk central logging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74638" y="6396038"/>
            <a:ext cx="4225925" cy="4619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Department – presentation title – dd.mm.yyyy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638" y="1548510"/>
            <a:ext cx="85503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+mj-lt"/>
              </a:rPr>
              <a:t>We will use </a:t>
            </a:r>
            <a:r>
              <a:rPr lang="en-US" dirty="0" err="1" smtClean="0">
                <a:solidFill>
                  <a:srgbClr val="555555"/>
                </a:solidFill>
                <a:latin typeface="+mj-lt"/>
              </a:rPr>
              <a:t>logstash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-forwarder</a:t>
            </a:r>
            <a:r>
              <a:rPr lang="en-US" b="1" dirty="0">
                <a:solidFill>
                  <a:srgbClr val="555555"/>
                </a:solidFill>
                <a:latin typeface="+mj-lt"/>
              </a:rPr>
              <a:t> 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on each 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server/apps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 where we want to harvest the logs. These nodes will send data to the indexer : </a:t>
            </a:r>
            <a:r>
              <a:rPr lang="en-US" b="1" dirty="0" err="1">
                <a:solidFill>
                  <a:srgbClr val="555555"/>
                </a:solidFill>
                <a:latin typeface="+mj-lt"/>
              </a:rPr>
              <a:t>logstash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. This one will process them using filters and send the formatted </a:t>
            </a:r>
            <a:r>
              <a:rPr lang="en-US" dirty="0" err="1" smtClean="0">
                <a:solidFill>
                  <a:srgbClr val="555555"/>
                </a:solidFill>
                <a:latin typeface="+mj-lt"/>
              </a:rPr>
              <a:t>dataa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 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to </a:t>
            </a:r>
            <a:r>
              <a:rPr lang="en-US" b="1" dirty="0">
                <a:solidFill>
                  <a:srgbClr val="555555"/>
                </a:solidFill>
                <a:latin typeface="+mj-lt"/>
              </a:rPr>
              <a:t>elasticsearch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rgbClr val="555555"/>
              </a:solidFill>
              <a:latin typeface="+mj-lt"/>
            </a:endParaRPr>
          </a:p>
          <a:p>
            <a:r>
              <a:rPr lang="en-US" b="1" dirty="0" err="1">
                <a:solidFill>
                  <a:srgbClr val="555555"/>
                </a:solidFill>
                <a:latin typeface="+mj-lt"/>
              </a:rPr>
              <a:t>Kibana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, the UI, will allow to display and compile the data. This architecture is scalable, you can quickly add more indexers nodes by adding </a:t>
            </a:r>
            <a:r>
              <a:rPr lang="en-US" dirty="0" err="1">
                <a:solidFill>
                  <a:srgbClr val="555555"/>
                </a:solidFill>
                <a:latin typeface="+mj-lt"/>
              </a:rPr>
              <a:t>logstash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 instances. Same for </a:t>
            </a:r>
            <a:r>
              <a:rPr lang="en-US" b="1" dirty="0">
                <a:solidFill>
                  <a:srgbClr val="555555"/>
                </a:solidFill>
                <a:latin typeface="+mj-lt"/>
              </a:rPr>
              <a:t>elasticsearch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, which works as a cluster of one node by default.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3633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352425" y="268288"/>
            <a:ext cx="6740525" cy="757238"/>
          </a:xfrm>
          <a:prstGeom prst="rect">
            <a:avLst/>
          </a:prstGeom>
        </p:spPr>
        <p:txBody>
          <a:bodyPr/>
          <a:lstStyle/>
          <a:p>
            <a:r>
              <a:rPr dirty="0"/>
              <a:t>Tools used</a:t>
            </a:r>
          </a:p>
        </p:txBody>
      </p:sp>
      <p:sp>
        <p:nvSpPr>
          <p:cNvPr id="142" name="Shape 142"/>
          <p:cNvSpPr/>
          <p:nvPr/>
        </p:nvSpPr>
        <p:spPr>
          <a:xfrm>
            <a:off x="271462" y="1440901"/>
            <a:ext cx="8609780" cy="453182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19" rIns="45719" numCol="3" spcCol="430488" anchor="ctr"/>
          <a:lstStyle/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2" action="ppaction://hlinksldjump"/>
              </a:rPr>
              <a:t>Git 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3" action="ppaction://hlinksldjump"/>
              </a:rPr>
              <a:t>Stash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4" action="ppaction://hlinksldjump"/>
              </a:rPr>
              <a:t>Confluence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5" action="ppaction://hlinksldjump"/>
              </a:rPr>
              <a:t>Jira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6" action="ppaction://hlinksldjump"/>
              </a:rPr>
              <a:t>Rally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7" action="ppaction://hlinksldjump"/>
              </a:rPr>
              <a:t>Jenkins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 smtClean="0">
                <a:hlinkClick r:id="rId8" action="ppaction://hlinksldjump"/>
              </a:rPr>
              <a:t>SonarQube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9" action="ppaction://hlinksldjump"/>
              </a:rPr>
              <a:t>Nexus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0" action="ppaction://hlinksldjump"/>
              </a:rPr>
              <a:t>Chef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 smtClean="0">
                <a:hlinkClick r:id="rId11" action="ppaction://hlinksldjump"/>
              </a:rPr>
              <a:t>Atomic</a:t>
            </a:r>
            <a:endParaRPr lang="en-US" dirty="0" smtClean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smtClean="0">
                <a:hlinkClick r:id="rId12" action="ppaction://hlinksldjump"/>
              </a:rPr>
              <a:t>ELK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3" action="ppaction://hlinksldjump"/>
              </a:rPr>
              <a:t>Informatica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4" action="ppaction://hlinksldjump"/>
              </a:rPr>
              <a:t>Parasoft</a:t>
            </a:r>
            <a:endParaRPr dirty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5" action="ppaction://hlinksldjump"/>
              </a:rPr>
              <a:t>App </a:t>
            </a:r>
            <a:r>
              <a:rPr dirty="0" smtClean="0">
                <a:hlinkClick r:id="rId15" action="ppaction://hlinksldjump"/>
              </a:rPr>
              <a:t>Dynamics</a:t>
            </a:r>
            <a:endParaRPr lang="en-US" dirty="0" smtClean="0"/>
          </a:p>
          <a:p>
            <a:pPr>
              <a:lnSpc>
                <a:spcPct val="250000"/>
              </a:lnSpc>
              <a:buSzPct val="100000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smtClean="0">
                <a:hlinkClick r:id="rId16" action="ppaction://hlinksldjump"/>
              </a:rPr>
              <a:t>BladeLogic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ELK Image</a:t>
            </a:r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1366214" y="2334023"/>
            <a:ext cx="1194100" cy="1075765"/>
          </a:xfrm>
          <a:prstGeom prst="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Node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478" y="1073552"/>
            <a:ext cx="325957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smtClean="0">
                <a:hlinkClick r:id="rId3"/>
              </a:rPr>
              <a:t>ELK cookbook</a:t>
            </a:r>
            <a:r>
              <a:rPr lang="en-GB" sz="1800" smtClean="0"/>
              <a:t> </a:t>
            </a:r>
          </a:p>
          <a:p>
            <a:pPr algn="ctr"/>
            <a:r>
              <a:rPr lang="en-GB" sz="1050" smtClean="0">
                <a:solidFill>
                  <a:sysClr val="windowText" lastClr="000000"/>
                </a:solidFill>
              </a:rPr>
              <a:t>(</a:t>
            </a:r>
            <a:r>
              <a:rPr lang="en-US" sz="1050">
                <a:solidFill>
                  <a:sysClr val="windowText" lastClr="000000"/>
                </a:solidFill>
              </a:rPr>
              <a:t>This cookbook is now being used with automated chef CI pipeline</a:t>
            </a:r>
            <a:r>
              <a:rPr lang="en-US" sz="1050" smtClean="0">
                <a:solidFill>
                  <a:sysClr val="windowText" lastClr="000000"/>
                </a:solidFill>
              </a:rPr>
              <a:t>.)</a:t>
            </a:r>
            <a:endParaRPr lang="en-GB" sz="180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12" y="3559961"/>
            <a:ext cx="337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All components can be installed on </a:t>
            </a:r>
            <a:r>
              <a:rPr lang="en-US" sz="1200" b="1">
                <a:solidFill>
                  <a:schemeClr val="accent2"/>
                </a:solidFill>
              </a:rPr>
              <a:t>one node </a:t>
            </a:r>
            <a:r>
              <a:rPr lang="en-US" sz="1200">
                <a:solidFill>
                  <a:schemeClr val="accent2"/>
                </a:solidFill>
              </a:rPr>
              <a:t>and will talk to each </a:t>
            </a:r>
            <a:r>
              <a:rPr lang="en-US" sz="1200" smtClean="0">
                <a:solidFill>
                  <a:schemeClr val="accent2"/>
                </a:solidFill>
              </a:rPr>
              <a:t>other</a:t>
            </a:r>
            <a:r>
              <a:rPr lang="en-US" sz="1200">
                <a:solidFill>
                  <a:schemeClr val="accent2"/>
                </a:solidFill>
              </a:rPr>
              <a:t>.</a:t>
            </a:r>
            <a:r>
              <a:rPr lang="en-US" sz="1200" smtClean="0">
                <a:solidFill>
                  <a:schemeClr val="accent2"/>
                </a:solidFill>
              </a:rPr>
              <a:t/>
            </a:r>
            <a:br>
              <a:rPr lang="en-US" sz="1200" smtClean="0">
                <a:solidFill>
                  <a:schemeClr val="accent2"/>
                </a:solidFill>
              </a:rPr>
            </a:br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8076" y="2627277"/>
            <a:ext cx="2094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2"/>
                </a:solidFill>
              </a:rPr>
              <a:t>Go to loans </a:t>
            </a:r>
            <a:r>
              <a:rPr lang="en-US" sz="1200" smtClean="0">
                <a:solidFill>
                  <a:schemeClr val="accent2"/>
                </a:solidFill>
              </a:rPr>
              <a:t>are implementing ELK on </a:t>
            </a:r>
            <a:r>
              <a:rPr lang="en-US" sz="1200" err="1" smtClean="0">
                <a:solidFill>
                  <a:schemeClr val="accent2"/>
                </a:solidFill>
              </a:rPr>
              <a:t>IaaS</a:t>
            </a:r>
            <a:r>
              <a:rPr lang="en-US" sz="1200" smtClean="0">
                <a:solidFill>
                  <a:schemeClr val="accent2"/>
                </a:solidFill>
              </a:rPr>
              <a:t> </a:t>
            </a:r>
            <a:r>
              <a:rPr lang="en-US" sz="1200" b="1" smtClean="0">
                <a:solidFill>
                  <a:schemeClr val="accent2"/>
                </a:solidFill>
              </a:rPr>
              <a:t>(to be confirmed)</a:t>
            </a:r>
            <a:endParaRPr lang="en-GB" sz="1200" b="1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 bwMode="auto">
          <a:xfrm>
            <a:off x="1963263" y="1766049"/>
            <a:ext cx="1" cy="567974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 bwMode="auto">
          <a:xfrm flipH="1">
            <a:off x="2685821" y="2950443"/>
            <a:ext cx="4102255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047996" y="2440632"/>
            <a:ext cx="33779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smtClean="0">
                <a:solidFill>
                  <a:schemeClr val="accent2"/>
                </a:solidFill>
              </a:rPr>
              <a:t>All logs feed into one box (syslog) not secure at the moment.</a:t>
            </a:r>
            <a:endParaRPr lang="en-GB" sz="105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839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Not secure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Logs are transferred as </a:t>
            </a:r>
            <a:r>
              <a:rPr lang="en-US" err="1" smtClean="0">
                <a:solidFill>
                  <a:schemeClr val="accent2"/>
                </a:solidFill>
              </a:rPr>
              <a:t>syslogs</a:t>
            </a:r>
            <a:r>
              <a:rPr lang="en-US" smtClean="0">
                <a:solidFill>
                  <a:schemeClr val="accent2"/>
                </a:solidFill>
              </a:rPr>
              <a:t>, at the moment this is not secure. Barclays is working on adding plugins to make it secure</a:t>
            </a:r>
          </a:p>
        </p:txBody>
      </p:sp>
    </p:spTree>
    <p:extLst>
      <p:ext uri="{BB962C8B-B14F-4D97-AF65-F5344CB8AC3E}">
        <p14:creationId xmlns:p14="http://schemas.microsoft.com/office/powerpoint/2010/main" val="4105600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Logstash Configuration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Input – this is the mechanism for passing log data to </a:t>
            </a:r>
            <a:r>
              <a:rPr lang="en-US" dirty="0" err="1" smtClean="0">
                <a:solidFill>
                  <a:schemeClr val="accent2"/>
                </a:solidFill>
              </a:rPr>
              <a:t>logstash</a:t>
            </a:r>
            <a:r>
              <a:rPr lang="en-US" dirty="0" smtClean="0">
                <a:solidFill>
                  <a:schemeClr val="accent2"/>
                </a:solidFill>
              </a:rPr>
              <a:t>, common used are; syslog, file, lumberjack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Filter – processes the inputs in the </a:t>
            </a:r>
            <a:r>
              <a:rPr lang="en-US" dirty="0" err="1" smtClean="0">
                <a:solidFill>
                  <a:schemeClr val="accent2"/>
                </a:solidFill>
              </a:rPr>
              <a:t>logstash</a:t>
            </a:r>
            <a:r>
              <a:rPr lang="en-US" dirty="0" smtClean="0">
                <a:solidFill>
                  <a:schemeClr val="accent2"/>
                </a:solidFill>
              </a:rPr>
              <a:t>, you can add conditions so you can perform certain actions and it has to match a particular criteria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Output – final phase of the </a:t>
            </a:r>
            <a:r>
              <a:rPr lang="en-US" dirty="0" err="1" smtClean="0">
                <a:solidFill>
                  <a:schemeClr val="accent2"/>
                </a:solidFill>
              </a:rPr>
              <a:t>logstash</a:t>
            </a:r>
            <a:r>
              <a:rPr lang="en-US" dirty="0" smtClean="0">
                <a:solidFill>
                  <a:schemeClr val="accent2"/>
                </a:solidFill>
              </a:rPr>
              <a:t> pipeline, most common outputs would be elasticsearch, file.</a:t>
            </a:r>
          </a:p>
        </p:txBody>
      </p:sp>
    </p:spTree>
    <p:extLst>
      <p:ext uri="{BB962C8B-B14F-4D97-AF65-F5344CB8AC3E}">
        <p14:creationId xmlns:p14="http://schemas.microsoft.com/office/powerpoint/2010/main" val="11676479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Elasticsearch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err="1" smtClean="0">
                <a:solidFill>
                  <a:schemeClr val="accent2"/>
                </a:solidFill>
              </a:rPr>
              <a:t>Elasticsearch</a:t>
            </a:r>
            <a:r>
              <a:rPr lang="en-US" smtClean="0">
                <a:solidFill>
                  <a:schemeClr val="accent2"/>
                </a:solidFill>
              </a:rPr>
              <a:t> has search and index data that is </a:t>
            </a:r>
            <a:r>
              <a:rPr lang="en-US" err="1" smtClean="0">
                <a:solidFill>
                  <a:schemeClr val="accent2"/>
                </a:solidFill>
              </a:rPr>
              <a:t>avaiable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err="1" smtClean="0">
                <a:solidFill>
                  <a:schemeClr val="accent2"/>
                </a:solidFill>
              </a:rPr>
              <a:t>RESTfully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</a:rPr>
              <a:t>as JSON over HTTP</a:t>
            </a:r>
          </a:p>
        </p:txBody>
      </p:sp>
    </p:spTree>
    <p:extLst>
      <p:ext uri="{BB962C8B-B14F-4D97-AF65-F5344CB8AC3E}">
        <p14:creationId xmlns:p14="http://schemas.microsoft.com/office/powerpoint/2010/main" val="94201885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Kibana</a:t>
            </a:r>
            <a:r>
              <a:rPr lang="en-US" smtClean="0"/>
              <a:t>	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mtClean="0">
                <a:solidFill>
                  <a:schemeClr val="accent2"/>
                </a:solidFill>
              </a:rPr>
              <a:t>This is a web interface is a </a:t>
            </a:r>
            <a:r>
              <a:rPr lang="en-US" err="1" smtClean="0">
                <a:solidFill>
                  <a:schemeClr val="accent2"/>
                </a:solidFill>
              </a:rPr>
              <a:t>customisable</a:t>
            </a:r>
            <a:r>
              <a:rPr lang="en-US" smtClean="0">
                <a:solidFill>
                  <a:schemeClr val="accent2"/>
                </a:solidFill>
              </a:rPr>
              <a:t> dashboard that can be adjusted to suit your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mtClean="0">
                <a:solidFill>
                  <a:schemeClr val="accent2"/>
                </a:solidFill>
              </a:rPr>
              <a:t>You can query events, create tables, graphs as well as dashboards.</a:t>
            </a:r>
          </a:p>
          <a:p>
            <a:pPr marL="342900" indent="-342900">
              <a:buFont typeface="Arial" charset="0"/>
              <a:buChar char="•"/>
            </a:pPr>
            <a:r>
              <a:rPr lang="en-US" err="1" smtClean="0">
                <a:solidFill>
                  <a:schemeClr val="accent2"/>
                </a:solidFill>
              </a:rPr>
              <a:t>Kibana</a:t>
            </a:r>
            <a:r>
              <a:rPr lang="en-US" smtClean="0">
                <a:solidFill>
                  <a:schemeClr val="accent2"/>
                </a:solidFill>
              </a:rPr>
              <a:t> web interface uses apache Lucene query syntax</a:t>
            </a:r>
          </a:p>
        </p:txBody>
      </p:sp>
    </p:spTree>
    <p:extLst>
      <p:ext uri="{BB962C8B-B14F-4D97-AF65-F5344CB8AC3E}">
        <p14:creationId xmlns:p14="http://schemas.microsoft.com/office/powerpoint/2010/main" val="4370433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Informatica</a:t>
            </a:r>
          </a:p>
        </p:txBody>
      </p:sp>
      <p:sp>
        <p:nvSpPr>
          <p:cNvPr id="197" name="Shape 197"/>
          <p:cNvSpPr/>
          <p:nvPr/>
        </p:nvSpPr>
        <p:spPr>
          <a:xfrm>
            <a:off x="576480" y="1332229"/>
            <a:ext cx="822812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Informatica is a data integration tool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Informatica provides functionality for export, transform and loading of data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Parasoft</a:t>
            </a:r>
          </a:p>
        </p:txBody>
      </p:sp>
      <p:sp>
        <p:nvSpPr>
          <p:cNvPr id="201" name="Shape 201"/>
          <p:cNvSpPr/>
          <p:nvPr/>
        </p:nvSpPr>
        <p:spPr>
          <a:xfrm>
            <a:off x="576480" y="1332229"/>
            <a:ext cx="822812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Continous testing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shift testing left - this means earlier testing in the lifecycle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parasoft service virtualisation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create simulated test environments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Parasoft development testing platform (DTP)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reduces risk associated with software development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bridges gap between business and development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automated defect prevention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 Dynamics</a:t>
            </a:r>
          </a:p>
        </p:txBody>
      </p:sp>
      <p:sp>
        <p:nvSpPr>
          <p:cNvPr id="205" name="Shape 205"/>
          <p:cNvSpPr/>
          <p:nvPr/>
        </p:nvSpPr>
        <p:spPr>
          <a:xfrm>
            <a:off x="576480" y="1332229"/>
            <a:ext cx="8228123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rPr dirty="0"/>
              <a:t>AppDynamics is an application performing management (APM) tool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rPr dirty="0"/>
              <a:t>this tool allows you to analyse, optimise and predict problems that can occur in information systems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rPr dirty="0"/>
              <a:t>you can add this to both product and testing environments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rPr dirty="0"/>
              <a:t>AppDynamics can be used to find problems, monitor systems and also can be used to analyse impacts. Below is an example of a dashboard.</a:t>
            </a:r>
          </a:p>
        </p:txBody>
      </p:sp>
      <p:pic>
        <p:nvPicPr>
          <p:cNvPr id="206" name="Screen Shot 2016-06-20 at 12.53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9920" y="3082717"/>
            <a:ext cx="5424160" cy="3157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BladeLogic</a:t>
            </a:r>
            <a:endParaRPr lang="en-US" dirty="0"/>
          </a:p>
        </p:txBody>
      </p:sp>
      <p:sp>
        <p:nvSpPr>
          <p:cNvPr id="3" name="Shape 205"/>
          <p:cNvSpPr/>
          <p:nvPr/>
        </p:nvSpPr>
        <p:spPr>
          <a:xfrm>
            <a:off x="576480" y="1332229"/>
            <a:ext cx="8228123" cy="10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rPr lang="en-US" dirty="0" smtClean="0"/>
              <a:t>This allows you to provision, configure, patch and maintain physical, virtual and cloud servers quicker and securely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331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352425" y="268288"/>
            <a:ext cx="6740525" cy="757238"/>
          </a:xfrm>
          <a:prstGeom prst="rect">
            <a:avLst/>
          </a:prstGeom>
        </p:spPr>
        <p:txBody>
          <a:bodyPr/>
          <a:lstStyle/>
          <a:p>
            <a:r>
              <a:t>Git</a:t>
            </a:r>
          </a:p>
        </p:txBody>
      </p:sp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2" y="4012912"/>
            <a:ext cx="4664626" cy="2148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1648" y="3748729"/>
            <a:ext cx="4092878" cy="155887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534987" y="1559599"/>
            <a:ext cx="9184641" cy="214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This is a VCS (version control system)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Git stores the data like a set of screenshots. Git takes a “picture” of what your files look like and if you change a file then it will update that file in the version. If you have no changes then it wont store the file again, it will give you a link to the previous identical file.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Git encourages you to have multiple branches that are independent. 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Create a branch work on a topic or idea and you could delete this branch or merge the branch to the master. 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New branch for new features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Stash (Bitbucket)</a:t>
            </a:r>
          </a:p>
        </p:txBody>
      </p:sp>
      <p:pic>
        <p:nvPicPr>
          <p:cNvPr id="152" name="image3.png"/>
          <p:cNvPicPr>
            <a:picLocks noChangeAspect="1"/>
          </p:cNvPicPr>
          <p:nvPr/>
        </p:nvPicPr>
        <p:blipFill>
          <a:blip r:embed="rId2">
            <a:extLst/>
          </a:blip>
          <a:srcRect t="19148" r="6906" b="15355"/>
          <a:stretch>
            <a:fillRect/>
          </a:stretch>
        </p:blipFill>
        <p:spPr>
          <a:xfrm>
            <a:off x="3542417" y="1237853"/>
            <a:ext cx="5454886" cy="492187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91521" y="1168697"/>
            <a:ext cx="3566727" cy="305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defTabSz="457200">
              <a:lnSpc>
                <a:spcPct val="150000"/>
              </a:lnSpc>
              <a:spcBef>
                <a:spcPts val="200"/>
              </a:spcBef>
              <a:buSzPct val="100000"/>
              <a:buChar char="•"/>
              <a:defRPr sz="1400">
                <a:solidFill>
                  <a:srgbClr val="2E74B5"/>
                </a:solidFill>
                <a:uFill>
                  <a:solidFill>
                    <a:srgbClr val="2E74B5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This is a VCS (version control system) 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Stash server with add-ons, you can connect with JIRA and confluence software (atlassian software)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Stash is already created inside the bank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Pull requests and branch permissions, works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very similar to Git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Confluence</a:t>
            </a:r>
          </a:p>
        </p:txBody>
      </p:sp>
      <p:sp>
        <p:nvSpPr>
          <p:cNvPr id="157" name="Shape 157"/>
          <p:cNvSpPr/>
          <p:nvPr/>
        </p:nvSpPr>
        <p:spPr>
          <a:xfrm>
            <a:off x="362974" y="1363980"/>
            <a:ext cx="1888665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This is a team management software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Create, organise and discuss work for your team or project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Make sure all the work is captured in one location rather than emails back and forth. </a:t>
            </a:r>
          </a:p>
        </p:txBody>
      </p:sp>
      <p:pic>
        <p:nvPicPr>
          <p:cNvPr id="158" name="image4.png"/>
          <p:cNvPicPr>
            <a:picLocks noChangeAspect="1"/>
          </p:cNvPicPr>
          <p:nvPr/>
        </p:nvPicPr>
        <p:blipFill>
          <a:blip r:embed="rId2">
            <a:extLst/>
          </a:blip>
          <a:srcRect l="7257" t="35077" r="10019" b="19656"/>
          <a:stretch>
            <a:fillRect/>
          </a:stretch>
        </p:blipFill>
        <p:spPr>
          <a:xfrm>
            <a:off x="2507953" y="1364774"/>
            <a:ext cx="6675054" cy="468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Jira</a:t>
            </a:r>
          </a:p>
        </p:txBody>
      </p:sp>
      <p:sp>
        <p:nvSpPr>
          <p:cNvPr id="162" name="Shape 162"/>
          <p:cNvSpPr/>
          <p:nvPr/>
        </p:nvSpPr>
        <p:spPr>
          <a:xfrm>
            <a:off x="481230" y="1332230"/>
            <a:ext cx="3639155" cy="3869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Jira is built for members of the team to plan, track release software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Plan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You are able to create user stories and issues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Plan your sprints 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Track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Be able to priorities work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discuss work that needs to be done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organise work for individuals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Kanban view</a:t>
            </a:r>
          </a:p>
        </p:txBody>
      </p:sp>
      <p:pic>
        <p:nvPicPr>
          <p:cNvPr id="163" name="Screen Shot 2016-06-13 at 13.5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4021" y="1445551"/>
            <a:ext cx="4787933" cy="4732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Rally</a:t>
            </a:r>
          </a:p>
        </p:txBody>
      </p:sp>
      <p:sp>
        <p:nvSpPr>
          <p:cNvPr id="167" name="Shape 167"/>
          <p:cNvSpPr/>
          <p:nvPr/>
        </p:nvSpPr>
        <p:spPr>
          <a:xfrm>
            <a:off x="576480" y="1332230"/>
            <a:ext cx="6338203" cy="4517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Similar to Jira for project management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Team collaboration\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Agile project management,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Being able to track team/projects progress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Custom dashboards, kanban, or your choice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Burndowns.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Enterprise scale agile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realtime visibility into teams and their progress and work load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connect delivery with plans and business strategy/objectives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delivery and features to meet business goals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Product and portfolio management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strategic plans and roadmaps that can be connected to delivery/projects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align the work with the business investments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use facts to help with reporting status of projects or deliveries/features.</a:t>
            </a:r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1800" y="1231900"/>
            <a:ext cx="2740060" cy="1730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Jenkins</a:t>
            </a:r>
          </a:p>
        </p:txBody>
      </p:sp>
      <p:sp>
        <p:nvSpPr>
          <p:cNvPr id="172" name="Shape 172"/>
          <p:cNvSpPr/>
          <p:nvPr/>
        </p:nvSpPr>
        <p:spPr>
          <a:xfrm>
            <a:off x="576480" y="1332229"/>
            <a:ext cx="8228123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Jenkins is an automation platform that helps with automating build testing and integration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is a continuous integration and continuous delivery application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Software quality becomes improved, any issues or problems in the code is detected and can be resolved</a:t>
            </a:r>
          </a:p>
          <a:p>
            <a:pPr>
              <a:lnSpc>
                <a:spcPct val="150000"/>
              </a:lnSpc>
              <a:defRPr sz="1400">
                <a:solidFill>
                  <a:srgbClr val="000000"/>
                </a:solidFill>
              </a:defRPr>
            </a:pPr>
            <a:endParaRPr/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Easy installation:</a:t>
            </a:r>
            <a:r>
              <a:t> Just run java -jar jenkins.war, deploy it in a servlet container. No additional install, no database. Prefer an installer or native package? We have those as well.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Easy configuration:</a:t>
            </a:r>
            <a:r>
              <a:t> Jenkins can be configured entirely from its friendly web GUI with extensive on-the-fly error checks and inline help.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Rich plugin ecosystem: </a:t>
            </a:r>
            <a:r>
              <a:t>Jenkins integrates with virtually every SCM or build tool that exists. View plugins.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Extensibility: </a:t>
            </a:r>
            <a:r>
              <a:t>Most parts of Jenkins can be extended and modified, and it's easy to create new Jenkins plugins. This allows you to customize Jenkins to your needs.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Distributed builds:</a:t>
            </a:r>
            <a:r>
              <a:t> Jenkins can distribute build/test loads to multiple computers with different operating systems. Building software for OS X, Linux, and Windows? No problem.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SonarQube</a:t>
            </a:r>
          </a:p>
        </p:txBody>
      </p:sp>
      <p:sp>
        <p:nvSpPr>
          <p:cNvPr id="176" name="Shape 176"/>
          <p:cNvSpPr/>
          <p:nvPr/>
        </p:nvSpPr>
        <p:spPr>
          <a:xfrm>
            <a:off x="576480" y="1332229"/>
            <a:ext cx="822812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“It’s a code quality management platform that allows developer teams to manage, track and eventually improve the quality of the source code.  It’s a web based application that keeps historical data of a variety of metrics and gives trends of leading and lagging indicators for all seven deadly sins of developers”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Measure and analyse the quality of code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can be confused with jenkins;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Jenkins is a tool to implement continuous integration, it builds and tests code every time a change is made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sonar is a managing code quality tool, this focuses on </a:t>
            </a:r>
            <a:r>
              <a:rPr b="1"/>
              <a:t>analysing code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aster template for colleagues">
  <a:themeElements>
    <a:clrScheme name="Master template for colleagues">
      <a:dk1>
        <a:srgbClr val="FFFFFF"/>
      </a:dk1>
      <a:lt1>
        <a:srgbClr val="00A1E4"/>
      </a:lt1>
      <a:dk2>
        <a:srgbClr val="A7A7A7"/>
      </a:dk2>
      <a:lt2>
        <a:srgbClr val="535353"/>
      </a:lt2>
      <a:accent1>
        <a:srgbClr val="3F23A0"/>
      </a:accent1>
      <a:accent2>
        <a:srgbClr val="707070"/>
      </a:accent2>
      <a:accent3>
        <a:srgbClr val="8F8F8F"/>
      </a:accent3>
      <a:accent4>
        <a:srgbClr val="0089C3"/>
      </a:accent4>
      <a:accent5>
        <a:srgbClr val="C4DBE3"/>
      </a:accent5>
      <a:accent6>
        <a:srgbClr val="67AD3D"/>
      </a:accent6>
      <a:hlink>
        <a:srgbClr val="0000FF"/>
      </a:hlink>
      <a:folHlink>
        <a:srgbClr val="FF00FF"/>
      </a:folHlink>
    </a:clrScheme>
    <a:fontScheme name="Master template for colleagu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ster template for colleagu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ster template for colleagues">
  <a:themeElements>
    <a:clrScheme name="Master template for colleagu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F23A0"/>
      </a:accent1>
      <a:accent2>
        <a:srgbClr val="707070"/>
      </a:accent2>
      <a:accent3>
        <a:srgbClr val="8F8F8F"/>
      </a:accent3>
      <a:accent4>
        <a:srgbClr val="0089C3"/>
      </a:accent4>
      <a:accent5>
        <a:srgbClr val="C4DBE3"/>
      </a:accent5>
      <a:accent6>
        <a:srgbClr val="67AD3D"/>
      </a:accent6>
      <a:hlink>
        <a:srgbClr val="0000FF"/>
      </a:hlink>
      <a:folHlink>
        <a:srgbClr val="FF00FF"/>
      </a:folHlink>
    </a:clrScheme>
    <a:fontScheme name="Master template for colleagu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ster template for colleagu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1506</Words>
  <Application>Microsoft Macintosh PowerPoint</Application>
  <PresentationFormat>On-screen Show (4:3)</PresentationFormat>
  <Paragraphs>202</Paragraphs>
  <Slides>28</Slides>
  <Notes>5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Barclaycard Co</vt:lpstr>
      <vt:lpstr>Calibri</vt:lpstr>
      <vt:lpstr>Calibri Light</vt:lpstr>
      <vt:lpstr>Helvetica</vt:lpstr>
      <vt:lpstr>ＭＳ Ｐゴシック</vt:lpstr>
      <vt:lpstr>Symbol</vt:lpstr>
      <vt:lpstr>Arial</vt:lpstr>
      <vt:lpstr>Master template for colleagues</vt:lpstr>
      <vt:lpstr>Tools Pipeline</vt:lpstr>
      <vt:lpstr>Tools used</vt:lpstr>
      <vt:lpstr>Git</vt:lpstr>
      <vt:lpstr>Stash (Bitbucket)</vt:lpstr>
      <vt:lpstr>Confluence</vt:lpstr>
      <vt:lpstr>Jira</vt:lpstr>
      <vt:lpstr>Rally</vt:lpstr>
      <vt:lpstr>Jenkins</vt:lpstr>
      <vt:lpstr>SonarQube</vt:lpstr>
      <vt:lpstr> Nexus</vt:lpstr>
      <vt:lpstr>Chef</vt:lpstr>
      <vt:lpstr>Automic</vt:lpstr>
      <vt:lpstr>ELK</vt:lpstr>
      <vt:lpstr>ELK</vt:lpstr>
      <vt:lpstr>What is ELK</vt:lpstr>
      <vt:lpstr>Why is centralising logging useful</vt:lpstr>
      <vt:lpstr>Diagram of ELK</vt:lpstr>
      <vt:lpstr>ELK central logging</vt:lpstr>
      <vt:lpstr>Elk central logging</vt:lpstr>
      <vt:lpstr>ELK Image</vt:lpstr>
      <vt:lpstr>Not secure</vt:lpstr>
      <vt:lpstr>Logstash Configuration file</vt:lpstr>
      <vt:lpstr>Elasticsearch </vt:lpstr>
      <vt:lpstr>Kibana </vt:lpstr>
      <vt:lpstr>Informatica</vt:lpstr>
      <vt:lpstr>Parasoft</vt:lpstr>
      <vt:lpstr>App Dynamics</vt:lpstr>
      <vt:lpstr>BladeLogic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Pipeline</dc:title>
  <cp:lastModifiedBy>Ricc Bellini</cp:lastModifiedBy>
  <cp:revision>8</cp:revision>
  <dcterms:modified xsi:type="dcterms:W3CDTF">2016-07-21T14:12:15Z</dcterms:modified>
</cp:coreProperties>
</file>