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/>
    <p:restoredTop sz="94528"/>
  </p:normalViewPr>
  <p:slideViewPr>
    <p:cSldViewPr snapToGrid="0" snapToObjects="1">
      <p:cViewPr>
        <p:scale>
          <a:sx n="148" d="100"/>
          <a:sy n="148" d="100"/>
        </p:scale>
        <p:origin x="-1272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4" d="100"/>
          <a:sy n="174" d="100"/>
        </p:scale>
        <p:origin x="6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0" name="Shape 3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0007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9" name="Shape 4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Intranet account is mapped to AD group</a:t>
            </a:r>
          </a:p>
          <a:p>
            <a:r>
              <a:t>Username and group change</a:t>
            </a:r>
          </a:p>
        </p:txBody>
      </p:sp>
    </p:spTree>
    <p:extLst>
      <p:ext uri="{BB962C8B-B14F-4D97-AF65-F5344CB8AC3E}">
        <p14:creationId xmlns:p14="http://schemas.microsoft.com/office/powerpoint/2010/main" val="41827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6" name="Shape 4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20172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1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6"/>
          <p:cNvGrpSpPr/>
          <p:nvPr/>
        </p:nvGrpSpPr>
        <p:grpSpPr>
          <a:xfrm>
            <a:off x="546099" y="-4763"/>
            <a:ext cx="5014914" cy="6862764"/>
            <a:chOff x="0" y="0"/>
            <a:chExt cx="5014912" cy="6862763"/>
          </a:xfrm>
        </p:grpSpPr>
        <p:sp>
          <p:nvSpPr>
            <p:cNvPr id="110" name="Shape 110"/>
            <p:cNvSpPr/>
            <p:nvPr/>
          </p:nvSpPr>
          <p:spPr>
            <a:xfrm>
              <a:off x="438150" y="0"/>
              <a:ext cx="1063626" cy="278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0"/>
              <a:ext cx="1035051" cy="267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-1" y="2587625"/>
              <a:ext cx="2693989" cy="427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42911" y="2697163"/>
              <a:ext cx="3332164" cy="416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438150" y="2692400"/>
              <a:ext cx="4576763" cy="417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2582863"/>
              <a:ext cx="3584576" cy="427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2928400" y="1380067"/>
            <a:ext cx="8574624" cy="2616201"/>
          </a:xfrm>
          <a:prstGeom prst="rect">
            <a:avLst/>
          </a:prstGeom>
        </p:spPr>
        <p:txBody>
          <a:bodyPr anchor="b"/>
          <a:lstStyle>
            <a:lvl1pPr algn="r" defTabSz="457200">
              <a:lnSpc>
                <a:spcPct val="100000"/>
              </a:lnSpc>
              <a:defRPr sz="6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515377" y="3996266"/>
            <a:ext cx="6987645" cy="1388535"/>
          </a:xfrm>
          <a:prstGeom prst="rect">
            <a:avLst/>
          </a:prstGeom>
        </p:spPr>
        <p:txBody>
          <a:bodyPr/>
          <a:lstStyle>
            <a:lvl1pPr marL="0" indent="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100">
                <a:latin typeface="Corbel"/>
                <a:ea typeface="Corbel"/>
                <a:cs typeface="Corbel"/>
                <a:sym typeface="Corbel"/>
              </a:defRPr>
            </a:lvl1pPr>
            <a:lvl2pPr marL="0" indent="4572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100">
                <a:latin typeface="Corbel"/>
                <a:ea typeface="Corbel"/>
                <a:cs typeface="Corbel"/>
                <a:sym typeface="Corbel"/>
              </a:defRPr>
            </a:lvl2pPr>
            <a:lvl3pPr marL="0" indent="9144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100">
                <a:latin typeface="Corbel"/>
                <a:ea typeface="Corbel"/>
                <a:cs typeface="Corbel"/>
                <a:sym typeface="Corbel"/>
              </a:defRPr>
            </a:lvl3pPr>
            <a:lvl4pPr marL="0" indent="13716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100">
                <a:latin typeface="Corbel"/>
                <a:ea typeface="Corbel"/>
                <a:cs typeface="Corbel"/>
                <a:sym typeface="Corbel"/>
              </a:defRPr>
            </a:lvl4pPr>
            <a:lvl5pPr marL="0" indent="18288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1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2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126" name="Shape 126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 anchor="ctr"/>
          <a:lstStyle>
            <a:lvl1pPr marL="285750" indent="-28575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1pPr>
            <a:lvl2pPr marL="800100" indent="-34290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2pPr>
            <a:lvl3pPr marL="1295400" indent="-38100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3pPr>
            <a:lvl4pPr marL="1628775" indent="-257175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4pPr>
            <a:lvl5pPr marL="2122714" indent="-293914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1271883" y="5934123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142" name="Shape 142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8" cy="2110383"/>
          </a:xfrm>
          <a:prstGeom prst="rect">
            <a:avLst/>
          </a:prstGeom>
        </p:spPr>
        <p:txBody>
          <a:bodyPr anchor="b"/>
          <a:lstStyle>
            <a:lvl1pPr algn="r" defTabSz="457200">
              <a:lnSpc>
                <a:spcPct val="100000"/>
              </a:lnSpc>
              <a:defRPr sz="4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2572278" y="4777380"/>
            <a:ext cx="8930748" cy="860401"/>
          </a:xfrm>
          <a:prstGeom prst="rect">
            <a:avLst/>
          </a:prstGeom>
        </p:spPr>
        <p:txBody>
          <a:bodyPr/>
          <a:lstStyle>
            <a:lvl1pPr marL="0" indent="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1pPr>
            <a:lvl2pPr marL="0" indent="4572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2pPr>
            <a:lvl3pPr marL="0" indent="9144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3pPr>
            <a:lvl4pPr marL="0" indent="13716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4pPr>
            <a:lvl5pPr marL="0" indent="18288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4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158" name="Shape 158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xfrm>
            <a:off x="1484312" y="2666999"/>
            <a:ext cx="4895056" cy="3124201"/>
          </a:xfrm>
          <a:prstGeom prst="rect">
            <a:avLst/>
          </a:prstGeom>
        </p:spPr>
        <p:txBody>
          <a:bodyPr anchor="ctr"/>
          <a:lstStyle>
            <a:lvl1pPr marL="285750" indent="-28575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1800">
                <a:latin typeface="Corbel"/>
                <a:ea typeface="Corbel"/>
                <a:cs typeface="Corbel"/>
                <a:sym typeface="Corbel"/>
              </a:defRPr>
            </a:lvl1pPr>
            <a:lvl2pPr marL="778668" indent="-321468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1800">
                <a:latin typeface="Corbel"/>
                <a:ea typeface="Corbel"/>
                <a:cs typeface="Corbel"/>
                <a:sym typeface="Corbel"/>
              </a:defRPr>
            </a:lvl2pPr>
            <a:lvl3pPr marL="1281792" indent="-367392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1800">
                <a:latin typeface="Corbel"/>
                <a:ea typeface="Corbel"/>
                <a:cs typeface="Corbel"/>
                <a:sym typeface="Corbel"/>
              </a:defRPr>
            </a:lvl3pPr>
            <a:lvl4pPr marL="1628775" indent="-257175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1800">
                <a:latin typeface="Corbel"/>
                <a:ea typeface="Corbel"/>
                <a:cs typeface="Corbel"/>
                <a:sym typeface="Corbel"/>
              </a:defRPr>
            </a:lvl4pPr>
            <a:lvl5pPr marL="2085975" indent="-257175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18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174" name="Shape 174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xfrm>
            <a:off x="1772179" y="2658533"/>
            <a:ext cx="4607189" cy="576263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>
                <a:solidFill>
                  <a:srgbClr val="1287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indent="4572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>
                <a:solidFill>
                  <a:srgbClr val="1287C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indent="9144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>
                <a:solidFill>
                  <a:srgbClr val="1287C3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indent="13716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>
                <a:solidFill>
                  <a:srgbClr val="1287C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indent="18288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>
                <a:solidFill>
                  <a:srgbClr val="1287C3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3"/>
          </p:nvPr>
        </p:nvSpPr>
        <p:spPr>
          <a:xfrm>
            <a:off x="6880486" y="2667000"/>
            <a:ext cx="4622538" cy="576263"/>
          </a:xfrm>
          <a:prstGeom prst="rect">
            <a:avLst/>
          </a:prstGeom>
        </p:spPr>
        <p:txBody>
          <a:bodyPr anchor="b"/>
          <a:lstStyle/>
          <a:p>
            <a:pPr marL="0" indent="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>
                <a:solidFill>
                  <a:srgbClr val="1287C3"/>
                </a:solidFill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7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191" name="Shape 191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2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06" name="Shape 206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6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20" name="Shape 220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/>
          <a:lstStyle>
            <a:lvl1pPr algn="ctr" defTabSz="457200">
              <a:lnSpc>
                <a:spcPct val="100000"/>
              </a:lnSpc>
              <a:defRPr sz="24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5262033" y="685798"/>
            <a:ext cx="6240991" cy="5105403"/>
          </a:xfrm>
          <a:prstGeom prst="rect">
            <a:avLst/>
          </a:prstGeom>
        </p:spPr>
        <p:txBody>
          <a:bodyPr anchor="ctr"/>
          <a:lstStyle>
            <a:lvl1pPr marL="285750" indent="-28575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000">
                <a:latin typeface="Corbel"/>
                <a:ea typeface="Corbel"/>
                <a:cs typeface="Corbel"/>
                <a:sym typeface="Corbel"/>
              </a:defRPr>
            </a:lvl1pPr>
            <a:lvl2pPr marL="774700" indent="-31750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000">
                <a:latin typeface="Corbel"/>
                <a:ea typeface="Corbel"/>
                <a:cs typeface="Corbel"/>
                <a:sym typeface="Corbel"/>
              </a:defRPr>
            </a:lvl2pPr>
            <a:lvl3pPr marL="1271587" indent="-357187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000">
                <a:latin typeface="Corbel"/>
                <a:ea typeface="Corbel"/>
                <a:cs typeface="Corbel"/>
                <a:sym typeface="Corbel"/>
              </a:defRPr>
            </a:lvl3pPr>
            <a:lvl4pPr marL="1616528" indent="-244928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000">
                <a:latin typeface="Corbel"/>
                <a:ea typeface="Corbel"/>
                <a:cs typeface="Corbel"/>
                <a:sym typeface="Corbel"/>
              </a:defRPr>
            </a:lvl4pPr>
            <a:lvl5pPr marL="2073728" indent="-244928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0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3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0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3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37" name="Shape 237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1"/>
          </a:xfrm>
          <a:prstGeom prst="rect">
            <a:avLst/>
          </a:prstGeom>
        </p:spPr>
        <p:txBody>
          <a:bodyPr anchor="b"/>
          <a:lstStyle>
            <a:lvl1pPr algn="ctr" defTabSz="457200">
              <a:lnSpc>
                <a:spcPct val="100000"/>
              </a:lnSpc>
              <a:defRPr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245" name="Shape 245"/>
          <p:cNvSpPr>
            <a:spLocks noGrp="1"/>
          </p:cNvSpPr>
          <p:nvPr>
            <p:ph type="pic" sz="quarter" idx="13"/>
          </p:nvPr>
        </p:nvSpPr>
        <p:spPr>
          <a:xfrm>
            <a:off x="7594682" y="914400"/>
            <a:ext cx="3280975" cy="4572000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1482724" y="3124199"/>
            <a:ext cx="5426158" cy="1828801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1pPr>
            <a:lvl2pPr marL="0" indent="4572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2pPr>
            <a:lvl3pPr marL="0" indent="9144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3pPr>
            <a:lvl4pPr marL="0" indent="13716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4pPr>
            <a:lvl5pPr marL="0" indent="18288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noramic Picture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60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54" name="Shape 254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1484311" y="4732864"/>
            <a:ext cx="10018711" cy="566739"/>
          </a:xfrm>
          <a:prstGeom prst="rect">
            <a:avLst/>
          </a:prstGeom>
        </p:spPr>
        <p:txBody>
          <a:bodyPr anchor="b"/>
          <a:lstStyle>
            <a:lvl1pPr algn="ctr" defTabSz="457200">
              <a:lnSpc>
                <a:spcPct val="100000"/>
              </a:lnSpc>
              <a:defRPr sz="24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262" name="Shape 262"/>
          <p:cNvSpPr>
            <a:spLocks noGrp="1"/>
          </p:cNvSpPr>
          <p:nvPr>
            <p:ph type="pic" sz="half" idx="13"/>
          </p:nvPr>
        </p:nvSpPr>
        <p:spPr>
          <a:xfrm>
            <a:off x="2386011" y="932112"/>
            <a:ext cx="8225944" cy="3164976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xfrm>
            <a:off x="1484311" y="5299602"/>
            <a:ext cx="10018711" cy="49371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marL="0" indent="4572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marL="0" indent="9144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marL="0" indent="13716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marL="0" indent="18288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7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71" name="Shape 271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3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sz="quarter" idx="1"/>
          </p:nvPr>
        </p:nvSpPr>
        <p:spPr>
          <a:xfrm>
            <a:off x="1484312" y="4343400"/>
            <a:ext cx="10018714" cy="1447800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1pPr>
            <a:lvl2pPr marL="0" indent="4572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2pPr>
            <a:lvl3pPr marL="0" indent="9144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3pPr>
            <a:lvl4pPr marL="0" indent="13716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4pPr>
            <a:lvl5pPr marL="0" indent="18288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93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87" name="Shape 287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1598612" y="531840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“</a:t>
            </a:r>
          </a:p>
        </p:txBody>
      </p:sp>
      <p:sp>
        <p:nvSpPr>
          <p:cNvPr id="295" name="Shape 295"/>
          <p:cNvSpPr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”</a:t>
            </a:r>
          </a:p>
        </p:txBody>
      </p:sp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3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xfrm>
            <a:off x="2436810" y="3428998"/>
            <a:ext cx="8532816" cy="381001"/>
          </a:xfrm>
          <a:prstGeom prst="rect">
            <a:avLst/>
          </a:prstGeom>
        </p:spPr>
        <p:txBody>
          <a:bodyPr anchor="ctr"/>
          <a:lstStyle>
            <a:lvl1pPr marL="0" indent="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1pPr>
            <a:lvl2pPr marL="0" indent="4572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2pPr>
            <a:lvl3pPr marL="0" indent="9144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3pPr>
            <a:lvl4pPr marL="0" indent="13716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4pPr>
            <a:lvl5pPr marL="0" indent="18288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3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 312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306" name="Shape 306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1484312" y="3308580"/>
            <a:ext cx="10018710" cy="1468801"/>
          </a:xfrm>
          <a:prstGeom prst="rect">
            <a:avLst/>
          </a:prstGeom>
        </p:spPr>
        <p:txBody>
          <a:bodyPr anchor="b"/>
          <a:lstStyle>
            <a:lvl1pPr algn="r" defTabSz="457200">
              <a:lnSpc>
                <a:spcPct val="100000"/>
              </a:lnSpc>
              <a:defRPr sz="3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314" name="Shape 314"/>
          <p:cNvSpPr>
            <a:spLocks noGrp="1"/>
          </p:cNvSpPr>
          <p:nvPr>
            <p:ph type="body" sz="quarter" idx="1"/>
          </p:nvPr>
        </p:nvSpPr>
        <p:spPr>
          <a:xfrm>
            <a:off x="1484312" y="4777380"/>
            <a:ext cx="10018711" cy="860401"/>
          </a:xfrm>
          <a:prstGeom prst="rect">
            <a:avLst/>
          </a:prstGeom>
        </p:spPr>
        <p:txBody>
          <a:bodyPr/>
          <a:lstStyle>
            <a:lvl1pPr marL="0" indent="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1pPr>
            <a:lvl2pPr marL="0" indent="4572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2pPr>
            <a:lvl3pPr marL="0" indent="9144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3pPr>
            <a:lvl4pPr marL="0" indent="13716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4pPr>
            <a:lvl5pPr marL="0" indent="18288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5" name="Shape 315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8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322" name="Shape 322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329" name="Shape 329"/>
          <p:cNvSpPr/>
          <p:nvPr/>
        </p:nvSpPr>
        <p:spPr>
          <a:xfrm>
            <a:off x="1598612" y="531840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“</a:t>
            </a:r>
          </a:p>
        </p:txBody>
      </p:sp>
      <p:sp>
        <p:nvSpPr>
          <p:cNvPr id="330" name="Shape 330"/>
          <p:cNvSpPr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”</a:t>
            </a:r>
          </a:p>
        </p:txBody>
      </p:sp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3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/>
          </p:nvPr>
        </p:nvSpPr>
        <p:spPr>
          <a:xfrm>
            <a:off x="1484312" y="3886200"/>
            <a:ext cx="10018712" cy="889000"/>
          </a:xfrm>
          <a:prstGeom prst="rect">
            <a:avLst/>
          </a:prstGeom>
        </p:spPr>
        <p:txBody>
          <a:bodyPr anchor="b"/>
          <a:lstStyle>
            <a:lvl1pPr marL="285750" indent="-57150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latin typeface="Corbel"/>
                <a:ea typeface="Corbel"/>
                <a:cs typeface="Corbel"/>
                <a:sym typeface="Corbel"/>
              </a:defRPr>
            </a:lvl1pPr>
            <a:lvl2pPr marL="800100" indent="-342900" algn="r" defTabSz="457200">
              <a:lnSpc>
                <a:spcPct val="100000"/>
              </a:lnSpc>
              <a:spcBef>
                <a:spcPts val="600"/>
              </a:spcBef>
              <a:buSzPct val="145000"/>
              <a:buFontTx/>
              <a:defRPr sz="2400">
                <a:latin typeface="Corbel"/>
                <a:ea typeface="Corbel"/>
                <a:cs typeface="Corbel"/>
                <a:sym typeface="Corbel"/>
              </a:defRPr>
            </a:lvl2pPr>
            <a:lvl3pPr marL="1295400" indent="-381000" algn="r" defTabSz="457200">
              <a:lnSpc>
                <a:spcPct val="100000"/>
              </a:lnSpc>
              <a:spcBef>
                <a:spcPts val="600"/>
              </a:spcBef>
              <a:buSzPct val="145000"/>
              <a:buFontTx/>
              <a:defRPr sz="2400">
                <a:latin typeface="Corbel"/>
                <a:ea typeface="Corbel"/>
                <a:cs typeface="Corbel"/>
                <a:sym typeface="Corbel"/>
              </a:defRPr>
            </a:lvl3pPr>
            <a:lvl4pPr marL="1628775" indent="-257175" algn="r" defTabSz="457200">
              <a:lnSpc>
                <a:spcPct val="100000"/>
              </a:lnSpc>
              <a:spcBef>
                <a:spcPts val="600"/>
              </a:spcBef>
              <a:buSzPct val="145000"/>
              <a:buFontTx/>
              <a:defRPr sz="2400">
                <a:latin typeface="Corbel"/>
                <a:ea typeface="Corbel"/>
                <a:cs typeface="Corbel"/>
                <a:sym typeface="Corbel"/>
              </a:defRPr>
            </a:lvl4pPr>
            <a:lvl5pPr marL="2122714" indent="-293914" algn="r" defTabSz="457200">
              <a:lnSpc>
                <a:spcPct val="100000"/>
              </a:lnSpc>
              <a:spcBef>
                <a:spcPts val="600"/>
              </a:spcBef>
              <a:buSzPct val="145000"/>
              <a:buFontTx/>
              <a:defRPr sz="2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3"/>
          </p:nvPr>
        </p:nvSpPr>
        <p:spPr>
          <a:xfrm>
            <a:off x="1484311" y="4775200"/>
            <a:ext cx="10018712" cy="1016000"/>
          </a:xfrm>
          <a:prstGeom prst="rect">
            <a:avLst/>
          </a:prstGeom>
        </p:spPr>
        <p:txBody>
          <a:bodyPr/>
          <a:lstStyle/>
          <a:p>
            <a:pPr marL="0" indent="0" algn="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334" name="Shape 334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347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341" name="Shape 341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3" cy="2727325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xfrm>
            <a:off x="1484312" y="3505200"/>
            <a:ext cx="10018714" cy="838200"/>
          </a:xfrm>
          <a:prstGeom prst="rect">
            <a:avLst/>
          </a:prstGeom>
        </p:spPr>
        <p:txBody>
          <a:bodyPr anchor="b"/>
          <a:lstStyle>
            <a:lvl1pPr marL="285750" indent="-5715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marL="857250" indent="-400050" defTabSz="457200">
              <a:lnSpc>
                <a:spcPct val="100000"/>
              </a:lnSpc>
              <a:spcBef>
                <a:spcPts val="600"/>
              </a:spcBef>
              <a:buSzPct val="145000"/>
              <a:buFontTx/>
              <a:defRPr>
                <a:latin typeface="Corbel"/>
                <a:ea typeface="Corbel"/>
                <a:cs typeface="Corbel"/>
                <a:sym typeface="Corbel"/>
              </a:defRPr>
            </a:lvl2pPr>
            <a:lvl3pPr marL="1358900" indent="-444500" defTabSz="457200">
              <a:lnSpc>
                <a:spcPct val="100000"/>
              </a:lnSpc>
              <a:spcBef>
                <a:spcPts val="600"/>
              </a:spcBef>
              <a:buSzPct val="145000"/>
              <a:buFontTx/>
              <a:defRPr>
                <a:latin typeface="Corbel"/>
                <a:ea typeface="Corbel"/>
                <a:cs typeface="Corbel"/>
                <a:sym typeface="Corbel"/>
              </a:defRPr>
            </a:lvl3pPr>
            <a:lvl4pPr marL="1671637" indent="-300037" defTabSz="457200">
              <a:lnSpc>
                <a:spcPct val="100000"/>
              </a:lnSpc>
              <a:spcBef>
                <a:spcPts val="600"/>
              </a:spcBef>
              <a:buSzPct val="145000"/>
              <a:buFontTx/>
              <a:defRPr>
                <a:latin typeface="Corbel"/>
                <a:ea typeface="Corbel"/>
                <a:cs typeface="Corbel"/>
                <a:sym typeface="Corbel"/>
              </a:defRPr>
            </a:lvl4pPr>
            <a:lvl5pPr marL="2171700" indent="-342900" defTabSz="457200">
              <a:lnSpc>
                <a:spcPct val="100000"/>
              </a:lnSpc>
              <a:spcBef>
                <a:spcPts val="600"/>
              </a:spcBef>
              <a:buSzPct val="145000"/>
              <a:buFontTx/>
              <a:defRPr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0" name="Shape 350"/>
          <p:cNvSpPr>
            <a:spLocks noGrp="1"/>
          </p:cNvSpPr>
          <p:nvPr>
            <p:ph type="body" sz="quarter" idx="13"/>
          </p:nvPr>
        </p:nvSpPr>
        <p:spPr>
          <a:xfrm>
            <a:off x="1484310" y="4343400"/>
            <a:ext cx="10018715" cy="14478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364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358" name="Shape 358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366" name="Shape 366"/>
          <p:cNvSpPr>
            <a:spLocks noGrp="1"/>
          </p:cNvSpPr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>
            <a:lvl1pPr marL="285750" indent="-28575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1pPr>
            <a:lvl2pPr marL="800100" indent="-34290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2pPr>
            <a:lvl3pPr marL="1295400" indent="-38100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3pPr>
            <a:lvl4pPr marL="1628775" indent="-257175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4pPr>
            <a:lvl5pPr marL="2122714" indent="-293914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7" name="Shape 367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80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374" name="Shape 374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orbel"/>
                  <a:ea typeface="Corbel"/>
                  <a:cs typeface="Corbel"/>
                  <a:sym typeface="Corbel"/>
                </a:defRPr>
              </a:pPr>
              <a:endParaRPr/>
            </a:p>
          </p:txBody>
        </p:sp>
      </p:grpSp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9732654" y="685800"/>
            <a:ext cx="1770370" cy="51054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Title Text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idx="1"/>
          </p:nvPr>
        </p:nvSpPr>
        <p:spPr>
          <a:xfrm>
            <a:off x="1484312" y="685800"/>
            <a:ext cx="8019743" cy="5105400"/>
          </a:xfrm>
          <a:prstGeom prst="rect">
            <a:avLst/>
          </a:prstGeom>
        </p:spPr>
        <p:txBody>
          <a:bodyPr/>
          <a:lstStyle>
            <a:lvl1pPr marL="285750" indent="-28575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1pPr>
            <a:lvl2pPr marL="800100" indent="-34290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2pPr>
            <a:lvl3pPr marL="1295400" indent="-381000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3pPr>
            <a:lvl4pPr marL="1628775" indent="-257175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4pPr>
            <a:lvl5pPr marL="2122714" indent="-293914" defTabSz="457200">
              <a:lnSpc>
                <a:spcPct val="100000"/>
              </a:lnSpc>
              <a:spcBef>
                <a:spcPts val="600"/>
              </a:spcBef>
              <a:buClr>
                <a:srgbClr val="1287C3"/>
              </a:buClr>
              <a:buSzPct val="145000"/>
              <a:defRPr sz="2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3" name="Shape 383"/>
          <p:cNvSpPr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fluence.barcapint.com/display/CHEFPL01/Cookbook+Development+Workflo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brpsr000001929.intranet.barcapint.com:8080/job/cookbook-pipeline-is_chef_ckbk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4" Type="http://schemas.openxmlformats.org/officeDocument/2006/relationships/hyperlink" Target="http://request.barcapint.com/FormAction.do?method=submitProduct&amp;type=emptyForm&amp;ID=H99002409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://request.barcapint.com/FormAction.do?method=submitProduct&amp;type=emptyForm&amp;ID=H1163486843R" TargetMode="External"/><Relationship Id="rId20" Type="http://schemas.openxmlformats.org/officeDocument/2006/relationships/hyperlink" Target="NULL" TargetMode="External"/><Relationship Id="rId21" Type="http://schemas.openxmlformats.org/officeDocument/2006/relationships/hyperlink" Target="NULL" TargetMode="External"/><Relationship Id="rId22" Type="http://schemas.openxmlformats.org/officeDocument/2006/relationships/hyperlink" Target="NULL" TargetMode="External"/><Relationship Id="rId23" Type="http://schemas.openxmlformats.org/officeDocument/2006/relationships/hyperlink" Target="NULL" TargetMode="External"/><Relationship Id="rId10" Type="http://schemas.openxmlformats.org/officeDocument/2006/relationships/hyperlink" Target="http://request.barcapint.com/FormAction.do?method=submitProduct&amp;type=emptyForm&amp;ID=H-172548189" TargetMode="External"/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http://request.barcapint.com/FormAction.do?method=submitProduct&amp;type=emptyForm&amp;ID=H2105811410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://request.barcapint.com/FormAction.do?method=submitProduct&amp;type=emptyForm&amp;ID=H990024094" TargetMode="External"/><Relationship Id="rId4" Type="http://schemas.openxmlformats.org/officeDocument/2006/relationships/hyperlink" Target="http://request.barcapint.com/FormAction.do?method=submitProduct&amp;type=emptyForm&amp;ID=H1223828144" TargetMode="External"/><Relationship Id="rId5" Type="http://schemas.openxmlformats.org/officeDocument/2006/relationships/hyperlink" Target="http://request.barcapint.com/FormAction.do?method=submitProduct&amp;type=emptyForm&amp;ID=A1663898494" TargetMode="External"/><Relationship Id="rId6" Type="http://schemas.openxmlformats.org/officeDocument/2006/relationships/hyperlink" Target="http://http/request.barcapint.com/FormAction.do?method=submitProduct&amp;type=emptyForm&amp;ID=H2105811410" TargetMode="External"/><Relationship Id="rId7" Type="http://schemas.openxmlformats.org/officeDocument/2006/relationships/hyperlink" Target="http://request.barcapint.com/FormAction.do?method=submitProduct&amp;type=emptyForm&amp;ID=H-1259777923" TargetMode="External"/><Relationship Id="rId8" Type="http://schemas.openxmlformats.org/officeDocument/2006/relationships/hyperlink" Target="http://request.barcapint.com/FormAction.do?method=submitProduct&amp;type=emptyForm&amp;ID=H-137728244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brpsr000001929.intranet.barcapint.com/repo" TargetMode="External"/><Relationship Id="rId4" Type="http://schemas.openxmlformats.org/officeDocument/2006/relationships/hyperlink" Target="https://stash.barcapint.com:8443/projects/IS_CHEF_CKBK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sh.barcapint.com:8443/projects/IS_CHEF_CKBKS/repos/bc-basel-elk-env/brow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1524000" y="1131887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t>ELK installation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Push it to chef-server</a:t>
            </a:r>
          </a:p>
        </p:txBody>
      </p:sp>
      <p:sp>
        <p:nvSpPr>
          <p:cNvPr id="479" name="Shape 4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Then you will need to use the automated pipeline in order to push the cookbook to the chef-server</a:t>
            </a:r>
          </a:p>
          <a:p>
            <a:pPr>
              <a:defRPr sz="2000"/>
            </a:pPr>
            <a:r>
              <a:t>The cookbook will be available for non_prod environments </a:t>
            </a:r>
          </a:p>
          <a:p>
            <a:pPr>
              <a:defRPr sz="2000"/>
            </a:pPr>
            <a:r>
              <a:t>but requires a CR for prod environments</a:t>
            </a:r>
          </a:p>
          <a:p>
            <a:pPr>
              <a:defRPr sz="2000"/>
            </a:pPr>
            <a:r>
              <a:t>All the information you need to know about the cookbook development workflow: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https://confluence.barcapint.com/display/CHEFPL01/Cookbook+Development+Workflow</a:t>
            </a:r>
          </a:p>
          <a:p>
            <a:pPr>
              <a:defRPr sz="2000"/>
            </a:pPr>
            <a:r>
              <a:t> above link will give you a step by step instructions on how to create a cookbook, develop your cookbook, test it and then submit your cookbook to the pipeline.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Push it to production</a:t>
            </a:r>
          </a:p>
        </p:txBody>
      </p:sp>
      <p:sp>
        <p:nvSpPr>
          <p:cNvPr id="482" name="Shape 4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The git push to development branch would create a job under this project in Jenkins: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http://gbrpsr000001929.intranet.barcapint.com:8080/job/cookbook-pipeline-is_chef_ckbks/</a:t>
            </a:r>
            <a:r>
              <a:t>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Bcloud portal</a:t>
            </a:r>
          </a:p>
        </p:txBody>
      </p:sp>
      <p:sp>
        <p:nvSpPr>
          <p:cNvPr id="485" name="Shape 4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Once the cookbook is pushed along with the role</a:t>
            </a:r>
          </a:p>
          <a:p>
            <a:r>
              <a:t>Go to the bcloud portal and provision the server along with the role you have pushed.</a:t>
            </a:r>
          </a:p>
          <a:p>
            <a:endParaRPr/>
          </a:p>
          <a:p>
            <a:r>
              <a:t>How does it know what cookbook to use?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Global roles for everyone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Private roles is for specific bob id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On-Boarding &amp; Creating AD groups</a:t>
            </a:r>
          </a:p>
        </p:txBody>
      </p:sp>
      <p:sp>
        <p:nvSpPr>
          <p:cNvPr id="488" name="Shape 48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98505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Firstly you need to either </a:t>
            </a:r>
            <a:r>
              <a:rPr b="1"/>
              <a:t>find</a:t>
            </a:r>
            <a:r>
              <a:t> the application in servicenow or </a:t>
            </a:r>
            <a:r>
              <a:rPr b="1"/>
              <a:t>create</a:t>
            </a:r>
            <a:r>
              <a:t> the application if it does not exist. </a:t>
            </a:r>
          </a:p>
          <a:p>
            <a:pPr marL="658368" lvl="1" indent="-219455" defTabSz="877823">
              <a:spcBef>
                <a:spcPts val="400"/>
              </a:spcBef>
              <a:defRPr sz="2304"/>
            </a:pPr>
            <a:r>
              <a:t>If you are creating the application it will then need to be authorized/ approved from service manager (config manager will complete task).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action="ppaction://hlinksldjump"/>
              </a:rPr>
              <a:t>You need to create 4 functional AD groups: (example on 13</a:t>
            </a:r>
            <a:r>
              <a:rPr u="sng" baseline="29916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action="ppaction://hlinksldjump"/>
              </a:rPr>
              <a:t>th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action="ppaction://hlinksldjump"/>
              </a:rPr>
              <a:t> slide)</a:t>
            </a:r>
          </a:p>
          <a:p>
            <a:pPr marL="713231" lvl="1" indent="-274320" defTabSz="877823">
              <a:lnSpc>
                <a:spcPct val="100000"/>
              </a:lnSpc>
              <a:spcBef>
                <a:spcPts val="0"/>
              </a:spcBef>
              <a:defRPr sz="1727"/>
            </a:pPr>
            <a:r>
              <a:t>Requester group </a:t>
            </a:r>
          </a:p>
          <a:p>
            <a:pPr marL="713231" lvl="1" indent="-274320" defTabSz="877823">
              <a:lnSpc>
                <a:spcPct val="100000"/>
              </a:lnSpc>
              <a:spcBef>
                <a:spcPts val="0"/>
              </a:spcBef>
              <a:defRPr sz="1727"/>
            </a:pPr>
            <a:r>
              <a:t>Privileged group </a:t>
            </a:r>
          </a:p>
          <a:p>
            <a:pPr marL="0" lvl="1" indent="438911" defTabSz="8778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27"/>
            </a:pPr>
            <a:r>
              <a:t>Below includes request link for ad group creation</a:t>
            </a:r>
          </a:p>
          <a:p>
            <a:pPr marL="713231" lvl="1" indent="-274320" defTabSz="877823">
              <a:lnSpc>
                <a:spcPct val="100000"/>
              </a:lnSpc>
              <a:spcBef>
                <a:spcPts val="0"/>
              </a:spcBef>
              <a:defRPr sz="1727"/>
            </a:pPr>
            <a:r>
              <a:t>Non-Privileged access group  </a:t>
            </a:r>
          </a:p>
          <a:p>
            <a:pPr marL="713231" lvl="1" indent="-274320" defTabSz="877823">
              <a:lnSpc>
                <a:spcPct val="100000"/>
              </a:lnSpc>
              <a:spcBef>
                <a:spcPts val="0"/>
              </a:spcBef>
              <a:defRPr sz="1727"/>
            </a:pPr>
            <a:r>
              <a:t>Linux access group</a:t>
            </a:r>
          </a:p>
          <a:p>
            <a:pPr marL="141078" indent="-141078" defTabSz="877823">
              <a:lnSpc>
                <a:spcPct val="100000"/>
              </a:lnSpc>
              <a:spcBef>
                <a:spcPts val="0"/>
              </a:spcBef>
              <a:defRPr sz="1727"/>
            </a:pPr>
            <a:endParaRPr/>
          </a:p>
          <a:p>
            <a:pPr marL="0" indent="0" defTabSz="8778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27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http://request.barcapint.com/FormAction.do?method=submitProduct&amp;type=emptyForm&amp;ID=H990024094</a:t>
            </a:r>
            <a:r>
              <a:t> 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Need project OBN. (This is required for billing purposes)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 group request form</a:t>
            </a:r>
          </a:p>
        </p:txBody>
      </p:sp>
      <p:pic>
        <p:nvPicPr>
          <p:cNvPr id="491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2170" y="1286557"/>
            <a:ext cx="5353853" cy="55714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734853" y="1286557"/>
            <a:ext cx="417037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This is </a:t>
            </a:r>
            <a:r>
              <a:rPr lang="en-US" dirty="0" smtClean="0"/>
              <a:t>the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request for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creating an AD group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On-boarding process (Config management task)</a:t>
            </a:r>
          </a:p>
        </p:txBody>
      </p:sp>
      <p:pic>
        <p:nvPicPr>
          <p:cNvPr id="49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6657" y="2005465"/>
            <a:ext cx="8599714" cy="3991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On-boarding process (Config management task)</a:t>
            </a:r>
          </a:p>
        </p:txBody>
      </p:sp>
      <p:pic>
        <p:nvPicPr>
          <p:cNvPr id="497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0399" y="1967047"/>
            <a:ext cx="8711203" cy="4491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On-boarding process (Config management task)</a:t>
            </a:r>
          </a:p>
        </p:txBody>
      </p:sp>
      <p:pic>
        <p:nvPicPr>
          <p:cNvPr id="500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1934" y="1870917"/>
            <a:ext cx="8818836" cy="5043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905255">
              <a:defRPr sz="3861"/>
            </a:pPr>
            <a:r>
              <a:rPr dirty="0"/>
              <a:t>Generic roles for general cookbooks </a:t>
            </a:r>
            <a:br>
              <a:rPr dirty="0"/>
            </a:br>
            <a:r>
              <a:rPr dirty="0"/>
              <a:t>Private roles are for specific BOB ID cookbooks</a:t>
            </a:r>
          </a:p>
        </p:txBody>
      </p:sp>
      <p:pic>
        <p:nvPicPr>
          <p:cNvPr id="503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3501" y="1869168"/>
            <a:ext cx="8541799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68680">
              <a:defRPr sz="4180"/>
            </a:pPr>
            <a:r>
              <a:rPr dirty="0"/>
              <a:t>BOB ID – You need to be a requester for bcloud</a:t>
            </a:r>
          </a:p>
        </p:txBody>
      </p:sp>
      <p:sp>
        <p:nvSpPr>
          <p:cNvPr id="506" name="Shape 5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 boarding creates the BOB ID </a:t>
            </a:r>
          </a:p>
          <a:p>
            <a:r>
              <a:t>Chef scripts cookbooks</a:t>
            </a:r>
          </a:p>
          <a:p>
            <a:r>
              <a:t>Go back in cloud to provision server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intranet</a:t>
            </a:r>
          </a:p>
          <a:p>
            <a:r>
              <a:t>Chef workstation access  ??</a:t>
            </a:r>
          </a:p>
          <a:p>
            <a:r>
              <a:t>ADM account (privileged access)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68680">
              <a:defRPr sz="4180"/>
            </a:pPr>
            <a:r>
              <a:t>Linux group – this needs to be added to the BOB ID 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100"/>
            </a:pPr>
            <a:r>
              <a:t>Iaas instance</a:t>
            </a:r>
          </a:p>
          <a:p>
            <a:pPr>
              <a:lnSpc>
                <a:spcPct val="72000"/>
              </a:lnSpc>
              <a:defRPr sz="2100"/>
            </a:pPr>
            <a:r>
              <a:t>Goal VM machine</a:t>
            </a:r>
          </a:p>
          <a:p>
            <a:pPr>
              <a:lnSpc>
                <a:spcPct val="72000"/>
              </a:lnSpc>
              <a:defRPr sz="2100"/>
            </a:pPr>
            <a:r>
              <a:t>You need an application in service now</a:t>
            </a:r>
          </a:p>
          <a:p>
            <a:pPr>
              <a:lnSpc>
                <a:spcPct val="72000"/>
              </a:lnSpc>
              <a:defRPr sz="2100"/>
            </a:pPr>
            <a:r>
              <a:t>Find if application already exists in service now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1800"/>
            </a:pPr>
            <a:r>
              <a:t>Need to create it if doesn’t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1800"/>
            </a:pPr>
            <a:r>
              <a:t>Needs approval from service manager</a:t>
            </a:r>
          </a:p>
          <a:p>
            <a:pPr>
              <a:lnSpc>
                <a:spcPct val="72000"/>
              </a:lnSpc>
              <a:defRPr sz="2100"/>
            </a:pPr>
            <a:r>
              <a:t>Servicenow tasks to be completed by config team: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1800"/>
            </a:pPr>
            <a:r>
              <a:t>4 AD groups created</a:t>
            </a:r>
          </a:p>
          <a:p>
            <a:pPr marL="1143000" lvl="2" indent="-228600">
              <a:lnSpc>
                <a:spcPct val="72000"/>
              </a:lnSpc>
              <a:spcBef>
                <a:spcPts val="500"/>
              </a:spcBef>
              <a:defRPr sz="1500"/>
            </a:pPr>
            <a:r>
              <a:t>Requester group</a:t>
            </a:r>
          </a:p>
          <a:p>
            <a:pPr marL="1143000" lvl="2" indent="-228600">
              <a:lnSpc>
                <a:spcPct val="72000"/>
              </a:lnSpc>
              <a:spcBef>
                <a:spcPts val="500"/>
              </a:spcBef>
              <a:defRPr sz="1500"/>
            </a:pPr>
            <a:r>
              <a:t>Privileged access group</a:t>
            </a:r>
          </a:p>
          <a:p>
            <a:pPr marL="1143000" lvl="2" indent="-228600">
              <a:lnSpc>
                <a:spcPct val="72000"/>
              </a:lnSpc>
              <a:spcBef>
                <a:spcPts val="500"/>
              </a:spcBef>
              <a:defRPr sz="1500"/>
            </a:pPr>
            <a:r>
              <a:t>Non-Privileged access group</a:t>
            </a:r>
          </a:p>
          <a:p>
            <a:pPr marL="1143000" lvl="2" indent="-228600">
              <a:lnSpc>
                <a:spcPct val="72000"/>
              </a:lnSpc>
              <a:spcBef>
                <a:spcPts val="500"/>
              </a:spcBef>
              <a:defRPr sz="1500"/>
            </a:pPr>
            <a:r>
              <a:t>Linux access</a:t>
            </a:r>
          </a:p>
          <a:p>
            <a:pPr>
              <a:lnSpc>
                <a:spcPct val="72000"/>
              </a:lnSpc>
              <a:defRPr sz="2100"/>
            </a:pPr>
            <a:r>
              <a:t>Config manager will onboard application this will provide BOB ID </a:t>
            </a:r>
          </a:p>
          <a:p>
            <a:pPr>
              <a:lnSpc>
                <a:spcPct val="72000"/>
              </a:lnSpc>
              <a:defRPr sz="2100"/>
            </a:pPr>
            <a:r>
              <a:t>BOB ID is used in bcloud portal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400" y="-12700"/>
            <a:ext cx="9698969" cy="6865013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Shape 512">
            <a:hlinkClick r:id="rId3"/>
          </p:cNvPr>
          <p:cNvSpPr/>
          <p:nvPr/>
        </p:nvSpPr>
        <p:spPr>
          <a:xfrm>
            <a:off x="4404221" y="2634143"/>
            <a:ext cx="813733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3" name="Shape 513">
            <a:hlinkClick r:id="rId4"/>
          </p:cNvPr>
          <p:cNvSpPr/>
          <p:nvPr/>
        </p:nvSpPr>
        <p:spPr>
          <a:xfrm>
            <a:off x="1845577" y="1744908"/>
            <a:ext cx="822123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113713" y="1753297"/>
            <a:ext cx="822123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5" name="Shape 515">
            <a:hlinkClick r:id="rId5"/>
          </p:cNvPr>
          <p:cNvSpPr/>
          <p:nvPr/>
        </p:nvSpPr>
        <p:spPr>
          <a:xfrm>
            <a:off x="1697371" y="3807224"/>
            <a:ext cx="844492" cy="388669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3191834" y="3807224"/>
            <a:ext cx="885215" cy="388669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7" name="Shape 517">
            <a:hlinkClick r:id="rId6"/>
          </p:cNvPr>
          <p:cNvSpPr/>
          <p:nvPr/>
        </p:nvSpPr>
        <p:spPr>
          <a:xfrm>
            <a:off x="1697371" y="5559147"/>
            <a:ext cx="1037440" cy="472536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3191834" y="5592703"/>
            <a:ext cx="1037440" cy="472536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360565" y="2634143"/>
            <a:ext cx="780177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4879244" y="5712902"/>
            <a:ext cx="894828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7273290" y="2642531"/>
            <a:ext cx="587194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Shape 522">
            <a:hlinkClick r:id="rId7"/>
          </p:cNvPr>
          <p:cNvSpPr/>
          <p:nvPr/>
        </p:nvSpPr>
        <p:spPr>
          <a:xfrm>
            <a:off x="7856362" y="2642531"/>
            <a:ext cx="633298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7269168" y="3115099"/>
            <a:ext cx="587194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269167" y="3587667"/>
            <a:ext cx="587194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7269167" y="4001558"/>
            <a:ext cx="587194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7269167" y="4456650"/>
            <a:ext cx="587194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7" name="Shape 527">
            <a:hlinkClick r:id="rId3"/>
          </p:cNvPr>
          <p:cNvSpPr/>
          <p:nvPr/>
        </p:nvSpPr>
        <p:spPr>
          <a:xfrm>
            <a:off x="7879412" y="3115099"/>
            <a:ext cx="587194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8" name="Shape 528">
            <a:hlinkClick r:id="rId8"/>
          </p:cNvPr>
          <p:cNvSpPr/>
          <p:nvPr/>
        </p:nvSpPr>
        <p:spPr>
          <a:xfrm>
            <a:off x="7856359" y="4060235"/>
            <a:ext cx="587194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7153119" y="6169402"/>
            <a:ext cx="587194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9049970" y="5712902"/>
            <a:ext cx="894828" cy="31039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1" name="Shape 531">
            <a:hlinkClick r:id="rId9"/>
          </p:cNvPr>
          <p:cNvSpPr/>
          <p:nvPr/>
        </p:nvSpPr>
        <p:spPr>
          <a:xfrm>
            <a:off x="8683298" y="6065239"/>
            <a:ext cx="814086" cy="414557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Shape 532">
            <a:hlinkClick r:id="rId10"/>
          </p:cNvPr>
          <p:cNvSpPr/>
          <p:nvPr/>
        </p:nvSpPr>
        <p:spPr>
          <a:xfrm>
            <a:off x="9497383" y="6117321"/>
            <a:ext cx="871410" cy="414557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Action Button: Custom 4">
            <a:hlinkClick r:id="rId4" highlightClick="1"/>
          </p:cNvPr>
          <p:cNvSpPr/>
          <p:nvPr/>
        </p:nvSpPr>
        <p:spPr>
          <a:xfrm>
            <a:off x="1845577" y="1753297"/>
            <a:ext cx="822123" cy="302005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" name="Action Button: Custom 27">
            <a:hlinkClick r:id="rId11" invalidUrl="http://teams.barclays.intranet/sites/global-powerbroker/SitePages/Create A Regular INTRANET Domain Account.aspx" highlightClick="1"/>
          </p:cNvPr>
          <p:cNvSpPr/>
          <p:nvPr/>
        </p:nvSpPr>
        <p:spPr>
          <a:xfrm>
            <a:off x="3113712" y="1757491"/>
            <a:ext cx="822123" cy="302005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Action Button: Custom 28">
            <a:hlinkClick r:id="rId5" highlightClick="1"/>
          </p:cNvPr>
          <p:cNvSpPr/>
          <p:nvPr/>
        </p:nvSpPr>
        <p:spPr>
          <a:xfrm>
            <a:off x="1697371" y="3850555"/>
            <a:ext cx="822123" cy="302005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Action Button: Custom 29">
            <a:hlinkClick r:id="rId12" invalidUrl="http://eams.barclays.intranet/sites/global-powerbroker/SitePages/Create A Privileged INTRANET Domain Account.aspx" highlightClick="1"/>
          </p:cNvPr>
          <p:cNvSpPr/>
          <p:nvPr/>
        </p:nvSpPr>
        <p:spPr>
          <a:xfrm>
            <a:off x="3216938" y="3850555"/>
            <a:ext cx="822123" cy="302005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Action Button: Custom 30">
            <a:hlinkClick r:id="rId13" highlightClick="1"/>
          </p:cNvPr>
          <p:cNvSpPr/>
          <p:nvPr/>
        </p:nvSpPr>
        <p:spPr>
          <a:xfrm>
            <a:off x="1717181" y="5645098"/>
            <a:ext cx="959145" cy="320357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Action Button: Custom 31">
            <a:hlinkClick r:id="rId14" invalidUrl="http://teams.barclays.intranet/sites/global-powerbroker/SitePages/Enhance AD Privileged Account to be UNIX Capable.aspx" highlightClick="1"/>
          </p:cNvPr>
          <p:cNvSpPr/>
          <p:nvPr/>
        </p:nvSpPr>
        <p:spPr>
          <a:xfrm>
            <a:off x="3217518" y="5642914"/>
            <a:ext cx="959145" cy="320357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Action Button: Custom 32">
            <a:hlinkClick r:id="rId3" highlightClick="1"/>
          </p:cNvPr>
          <p:cNvSpPr/>
          <p:nvPr/>
        </p:nvSpPr>
        <p:spPr>
          <a:xfrm>
            <a:off x="4467136" y="2638100"/>
            <a:ext cx="674207" cy="297812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Action Button: Custom 33">
            <a:hlinkClick r:id="rId15" invalidUrl="http://teams.barclays.intranet/sites/global-powerbroker/SitePages/Create INTRANET AD User Functional Group.aspx" highlightClick="1"/>
          </p:cNvPr>
          <p:cNvSpPr/>
          <p:nvPr/>
        </p:nvSpPr>
        <p:spPr>
          <a:xfrm>
            <a:off x="5408106" y="2638099"/>
            <a:ext cx="724010" cy="297812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Action Button: Custom 34">
            <a:hlinkClick r:id="rId16" invalidUrl="http://teams.barclays.intranet/sites/global-powerbroker/SitePages/Add Privileged Account(s) to Functional Group(s).aspx" highlightClick="1"/>
          </p:cNvPr>
          <p:cNvSpPr/>
          <p:nvPr/>
        </p:nvSpPr>
        <p:spPr>
          <a:xfrm>
            <a:off x="4956027" y="5688691"/>
            <a:ext cx="746034" cy="297812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Action Button: Custom 35">
            <a:hlinkClick r:id="rId17" invalidUrl="http://teams.barclays.intranet/sites/global-powerbroker/SitePages/Create A System Account.aspx" highlightClick="1"/>
          </p:cNvPr>
          <p:cNvSpPr/>
          <p:nvPr/>
        </p:nvSpPr>
        <p:spPr>
          <a:xfrm>
            <a:off x="7269167" y="2667200"/>
            <a:ext cx="587192" cy="251459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Action Button: Custom 36">
            <a:hlinkClick r:id="rId7" highlightClick="1"/>
          </p:cNvPr>
          <p:cNvSpPr/>
          <p:nvPr/>
        </p:nvSpPr>
        <p:spPr>
          <a:xfrm>
            <a:off x="7879414" y="2666581"/>
            <a:ext cx="587192" cy="251459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Action Button: Custom 37">
            <a:hlinkClick r:id="rId18" invalidUrl="http://teams.barclays.intranet/sites/global-powerbroker/SitePages/Create A Primary Group.aspx" highlightClick="1"/>
          </p:cNvPr>
          <p:cNvSpPr/>
          <p:nvPr/>
        </p:nvSpPr>
        <p:spPr>
          <a:xfrm>
            <a:off x="7269167" y="3116210"/>
            <a:ext cx="587192" cy="251459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Action Button: Custom 38">
            <a:hlinkClick r:id="rId3" highlightClick="1"/>
          </p:cNvPr>
          <p:cNvSpPr/>
          <p:nvPr/>
        </p:nvSpPr>
        <p:spPr>
          <a:xfrm>
            <a:off x="7879414" y="3115591"/>
            <a:ext cx="587192" cy="251459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Action Button: Custom 39">
            <a:hlinkClick r:id="rId19" invalidUrl="http://teams.barclays.intranet/sites/global-powerbroker/SitePages/How to change to Primary Group ID of a System Account.aspx?WikiPageMode=Edit&amp;InitialTabId=Ribbon.EditingTools.CPEditTab&amp;VisibilityContext=WSSWikiPage" highlightClick="1"/>
          </p:cNvPr>
          <p:cNvSpPr/>
          <p:nvPr/>
        </p:nvSpPr>
        <p:spPr>
          <a:xfrm>
            <a:off x="7246114" y="4025350"/>
            <a:ext cx="587192" cy="251459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Action Button: Custom 40">
            <a:hlinkClick r:id="rId8" highlightClick="1"/>
          </p:cNvPr>
          <p:cNvSpPr/>
          <p:nvPr/>
        </p:nvSpPr>
        <p:spPr>
          <a:xfrm>
            <a:off x="7856361" y="4024731"/>
            <a:ext cx="587192" cy="251459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Action Button: Custom 41">
            <a:hlinkClick r:id="rId20" invalidUrl="http://teams.barclays.intranet/sites/global-powerbroker/SitePages/How to add a System Account to a Primary Group.aspx" highlightClick="1"/>
          </p:cNvPr>
          <p:cNvSpPr/>
          <p:nvPr/>
        </p:nvSpPr>
        <p:spPr>
          <a:xfrm>
            <a:off x="7269167" y="3588552"/>
            <a:ext cx="587192" cy="251459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Action Button: Custom 42">
            <a:hlinkClick r:id="rId21" invalidUrl="http://teams.barclays.intranet/sites/global-powerbroker/SitePages/How to add a Primary Group in AD to Server(s).aspx?WikiPageMode=Edit&amp;InitialTabId=Ribbon.EditingTools.CPEditTab&amp;VisibilityContext=WSSWikiPage" highlightClick="1"/>
          </p:cNvPr>
          <p:cNvSpPr/>
          <p:nvPr/>
        </p:nvSpPr>
        <p:spPr>
          <a:xfrm>
            <a:off x="7246114" y="4489292"/>
            <a:ext cx="587192" cy="251459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Action Button: Custom 43">
            <a:hlinkClick r:id="rId22" invalidUrl="http://teams.barclays.intranet/sites/global-powerbroker/SitePages/What Is An Application Instance.aspx" highlightClick="1"/>
          </p:cNvPr>
          <p:cNvSpPr/>
          <p:nvPr/>
        </p:nvSpPr>
        <p:spPr>
          <a:xfrm>
            <a:off x="7149343" y="6169402"/>
            <a:ext cx="587192" cy="251459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Action Button: Custom 44">
            <a:hlinkClick r:id="rId23" invalidUrl="http://teams.barclays.intranet/sites/global-powerbroker/SitePages/How To Create A PowerBroker Policy.aspx" highlightClick="1"/>
          </p:cNvPr>
          <p:cNvSpPr/>
          <p:nvPr/>
        </p:nvSpPr>
        <p:spPr>
          <a:xfrm>
            <a:off x="9077413" y="5707920"/>
            <a:ext cx="858760" cy="320357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Action Button: Custom 45">
            <a:hlinkClick r:id="rId9" highlightClick="1"/>
          </p:cNvPr>
          <p:cNvSpPr/>
          <p:nvPr/>
        </p:nvSpPr>
        <p:spPr>
          <a:xfrm>
            <a:off x="8683298" y="6100504"/>
            <a:ext cx="814084" cy="320357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Action Button: Custom 46">
            <a:hlinkClick r:id="rId10" highlightClick="1"/>
          </p:cNvPr>
          <p:cNvSpPr/>
          <p:nvPr/>
        </p:nvSpPr>
        <p:spPr>
          <a:xfrm>
            <a:off x="9493605" y="6100504"/>
            <a:ext cx="840747" cy="320357"/>
          </a:xfrm>
          <a:prstGeom prst="actionButtonBlank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Request for intranet account</a:t>
            </a:r>
          </a:p>
        </p:txBody>
      </p:sp>
      <p:pic>
        <p:nvPicPr>
          <p:cNvPr id="398" name="intranet requ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9860" y="1501890"/>
            <a:ext cx="4923433" cy="5100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Main Points</a:t>
            </a:r>
          </a:p>
        </p:txBody>
      </p:sp>
      <p:sp>
        <p:nvSpPr>
          <p:cNvPr id="401" name="Shape 4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Provisioning Server</a:t>
            </a:r>
          </a:p>
          <a:p>
            <a:r>
              <a:t>Configuration of ELK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❑"/>
            </a:pPr>
            <a:r>
              <a:t>Bob_ID – You need to be a requester on bcloud</a:t>
            </a:r>
          </a:p>
          <a:p>
            <a:pPr>
              <a:buFont typeface="Wingdings"/>
              <a:buChar char="❑"/>
            </a:pPr>
            <a:r>
              <a:t>Lunux group – this needs to be added to the bob_ID</a:t>
            </a:r>
          </a:p>
          <a:p>
            <a:pPr>
              <a:buFont typeface="Wingdings"/>
              <a:buChar char="❑"/>
            </a:pPr>
            <a:r>
              <a:t>Powerbroke to the system account</a:t>
            </a:r>
          </a:p>
          <a:p>
            <a:pPr>
              <a:buFont typeface="Wingdings"/>
              <a:buChar char="➢"/>
            </a:pPr>
            <a:r>
              <a:t>Create a repository for ELK using pipeline</a:t>
            </a:r>
          </a:p>
          <a:p>
            <a:pPr>
              <a:buFont typeface="Wingdings"/>
              <a:buChar char="➢"/>
            </a:pPr>
            <a:r>
              <a:t>Write a wrapper cookbook</a:t>
            </a:r>
          </a:p>
          <a:p>
            <a:pPr>
              <a:buFont typeface="Wingdings"/>
              <a:buChar char="➢"/>
            </a:pPr>
            <a:r>
              <a:t>Test it</a:t>
            </a:r>
          </a:p>
          <a:p>
            <a:pPr>
              <a:buFont typeface="Wingdings"/>
              <a:buChar char="➢"/>
            </a:pPr>
            <a:r>
              <a:t>Push it to development branch</a:t>
            </a:r>
          </a:p>
          <a:p>
            <a:pPr>
              <a:buFont typeface="Wingdings"/>
              <a:buChar char="➢"/>
            </a:pPr>
            <a:r>
              <a:t>Push it to production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407"/>
          <p:cNvGrpSpPr/>
          <p:nvPr/>
        </p:nvGrpSpPr>
        <p:grpSpPr>
          <a:xfrm>
            <a:off x="4461085" y="238280"/>
            <a:ext cx="1547663" cy="751730"/>
            <a:chOff x="0" y="0"/>
            <a:chExt cx="1547662" cy="751729"/>
          </a:xfrm>
        </p:grpSpPr>
        <p:sp>
          <p:nvSpPr>
            <p:cNvPr id="405" name="Shape 405"/>
            <p:cNvSpPr/>
            <p:nvPr/>
          </p:nvSpPr>
          <p:spPr>
            <a:xfrm>
              <a:off x="0" y="0"/>
              <a:ext cx="1547663" cy="751730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6696" y="63444"/>
              <a:ext cx="1474270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Project Request</a:t>
              </a:r>
            </a:p>
          </p:txBody>
        </p:sp>
      </p:grpSp>
      <p:grpSp>
        <p:nvGrpSpPr>
          <p:cNvPr id="410" name="Group 410">
            <a:hlinkClick r:id="rId3" action="ppaction://hlinksldjump"/>
          </p:cNvPr>
          <p:cNvGrpSpPr/>
          <p:nvPr/>
        </p:nvGrpSpPr>
        <p:grpSpPr>
          <a:xfrm>
            <a:off x="3865417" y="4848624"/>
            <a:ext cx="1523844" cy="891541"/>
            <a:chOff x="0" y="0"/>
            <a:chExt cx="1523843" cy="891539"/>
          </a:xfrm>
        </p:grpSpPr>
        <p:sp>
          <p:nvSpPr>
            <p:cNvPr id="408" name="Shape 408"/>
            <p:cNvSpPr/>
            <p:nvPr/>
          </p:nvSpPr>
          <p:spPr>
            <a:xfrm>
              <a:off x="0" y="27564"/>
              <a:ext cx="1523844" cy="83641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40830" y="-1"/>
              <a:ext cx="1442184" cy="89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PowerBroke to system account</a:t>
              </a:r>
            </a:p>
          </p:txBody>
        </p:sp>
      </p:grpSp>
      <p:grpSp>
        <p:nvGrpSpPr>
          <p:cNvPr id="413" name="Group 413">
            <a:hlinkClick r:id="rId4" action="ppaction://hlinksldjump"/>
          </p:cNvPr>
          <p:cNvGrpSpPr/>
          <p:nvPr/>
        </p:nvGrpSpPr>
        <p:grpSpPr>
          <a:xfrm>
            <a:off x="5959011" y="1183378"/>
            <a:ext cx="1591717" cy="891541"/>
            <a:chOff x="0" y="-39940"/>
            <a:chExt cx="1591716" cy="891539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1591717" cy="81165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9621" y="-39942"/>
              <a:ext cx="1512474" cy="89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Create ELK repo using pipeline</a:t>
              </a:r>
            </a:p>
          </p:txBody>
        </p:sp>
      </p:grpSp>
      <p:grpSp>
        <p:nvGrpSpPr>
          <p:cNvPr id="416" name="Group 416">
            <a:hlinkClick r:id="rId5" action="ppaction://hlinksldjump"/>
          </p:cNvPr>
          <p:cNvGrpSpPr/>
          <p:nvPr/>
        </p:nvGrpSpPr>
        <p:grpSpPr>
          <a:xfrm>
            <a:off x="5879371" y="2372461"/>
            <a:ext cx="1750996" cy="980755"/>
            <a:chOff x="0" y="-117402"/>
            <a:chExt cx="1750994" cy="980753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1750995" cy="74594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6414" y="-117403"/>
              <a:ext cx="1678167" cy="980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Create wrapper cookbook</a:t>
              </a:r>
            </a:p>
          </p:txBody>
        </p:sp>
      </p:grpSp>
      <p:grpSp>
        <p:nvGrpSpPr>
          <p:cNvPr id="419" name="Group 419">
            <a:hlinkClick r:id="rId6" action="ppaction://hlinksldjump"/>
          </p:cNvPr>
          <p:cNvGrpSpPr/>
          <p:nvPr/>
        </p:nvGrpSpPr>
        <p:grpSpPr>
          <a:xfrm>
            <a:off x="5959011" y="3601487"/>
            <a:ext cx="1591717" cy="678095"/>
            <a:chOff x="0" y="0"/>
            <a:chExt cx="1591716" cy="678093"/>
          </a:xfrm>
        </p:grpSpPr>
        <p:sp>
          <p:nvSpPr>
            <p:cNvPr id="417" name="Shape 417"/>
            <p:cNvSpPr/>
            <p:nvPr/>
          </p:nvSpPr>
          <p:spPr>
            <a:xfrm>
              <a:off x="0" y="0"/>
              <a:ext cx="1591717" cy="67809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101" y="159976"/>
              <a:ext cx="1525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Test it</a:t>
              </a:r>
            </a:p>
          </p:txBody>
        </p:sp>
      </p:grpSp>
      <p:grpSp>
        <p:nvGrpSpPr>
          <p:cNvPr id="422" name="Group 422">
            <a:hlinkClick r:id="rId7" action="ppaction://hlinksldjump"/>
          </p:cNvPr>
          <p:cNvGrpSpPr/>
          <p:nvPr/>
        </p:nvGrpSpPr>
        <p:grpSpPr>
          <a:xfrm>
            <a:off x="5959011" y="4683848"/>
            <a:ext cx="1591717" cy="891541"/>
            <a:chOff x="0" y="0"/>
            <a:chExt cx="1591716" cy="891539"/>
          </a:xfrm>
        </p:grpSpPr>
        <p:sp>
          <p:nvSpPr>
            <p:cNvPr id="420" name="Shape 420"/>
            <p:cNvSpPr/>
            <p:nvPr/>
          </p:nvSpPr>
          <p:spPr>
            <a:xfrm>
              <a:off x="0" y="39941"/>
              <a:ext cx="1591717" cy="81165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9621" y="0"/>
              <a:ext cx="1512474" cy="89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Push to Development branch</a:t>
              </a:r>
            </a:p>
          </p:txBody>
        </p:sp>
      </p:grpSp>
      <p:grpSp>
        <p:nvGrpSpPr>
          <p:cNvPr id="425" name="Group 425">
            <a:hlinkClick r:id="rId8" action="ppaction://hlinksldjump"/>
          </p:cNvPr>
          <p:cNvGrpSpPr/>
          <p:nvPr/>
        </p:nvGrpSpPr>
        <p:grpSpPr>
          <a:xfrm>
            <a:off x="5959011" y="5979655"/>
            <a:ext cx="1591717" cy="678095"/>
            <a:chOff x="0" y="0"/>
            <a:chExt cx="1591716" cy="678093"/>
          </a:xfrm>
        </p:grpSpPr>
        <p:sp>
          <p:nvSpPr>
            <p:cNvPr id="423" name="Shape 423"/>
            <p:cNvSpPr/>
            <p:nvPr/>
          </p:nvSpPr>
          <p:spPr>
            <a:xfrm>
              <a:off x="0" y="0"/>
              <a:ext cx="1591717" cy="67809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3101" y="26626"/>
              <a:ext cx="1525514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Push to production</a:t>
              </a:r>
            </a:p>
          </p:txBody>
        </p:sp>
      </p:grpSp>
      <p:grpSp>
        <p:nvGrpSpPr>
          <p:cNvPr id="428" name="Group 428">
            <a:hlinkClick r:id="rId9" action="ppaction://hlinksldjump"/>
          </p:cNvPr>
          <p:cNvGrpSpPr/>
          <p:nvPr/>
        </p:nvGrpSpPr>
        <p:grpSpPr>
          <a:xfrm>
            <a:off x="3022703" y="1722557"/>
            <a:ext cx="1438383" cy="678095"/>
            <a:chOff x="0" y="0"/>
            <a:chExt cx="1438381" cy="678093"/>
          </a:xfrm>
        </p:grpSpPr>
        <p:sp>
          <p:nvSpPr>
            <p:cNvPr id="426" name="Shape 426"/>
            <p:cNvSpPr/>
            <p:nvPr/>
          </p:nvSpPr>
          <p:spPr>
            <a:xfrm>
              <a:off x="0" y="0"/>
              <a:ext cx="1438382" cy="67809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3101" y="159976"/>
              <a:ext cx="137218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On-board </a:t>
              </a:r>
            </a:p>
          </p:txBody>
        </p:sp>
      </p:grpSp>
      <p:sp>
        <p:nvSpPr>
          <p:cNvPr id="440" name="Shape 440"/>
          <p:cNvSpPr/>
          <p:nvPr/>
        </p:nvSpPr>
        <p:spPr>
          <a:xfrm>
            <a:off x="3741420" y="613410"/>
            <a:ext cx="704850" cy="1094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6022340" y="613410"/>
            <a:ext cx="731521" cy="56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6754869" y="2075012"/>
            <a:ext cx="1" cy="297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6754868" y="3256513"/>
            <a:ext cx="1" cy="34497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6764129" y="4279580"/>
            <a:ext cx="1" cy="44420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6754868" y="5544702"/>
            <a:ext cx="1" cy="44420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626609" y="5739130"/>
            <a:ext cx="1316991" cy="579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38" name="Group 438">
            <a:hlinkClick r:id="rId8" action="ppaction://hlinksldjump"/>
          </p:cNvPr>
          <p:cNvGrpSpPr/>
          <p:nvPr/>
        </p:nvGrpSpPr>
        <p:grpSpPr>
          <a:xfrm>
            <a:off x="8835560" y="5979655"/>
            <a:ext cx="1591717" cy="678095"/>
            <a:chOff x="0" y="0"/>
            <a:chExt cx="1591716" cy="678093"/>
          </a:xfrm>
        </p:grpSpPr>
        <p:sp>
          <p:nvSpPr>
            <p:cNvPr id="436" name="Shape 436"/>
            <p:cNvSpPr/>
            <p:nvPr/>
          </p:nvSpPr>
          <p:spPr>
            <a:xfrm>
              <a:off x="0" y="0"/>
              <a:ext cx="1591717" cy="67809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33101" y="26626"/>
              <a:ext cx="1525514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Bcloud provisioning</a:t>
              </a:r>
            </a:p>
          </p:txBody>
        </p:sp>
      </p:grpSp>
      <p:sp>
        <p:nvSpPr>
          <p:cNvPr id="444" name="Shape 444"/>
          <p:cNvSpPr/>
          <p:nvPr/>
        </p:nvSpPr>
        <p:spPr>
          <a:xfrm>
            <a:off x="7565164" y="6318702"/>
            <a:ext cx="125611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a repository for ELK using pipeline</a:t>
            </a:r>
          </a:p>
        </p:txBody>
      </p:sp>
      <p:sp>
        <p:nvSpPr>
          <p:cNvPr id="447" name="Shape 4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778500" cy="4351338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dirty="0"/>
              <a:t>Create a cookbook repo on stash using this link: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http://gbrpsr000001929.intranet.barcapint.com/repo</a:t>
            </a:r>
            <a:endParaRPr u="sng" dirty="0"/>
          </a:p>
          <a:p>
            <a:pPr>
              <a:defRPr sz="2000"/>
            </a:pPr>
            <a:r>
              <a:rPr dirty="0"/>
              <a:t>That link will take you to a page with this form on (image on the bottom right)</a:t>
            </a:r>
          </a:p>
          <a:p>
            <a:pPr>
              <a:defRPr sz="2000"/>
            </a:pPr>
            <a:r>
              <a:rPr dirty="0"/>
              <a:t>It is important to log into stash using your </a:t>
            </a:r>
            <a:r>
              <a:rPr b="1" dirty="0"/>
              <a:t>intranet</a:t>
            </a:r>
            <a:r>
              <a:rPr dirty="0"/>
              <a:t> account.</a:t>
            </a:r>
          </a:p>
          <a:p>
            <a:pPr>
              <a:defRPr sz="2000"/>
            </a:pPr>
            <a:r>
              <a:rPr dirty="0"/>
              <a:t>This would then create a cookbook under this project: </a:t>
            </a:r>
          </a:p>
          <a:p>
            <a:pPr>
              <a:defRPr sz="2000" u="sng"/>
            </a:pPr>
            <a:r>
              <a:rPr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https://stash.barcapint.com:8443/projects/IS_CHEF_CKBKS</a:t>
            </a:r>
            <a:r>
              <a:rPr dirty="0"/>
              <a:t> /cookbook_name</a:t>
            </a:r>
          </a:p>
        </p:txBody>
      </p:sp>
      <p:pic>
        <p:nvPicPr>
          <p:cNvPr id="448" name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72300" y="2875092"/>
            <a:ext cx="5035130" cy="386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pasted-image.png"/>
          <p:cNvPicPr>
            <a:picLocks noChangeAspect="1"/>
          </p:cNvPicPr>
          <p:nvPr/>
        </p:nvPicPr>
        <p:blipFill>
          <a:blip r:embed="rId6">
            <a:extLst/>
          </a:blip>
          <a:srcRect l="4440" t="28076" r="82259" b="68739"/>
          <a:stretch>
            <a:fillRect/>
          </a:stretch>
        </p:blipFill>
        <p:spPr>
          <a:xfrm>
            <a:off x="7218603" y="1850096"/>
            <a:ext cx="3814767" cy="655058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/>
        </p:nvSpPr>
        <p:spPr>
          <a:xfrm>
            <a:off x="6757261" y="1423007"/>
            <a:ext cx="14252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Business unit</a:t>
            </a:r>
          </a:p>
        </p:txBody>
      </p:sp>
      <p:sp>
        <p:nvSpPr>
          <p:cNvPr id="451" name="Shape 451"/>
          <p:cNvSpPr/>
          <p:nvPr/>
        </p:nvSpPr>
        <p:spPr>
          <a:xfrm>
            <a:off x="7482939" y="2574287"/>
            <a:ext cx="18423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application team</a:t>
            </a:r>
          </a:p>
        </p:txBody>
      </p:sp>
      <p:sp>
        <p:nvSpPr>
          <p:cNvPr id="452" name="Shape 452"/>
          <p:cNvSpPr/>
          <p:nvPr/>
        </p:nvSpPr>
        <p:spPr>
          <a:xfrm>
            <a:off x="8551578" y="1423007"/>
            <a:ext cx="187657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application name</a:t>
            </a:r>
          </a:p>
        </p:txBody>
      </p:sp>
      <p:sp>
        <p:nvSpPr>
          <p:cNvPr id="453" name="Shape 453"/>
          <p:cNvSpPr/>
          <p:nvPr/>
        </p:nvSpPr>
        <p:spPr>
          <a:xfrm>
            <a:off x="10037740" y="2574287"/>
            <a:ext cx="10895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Cookbook</a:t>
            </a:r>
          </a:p>
        </p:txBody>
      </p:sp>
      <p:sp>
        <p:nvSpPr>
          <p:cNvPr id="454" name="Shape 454"/>
          <p:cNvSpPr/>
          <p:nvPr/>
        </p:nvSpPr>
        <p:spPr>
          <a:xfrm flipV="1">
            <a:off x="8397759" y="2306247"/>
            <a:ext cx="1" cy="3581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7950351" y="1781147"/>
            <a:ext cx="1" cy="2860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6" name="Shape 456"/>
          <p:cNvSpPr/>
          <p:nvPr/>
        </p:nvSpPr>
        <p:spPr>
          <a:xfrm flipV="1">
            <a:off x="10425967" y="2306247"/>
            <a:ext cx="1" cy="3581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9552219" y="1781147"/>
            <a:ext cx="1" cy="2860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Write a wrapper cookbook</a:t>
            </a:r>
          </a:p>
        </p:txBody>
      </p:sp>
      <p:sp>
        <p:nvSpPr>
          <p:cNvPr id="462" name="Shape 462"/>
          <p:cNvSpPr>
            <a:spLocks noGrp="1"/>
          </p:cNvSpPr>
          <p:nvPr>
            <p:ph type="body" idx="1"/>
          </p:nvPr>
        </p:nvSpPr>
        <p:spPr>
          <a:xfrm>
            <a:off x="141111" y="1838325"/>
            <a:ext cx="12058373" cy="4351338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dirty="0"/>
              <a:t>Example -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https://stash.barcapint.com:8443/projects/IS_CHEF_CKBKS/repos/bc-basel-elk-env/browse</a:t>
            </a:r>
            <a:r>
              <a:rPr dirty="0"/>
              <a:t> </a:t>
            </a:r>
          </a:p>
          <a:p>
            <a:pPr>
              <a:defRPr sz="2000"/>
            </a:pPr>
            <a:r>
              <a:rPr dirty="0"/>
              <a:t>Above has an example of a wrapper cookbook</a:t>
            </a:r>
          </a:p>
          <a:p>
            <a:pPr>
              <a:defRPr sz="2000"/>
            </a:pPr>
            <a:r>
              <a:rPr dirty="0"/>
              <a:t>Make sure you change the username and group on each wrapper cookbook in attributes/prod.rb</a:t>
            </a:r>
          </a:p>
          <a:p>
            <a:pPr>
              <a:defRPr sz="2000"/>
            </a:pPr>
            <a:r>
              <a:rPr dirty="0"/>
              <a:t>Each wrapper cookbook has to require the main ELK cookbook in the metadata.rb </a:t>
            </a:r>
          </a:p>
        </p:txBody>
      </p:sp>
      <p:pic>
        <p:nvPicPr>
          <p:cNvPr id="463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36" y="3779520"/>
            <a:ext cx="3998846" cy="271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2315" y="4126291"/>
            <a:ext cx="3841392" cy="2325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94170" y="3913744"/>
            <a:ext cx="3459630" cy="28745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8" name="Group 468">
            <a:hlinkClick r:id="rId6" action="ppaction://hlinksldjump"/>
          </p:cNvPr>
          <p:cNvGrpSpPr/>
          <p:nvPr/>
        </p:nvGrpSpPr>
        <p:grpSpPr>
          <a:xfrm>
            <a:off x="4614728" y="6030388"/>
            <a:ext cx="1814400" cy="387668"/>
            <a:chOff x="0" y="0"/>
            <a:chExt cx="1814398" cy="387667"/>
          </a:xfrm>
        </p:grpSpPr>
        <p:sp>
          <p:nvSpPr>
            <p:cNvPr id="466" name="Shape 466"/>
            <p:cNvSpPr/>
            <p:nvPr/>
          </p:nvSpPr>
          <p:spPr>
            <a:xfrm>
              <a:off x="0" y="-1"/>
              <a:ext cx="1814399" cy="387669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0" y="14763"/>
              <a:ext cx="181439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cvcv</a:t>
              </a:r>
            </a:p>
          </p:txBody>
        </p:sp>
      </p:grpSp>
      <p:sp>
        <p:nvSpPr>
          <p:cNvPr id="469" name="Shape 469"/>
          <p:cNvSpPr/>
          <p:nvPr/>
        </p:nvSpPr>
        <p:spPr>
          <a:xfrm>
            <a:off x="566560" y="5868330"/>
            <a:ext cx="2139061" cy="137788"/>
          </a:xfrm>
          <a:prstGeom prst="rect">
            <a:avLst/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8336002" y="5209030"/>
            <a:ext cx="876893" cy="120796"/>
          </a:xfrm>
          <a:prstGeom prst="rect">
            <a:avLst/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8318678" y="6413215"/>
            <a:ext cx="37599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BOB_ID provided by config manager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it</a:t>
            </a:r>
          </a:p>
        </p:txBody>
      </p:sp>
      <p:sp>
        <p:nvSpPr>
          <p:cNvPr id="474" name="Shape 4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Test the wrapper cookbook locally using test-kitchen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616</Words>
  <Application>Microsoft Macintosh PowerPoint</Application>
  <PresentationFormat>Widescreen</PresentationFormat>
  <Paragraphs>100</Paragraphs>
  <Slides>21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Wingdings</vt:lpstr>
      <vt:lpstr>Office Theme</vt:lpstr>
      <vt:lpstr>ELK installation</vt:lpstr>
      <vt:lpstr>Requirements</vt:lpstr>
      <vt:lpstr>Request for intranet account</vt:lpstr>
      <vt:lpstr>Main Points</vt:lpstr>
      <vt:lpstr>PowerPoint Presentation</vt:lpstr>
      <vt:lpstr>PowerPoint Presentation</vt:lpstr>
      <vt:lpstr>Create a repository for ELK using pipeline</vt:lpstr>
      <vt:lpstr>Write a wrapper cookbook</vt:lpstr>
      <vt:lpstr>Test it</vt:lpstr>
      <vt:lpstr>Push it to chef-server</vt:lpstr>
      <vt:lpstr>Push it to production</vt:lpstr>
      <vt:lpstr>Bcloud portal</vt:lpstr>
      <vt:lpstr>On-Boarding &amp; Creating AD groups</vt:lpstr>
      <vt:lpstr>AD group request form</vt:lpstr>
      <vt:lpstr>On-boarding process (Config management task)</vt:lpstr>
      <vt:lpstr>On-boarding process (Config management task)</vt:lpstr>
      <vt:lpstr>On-boarding process (Config management task)</vt:lpstr>
      <vt:lpstr>Generic roles for general cookbooks  Private roles are for specific BOB ID cookbooks</vt:lpstr>
      <vt:lpstr>BOB ID – You need to be a requester for bcloud</vt:lpstr>
      <vt:lpstr>Linux group – this needs to be added to the BOB ID 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installation</dc:title>
  <cp:lastModifiedBy>Ricc Bellini</cp:lastModifiedBy>
  <cp:revision>11</cp:revision>
  <dcterms:modified xsi:type="dcterms:W3CDTF">2016-09-13T14:25:34Z</dcterms:modified>
</cp:coreProperties>
</file>