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2C25-3999-4452-BAFD-A1601343F61B}" type="datetimeFigureOut">
              <a:rPr lang="it-IT" smtClean="0"/>
              <a:t>14/02/2017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A1D5-7BFE-4220-B88F-335E3B2F2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16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2C25-3999-4452-BAFD-A1601343F61B}" type="datetimeFigureOut">
              <a:rPr lang="it-IT" smtClean="0"/>
              <a:t>14/02/2017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A1D5-7BFE-4220-B88F-335E3B2F2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11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2C25-3999-4452-BAFD-A1601343F61B}" type="datetimeFigureOut">
              <a:rPr lang="it-IT" smtClean="0"/>
              <a:t>14/02/2017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A1D5-7BFE-4220-B88F-335E3B2F2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550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2C25-3999-4452-BAFD-A1601343F61B}" type="datetimeFigureOut">
              <a:rPr lang="it-IT" smtClean="0"/>
              <a:t>14/02/2017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A1D5-7BFE-4220-B88F-335E3B2F2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47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2C25-3999-4452-BAFD-A1601343F61B}" type="datetimeFigureOut">
              <a:rPr lang="it-IT" smtClean="0"/>
              <a:t>14/02/2017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A1D5-7BFE-4220-B88F-335E3B2F2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03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2C25-3999-4452-BAFD-A1601343F61B}" type="datetimeFigureOut">
              <a:rPr lang="it-IT" smtClean="0"/>
              <a:t>14/02/2017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A1D5-7BFE-4220-B88F-335E3B2F2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89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2C25-3999-4452-BAFD-A1601343F61B}" type="datetimeFigureOut">
              <a:rPr lang="it-IT" smtClean="0"/>
              <a:t>14/02/2017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A1D5-7BFE-4220-B88F-335E3B2F2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89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2C25-3999-4452-BAFD-A1601343F61B}" type="datetimeFigureOut">
              <a:rPr lang="it-IT" smtClean="0"/>
              <a:t>14/02/2017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A1D5-7BFE-4220-B88F-335E3B2F2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18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2C25-3999-4452-BAFD-A1601343F61B}" type="datetimeFigureOut">
              <a:rPr lang="it-IT" smtClean="0"/>
              <a:t>14/02/2017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A1D5-7BFE-4220-B88F-335E3B2F2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613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2C25-3999-4452-BAFD-A1601343F61B}" type="datetimeFigureOut">
              <a:rPr lang="it-IT" smtClean="0"/>
              <a:t>14/02/2017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A1D5-7BFE-4220-B88F-335E3B2F2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63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2C25-3999-4452-BAFD-A1601343F61B}" type="datetimeFigureOut">
              <a:rPr lang="it-IT" smtClean="0"/>
              <a:t>14/02/2017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A1D5-7BFE-4220-B88F-335E3B2F2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355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F2C25-3999-4452-BAFD-A1601343F61B}" type="datetimeFigureOut">
              <a:rPr lang="it-IT" smtClean="0"/>
              <a:t>14/02/2017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6A1D5-7BFE-4220-B88F-335E3B2F2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03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0" y="2318266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0" dirty="0"/>
              <a:t>PowerEnJoy</a:t>
            </a:r>
          </a:p>
        </p:txBody>
      </p:sp>
    </p:spTree>
    <p:extLst>
      <p:ext uri="{BB962C8B-B14F-4D97-AF65-F5344CB8AC3E}">
        <p14:creationId xmlns:p14="http://schemas.microsoft.com/office/powerpoint/2010/main" val="194301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3" y="1464430"/>
            <a:ext cx="4457700" cy="431482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423" y="511931"/>
            <a:ext cx="6886575" cy="6219825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95483" y="858147"/>
            <a:ext cx="4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3)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086423" y="142599"/>
            <a:ext cx="4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4)</a:t>
            </a:r>
          </a:p>
        </p:txBody>
      </p:sp>
    </p:spTree>
    <p:extLst>
      <p:ext uri="{BB962C8B-B14F-4D97-AF65-F5344CB8AC3E}">
        <p14:creationId xmlns:p14="http://schemas.microsoft.com/office/powerpoint/2010/main" val="250315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51" y="395729"/>
            <a:ext cx="7019778" cy="634013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504051" y="26397"/>
            <a:ext cx="4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234164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5641144" y="296828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52356" y="0"/>
            <a:ext cx="800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/>
              <a:t>SIZE AND EFFORT ESTIMATION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884" y="673778"/>
            <a:ext cx="6405460" cy="283803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884" y="3511808"/>
            <a:ext cx="5430758" cy="32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51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766" y="294688"/>
            <a:ext cx="4353395" cy="49310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766" y="1262647"/>
            <a:ext cx="3472523" cy="2046051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766" y="3783554"/>
            <a:ext cx="6132130" cy="276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5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" y="1631852"/>
            <a:ext cx="12148288" cy="354573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930014" y="182880"/>
            <a:ext cx="6316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/>
              <a:t>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308225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2902857" y="682171"/>
            <a:ext cx="6780628" cy="532453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000" b="1" dirty="0"/>
              <a:t>GOAL:</a:t>
            </a:r>
          </a:p>
          <a:p>
            <a:r>
              <a:rPr lang="en-US" sz="2000" dirty="0"/>
              <a:t>G1. A person who has the right requirements must be able to</a:t>
            </a:r>
          </a:p>
          <a:p>
            <a:r>
              <a:rPr lang="en-US" sz="2000" dirty="0"/>
              <a:t>register himself to the system.</a:t>
            </a:r>
          </a:p>
          <a:p>
            <a:r>
              <a:rPr lang="en-US" sz="2000" dirty="0"/>
              <a:t>G2. A registered person must be able to authenticate himself to</a:t>
            </a:r>
          </a:p>
          <a:p>
            <a:r>
              <a:rPr lang="it-IT" sz="2000" dirty="0"/>
              <a:t>the </a:t>
            </a:r>
            <a:r>
              <a:rPr lang="it-IT" sz="2000" dirty="0" err="1"/>
              <a:t>system</a:t>
            </a:r>
            <a:r>
              <a:rPr lang="it-IT" sz="2000" dirty="0"/>
              <a:t>.</a:t>
            </a:r>
          </a:p>
          <a:p>
            <a:r>
              <a:rPr lang="en-US" sz="2000" dirty="0"/>
              <a:t>G3. A user must be able to localize the positions of the available</a:t>
            </a:r>
          </a:p>
          <a:p>
            <a:r>
              <a:rPr lang="it-IT" sz="2000" dirty="0" err="1"/>
              <a:t>vehicles</a:t>
            </a:r>
            <a:r>
              <a:rPr lang="it-IT" sz="2000" dirty="0"/>
              <a:t>.</a:t>
            </a:r>
          </a:p>
          <a:p>
            <a:r>
              <a:rPr lang="en-US" sz="2000" dirty="0"/>
              <a:t>G4. A user must be able to reserve an available vehicle, for a</a:t>
            </a:r>
          </a:p>
          <a:p>
            <a:r>
              <a:rPr lang="it-IT" sz="2000" dirty="0" err="1"/>
              <a:t>limited</a:t>
            </a:r>
            <a:r>
              <a:rPr lang="it-IT" sz="2000" dirty="0"/>
              <a:t> time.</a:t>
            </a:r>
          </a:p>
          <a:p>
            <a:r>
              <a:rPr lang="en-US" sz="2000" dirty="0"/>
              <a:t>G5. A user who has reserved a vehicle, must be able to use it.</a:t>
            </a:r>
          </a:p>
          <a:p>
            <a:r>
              <a:rPr lang="en-US" sz="2000" dirty="0"/>
              <a:t>G6. The system must properly charge for the user the cost of</a:t>
            </a:r>
          </a:p>
          <a:p>
            <a:r>
              <a:rPr lang="it-IT" sz="2000" dirty="0" err="1"/>
              <a:t>used</a:t>
            </a:r>
            <a:r>
              <a:rPr lang="it-IT" sz="2000" dirty="0"/>
              <a:t> </a:t>
            </a:r>
            <a:r>
              <a:rPr lang="it-IT" sz="2000" dirty="0" err="1"/>
              <a:t>services</a:t>
            </a:r>
            <a:r>
              <a:rPr lang="it-IT" sz="2000" dirty="0"/>
              <a:t>.</a:t>
            </a:r>
          </a:p>
          <a:p>
            <a:r>
              <a:rPr lang="en-US" sz="2000" dirty="0"/>
              <a:t>G7. The system must properly manage the availability of</a:t>
            </a:r>
          </a:p>
          <a:p>
            <a:r>
              <a:rPr lang="it-IT" sz="2000" dirty="0" err="1"/>
              <a:t>vehicles</a:t>
            </a:r>
            <a:r>
              <a:rPr lang="it-IT" sz="2000" dirty="0"/>
              <a:t>.</a:t>
            </a:r>
          </a:p>
          <a:p>
            <a:r>
              <a:rPr lang="en-US" sz="2000" dirty="0"/>
              <a:t>G8. The system must simplify the organization of the</a:t>
            </a:r>
          </a:p>
          <a:p>
            <a:r>
              <a:rPr lang="it-IT" sz="2000" dirty="0" err="1"/>
              <a:t>technicians</a:t>
            </a:r>
            <a:r>
              <a:rPr lang="it-IT" sz="2000" dirty="0"/>
              <a:t> in </a:t>
            </a:r>
            <a:r>
              <a:rPr lang="it-IT" sz="2000" dirty="0" err="1"/>
              <a:t>their</a:t>
            </a:r>
            <a:r>
              <a:rPr lang="it-IT" sz="2000" dirty="0"/>
              <a:t> work.</a:t>
            </a:r>
          </a:p>
        </p:txBody>
      </p:sp>
    </p:spTree>
    <p:extLst>
      <p:ext uri="{BB962C8B-B14F-4D97-AF65-F5344CB8AC3E}">
        <p14:creationId xmlns:p14="http://schemas.microsoft.com/office/powerpoint/2010/main" val="185115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93143" y="145143"/>
            <a:ext cx="563154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DOMAIN ASSUMPTION</a:t>
            </a:r>
          </a:p>
          <a:p>
            <a:r>
              <a:rPr lang="en-US" sz="2000" dirty="0"/>
              <a:t>• GPS always indicates the right position.</a:t>
            </a:r>
          </a:p>
          <a:p>
            <a:r>
              <a:rPr lang="en-US" sz="2000" dirty="0"/>
              <a:t>• The GPS of all the vehicles is always working.</a:t>
            </a:r>
          </a:p>
          <a:p>
            <a:r>
              <a:rPr lang="en-US" sz="2000" dirty="0"/>
              <a:t>• The vehicles usable by the clients are always working,</a:t>
            </a:r>
          </a:p>
          <a:p>
            <a:r>
              <a:rPr lang="en-US" sz="2000" dirty="0"/>
              <a:t>especially during the whole ride.</a:t>
            </a:r>
          </a:p>
          <a:p>
            <a:r>
              <a:rPr lang="en-US" sz="2000" dirty="0"/>
              <a:t>• The battery level of a vehicle is always enough high to</a:t>
            </a:r>
          </a:p>
          <a:p>
            <a:r>
              <a:rPr lang="en-US" sz="2000" dirty="0"/>
              <a:t>complete the ride of the user.</a:t>
            </a:r>
          </a:p>
          <a:p>
            <a:r>
              <a:rPr lang="en-US" sz="2000" dirty="0"/>
              <a:t>• The user who reserved the vehicle is the same who will</a:t>
            </a:r>
          </a:p>
          <a:p>
            <a:r>
              <a:rPr lang="it-IT" sz="2000" dirty="0"/>
              <a:t>use </a:t>
            </a:r>
            <a:r>
              <a:rPr lang="it-IT" sz="2000" dirty="0" err="1"/>
              <a:t>it</a:t>
            </a:r>
            <a:r>
              <a:rPr lang="it-IT" sz="2000" dirty="0"/>
              <a:t>.</a:t>
            </a:r>
          </a:p>
          <a:p>
            <a:r>
              <a:rPr lang="en-US" sz="2000" dirty="0"/>
              <a:t>• When a free technician notices a low battery vehicle, he</a:t>
            </a:r>
          </a:p>
          <a:p>
            <a:r>
              <a:rPr lang="it-IT" sz="2000" dirty="0" err="1"/>
              <a:t>takes</a:t>
            </a:r>
            <a:r>
              <a:rPr lang="it-IT" sz="2000" dirty="0"/>
              <a:t> care of </a:t>
            </a:r>
            <a:r>
              <a:rPr lang="it-IT" sz="2000" dirty="0" err="1"/>
              <a:t>it</a:t>
            </a:r>
            <a:r>
              <a:rPr lang="it-IT" sz="2000" dirty="0"/>
              <a:t>.</a:t>
            </a:r>
          </a:p>
          <a:p>
            <a:r>
              <a:rPr lang="en-US" sz="2000" dirty="0"/>
              <a:t>• A technician that has plugged a vehicle into a power grid</a:t>
            </a:r>
          </a:p>
          <a:p>
            <a:r>
              <a:rPr lang="en-US" sz="2000" dirty="0"/>
              <a:t>changes the vehicle state from “In processing” to</a:t>
            </a:r>
          </a:p>
          <a:p>
            <a:r>
              <a:rPr lang="it-IT" sz="2000" dirty="0"/>
              <a:t>“</a:t>
            </a:r>
            <a:r>
              <a:rPr lang="it-IT" sz="2000" dirty="0" err="1"/>
              <a:t>available</a:t>
            </a:r>
            <a:r>
              <a:rPr lang="it-IT" sz="2000" dirty="0"/>
              <a:t>”</a:t>
            </a:r>
          </a:p>
          <a:p>
            <a:r>
              <a:rPr lang="en-US" sz="2000" dirty="0"/>
              <a:t>• A user parks always in a safe area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445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63" y="906763"/>
            <a:ext cx="10058400" cy="2136758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4835732" y="4079631"/>
            <a:ext cx="267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R and D |= G</a:t>
            </a:r>
          </a:p>
        </p:txBody>
      </p:sp>
    </p:spTree>
    <p:extLst>
      <p:ext uri="{BB962C8B-B14F-4D97-AF65-F5344CB8AC3E}">
        <p14:creationId xmlns:p14="http://schemas.microsoft.com/office/powerpoint/2010/main" val="41082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6339841" y="2063816"/>
            <a:ext cx="5852160" cy="28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G4</a:t>
            </a:r>
            <a:r>
              <a:rPr lang="en-US" dirty="0"/>
              <a:t>. A user must be able to reserve an available vehicle:</a:t>
            </a:r>
          </a:p>
          <a:p>
            <a:r>
              <a:rPr lang="en-US" dirty="0"/>
              <a:t>• The system must provide a functionality that permits to</a:t>
            </a:r>
          </a:p>
          <a:p>
            <a:r>
              <a:rPr lang="en-US" dirty="0"/>
              <a:t>the user to reserve a vehicle</a:t>
            </a:r>
          </a:p>
          <a:p>
            <a:r>
              <a:rPr lang="en-US" dirty="0"/>
              <a:t>• Only the vehicles shown to the user can be reserved</a:t>
            </a:r>
          </a:p>
          <a:p>
            <a:r>
              <a:rPr lang="en-US" dirty="0"/>
              <a:t>• The system must know if the user has a vehicle’s</a:t>
            </a:r>
          </a:p>
          <a:p>
            <a:r>
              <a:rPr lang="it-IT" dirty="0" err="1"/>
              <a:t>reservation</a:t>
            </a:r>
            <a:endParaRPr lang="it-IT" dirty="0"/>
          </a:p>
          <a:p>
            <a:r>
              <a:rPr lang="en-US" dirty="0"/>
              <a:t>• The system doesn’t allow to reserve a car if the user is in</a:t>
            </a:r>
          </a:p>
          <a:p>
            <a:r>
              <a:rPr lang="it-IT" dirty="0"/>
              <a:t>the </a:t>
            </a:r>
            <a:r>
              <a:rPr lang="it-IT" dirty="0" err="1"/>
              <a:t>black</a:t>
            </a:r>
            <a:r>
              <a:rPr lang="it-IT" dirty="0"/>
              <a:t> list</a:t>
            </a:r>
          </a:p>
          <a:p>
            <a:r>
              <a:rPr lang="en-US" dirty="0"/>
              <a:t>• The system permits to reserve a vehicle only if the user</a:t>
            </a:r>
          </a:p>
          <a:p>
            <a:r>
              <a:rPr lang="en-US" dirty="0"/>
              <a:t>hasn’t already reserved another vehicle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72867" y="314180"/>
            <a:ext cx="5894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  <a:r>
              <a:rPr lang="en-US" dirty="0"/>
              <a:t>. A person who has the right requirements must be able to</a:t>
            </a:r>
          </a:p>
          <a:p>
            <a:r>
              <a:rPr lang="en-US" dirty="0"/>
              <a:t>register himself to the system:</a:t>
            </a:r>
          </a:p>
          <a:p>
            <a:r>
              <a:rPr lang="en-US" dirty="0"/>
              <a:t>• The system must be able to verify the completeness and</a:t>
            </a:r>
          </a:p>
          <a:p>
            <a:r>
              <a:rPr lang="en-US" dirty="0"/>
              <a:t>correctness of the data provided by the person who</a:t>
            </a:r>
          </a:p>
          <a:p>
            <a:r>
              <a:rPr lang="it-IT" dirty="0" err="1"/>
              <a:t>wants</a:t>
            </a:r>
            <a:r>
              <a:rPr lang="it-IT" dirty="0"/>
              <a:t> to </a:t>
            </a:r>
            <a:r>
              <a:rPr lang="it-IT" dirty="0" err="1"/>
              <a:t>register</a:t>
            </a:r>
            <a:endParaRPr lang="it-IT" dirty="0"/>
          </a:p>
          <a:p>
            <a:r>
              <a:rPr lang="en-US" dirty="0"/>
              <a:t>• The system must provide a sign up functionality that</a:t>
            </a:r>
          </a:p>
          <a:p>
            <a:r>
              <a:rPr lang="en-US" dirty="0"/>
              <a:t>gives a password to the user to access the system</a:t>
            </a:r>
          </a:p>
          <a:p>
            <a:r>
              <a:rPr lang="en-US" dirty="0"/>
              <a:t>• The system must allow the sign up only if the data</a:t>
            </a:r>
          </a:p>
          <a:p>
            <a:r>
              <a:rPr lang="en-US" dirty="0"/>
              <a:t>provided by the person are correct.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339841" y="309490"/>
            <a:ext cx="5852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G2</a:t>
            </a:r>
            <a:r>
              <a:rPr lang="en-US" dirty="0"/>
              <a:t>. A registered person must be able to authenticate himself to </a:t>
            </a:r>
            <a:r>
              <a:rPr lang="it-IT" dirty="0"/>
              <a:t>the </a:t>
            </a:r>
            <a:r>
              <a:rPr lang="it-IT" dirty="0" err="1"/>
              <a:t>system</a:t>
            </a:r>
            <a:r>
              <a:rPr lang="it-IT" dirty="0"/>
              <a:t>:</a:t>
            </a:r>
          </a:p>
          <a:p>
            <a:r>
              <a:rPr lang="en-US" dirty="0"/>
              <a:t>• The system must be able to check the correctness of the</a:t>
            </a:r>
          </a:p>
          <a:p>
            <a:r>
              <a:rPr lang="it-IT" dirty="0" err="1"/>
              <a:t>user’s</a:t>
            </a:r>
            <a:r>
              <a:rPr lang="it-IT" dirty="0"/>
              <a:t> login </a:t>
            </a:r>
            <a:r>
              <a:rPr lang="it-IT" dirty="0" err="1"/>
              <a:t>credentials</a:t>
            </a:r>
            <a:endParaRPr lang="it-IT" dirty="0"/>
          </a:p>
          <a:p>
            <a:r>
              <a:rPr lang="en-US" dirty="0"/>
              <a:t>• The system permits the access to the user only if the</a:t>
            </a:r>
          </a:p>
          <a:p>
            <a:r>
              <a:rPr lang="it-IT" dirty="0"/>
              <a:t>login </a:t>
            </a:r>
            <a:r>
              <a:rPr lang="it-IT" dirty="0" err="1"/>
              <a:t>credentials</a:t>
            </a:r>
            <a:r>
              <a:rPr lang="it-IT" dirty="0"/>
              <a:t> are </a:t>
            </a:r>
            <a:r>
              <a:rPr lang="it-IT" dirty="0" err="1"/>
              <a:t>correct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72868" y="2894813"/>
            <a:ext cx="6066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  <a:r>
              <a:rPr lang="en-US" dirty="0"/>
              <a:t>. A user must be able to localize the position of the available</a:t>
            </a:r>
          </a:p>
          <a:p>
            <a:r>
              <a:rPr lang="it-IT" dirty="0" err="1"/>
              <a:t>vehicles</a:t>
            </a:r>
            <a:r>
              <a:rPr lang="it-IT" dirty="0"/>
              <a:t>:</a:t>
            </a:r>
          </a:p>
          <a:p>
            <a:r>
              <a:rPr lang="en-US" dirty="0"/>
              <a:t>• The system must know the position of the vehicles</a:t>
            </a:r>
          </a:p>
          <a:p>
            <a:r>
              <a:rPr lang="en-US" dirty="0"/>
              <a:t>• The system must know the state of the vehicles</a:t>
            </a:r>
          </a:p>
          <a:p>
            <a:r>
              <a:rPr lang="en-US" dirty="0"/>
              <a:t>• The system must be able to receive the position</a:t>
            </a:r>
          </a:p>
          <a:p>
            <a:r>
              <a:rPr lang="it-IT" dirty="0" err="1"/>
              <a:t>communicated</a:t>
            </a:r>
            <a:r>
              <a:rPr lang="it-IT" dirty="0"/>
              <a:t> by the </a:t>
            </a:r>
            <a:r>
              <a:rPr lang="it-IT" dirty="0" err="1"/>
              <a:t>user</a:t>
            </a:r>
            <a:endParaRPr lang="it-IT" dirty="0"/>
          </a:p>
          <a:p>
            <a:r>
              <a:rPr lang="en-US" dirty="0"/>
              <a:t>• The system must provide a functionality that shows the</a:t>
            </a:r>
          </a:p>
          <a:p>
            <a:r>
              <a:rPr lang="en-US" dirty="0"/>
              <a:t>available vehicles to the user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72867" y="5203137"/>
            <a:ext cx="596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G5</a:t>
            </a:r>
            <a:r>
              <a:rPr lang="en-US" dirty="0"/>
              <a:t>. A user who has reserved a vehicle, must be able to use it:</a:t>
            </a:r>
          </a:p>
          <a:p>
            <a:r>
              <a:rPr lang="en-US" dirty="0"/>
              <a:t>• The system must provide a functionality to unlock or lock</a:t>
            </a:r>
          </a:p>
          <a:p>
            <a:r>
              <a:rPr lang="it-IT" dirty="0"/>
              <a:t>the </a:t>
            </a:r>
            <a:r>
              <a:rPr lang="it-IT" dirty="0" err="1"/>
              <a:t>vehicle’s</a:t>
            </a:r>
            <a:r>
              <a:rPr lang="it-IT" dirty="0"/>
              <a:t> </a:t>
            </a:r>
            <a:r>
              <a:rPr lang="it-IT" dirty="0" err="1"/>
              <a:t>doors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977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52398" y="51651"/>
            <a:ext cx="61830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G6</a:t>
            </a:r>
            <a:r>
              <a:rPr lang="en-US" dirty="0"/>
              <a:t>. The system must properly charge customers the cost of used</a:t>
            </a:r>
          </a:p>
          <a:p>
            <a:r>
              <a:rPr lang="it-IT" dirty="0" err="1"/>
              <a:t>services</a:t>
            </a:r>
            <a:r>
              <a:rPr lang="it-IT" dirty="0"/>
              <a:t>:</a:t>
            </a:r>
          </a:p>
          <a:p>
            <a:r>
              <a:rPr lang="en-US" dirty="0"/>
              <a:t>• The system must know the number of passengers</a:t>
            </a:r>
          </a:p>
          <a:p>
            <a:r>
              <a:rPr lang="en-US" dirty="0"/>
              <a:t>• The system must know the level of charge of the vehicles</a:t>
            </a:r>
          </a:p>
          <a:p>
            <a:r>
              <a:rPr lang="en-US" dirty="0"/>
              <a:t>• The system must know if the car is ignited or not</a:t>
            </a:r>
          </a:p>
          <a:p>
            <a:r>
              <a:rPr lang="en-US" dirty="0"/>
              <a:t>• The system must know if the vehicle is in charge or not</a:t>
            </a:r>
          </a:p>
          <a:p>
            <a:r>
              <a:rPr lang="en-US" dirty="0"/>
              <a:t>• The system must provide a functionality that shows to</a:t>
            </a:r>
          </a:p>
          <a:p>
            <a:r>
              <a:rPr lang="en-US" dirty="0"/>
              <a:t>the user, during the ride, the current charge</a:t>
            </a:r>
            <a:endParaRPr lang="it-IT" dirty="0"/>
          </a:p>
          <a:p>
            <a:r>
              <a:rPr lang="en-US" dirty="0"/>
              <a:t>• The system must provide a functionality that calculates</a:t>
            </a:r>
          </a:p>
          <a:p>
            <a:r>
              <a:rPr lang="en-US" dirty="0"/>
              <a:t>the amount that the user has to pay according to the</a:t>
            </a:r>
          </a:p>
          <a:p>
            <a:r>
              <a:rPr lang="it-IT" dirty="0" err="1"/>
              <a:t>discounts</a:t>
            </a:r>
            <a:r>
              <a:rPr lang="it-IT" dirty="0"/>
              <a:t> and </a:t>
            </a:r>
            <a:r>
              <a:rPr lang="it-IT" dirty="0" err="1"/>
              <a:t>rates</a:t>
            </a:r>
            <a:r>
              <a:rPr lang="it-IT" dirty="0"/>
              <a:t> </a:t>
            </a:r>
            <a:r>
              <a:rPr lang="it-IT" dirty="0" err="1"/>
              <a:t>established</a:t>
            </a:r>
            <a:endParaRPr lang="it-IT" dirty="0"/>
          </a:p>
          <a:p>
            <a:r>
              <a:rPr lang="en-US" dirty="0"/>
              <a:t>• The system must be able to charging the amount</a:t>
            </a:r>
          </a:p>
          <a:p>
            <a:r>
              <a:rPr lang="it-IT" dirty="0" err="1"/>
              <a:t>calculated</a:t>
            </a:r>
            <a:r>
              <a:rPr lang="it-IT" dirty="0"/>
              <a:t> to the </a:t>
            </a:r>
            <a:r>
              <a:rPr lang="it-IT" dirty="0" err="1"/>
              <a:t>user</a:t>
            </a:r>
            <a:endParaRPr lang="it-IT" dirty="0"/>
          </a:p>
          <a:p>
            <a:r>
              <a:rPr lang="en-US" dirty="0"/>
              <a:t>• The system inserts the user in the black list if it is not able</a:t>
            </a:r>
          </a:p>
          <a:p>
            <a:r>
              <a:rPr lang="it-IT" dirty="0"/>
              <a:t>to </a:t>
            </a:r>
            <a:r>
              <a:rPr lang="it-IT" dirty="0" err="1"/>
              <a:t>pay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335485" y="51651"/>
            <a:ext cx="5660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G7</a:t>
            </a:r>
            <a:r>
              <a:rPr lang="en-US" dirty="0"/>
              <a:t>. The system must properly manage the availability of</a:t>
            </a:r>
          </a:p>
          <a:p>
            <a:r>
              <a:rPr lang="it-IT" dirty="0" err="1"/>
              <a:t>vehicles</a:t>
            </a:r>
            <a:r>
              <a:rPr lang="it-IT" dirty="0"/>
              <a:t>:</a:t>
            </a:r>
          </a:p>
          <a:p>
            <a:r>
              <a:rPr lang="en-US" dirty="0"/>
              <a:t>• The system must know the state of the vehicles</a:t>
            </a:r>
          </a:p>
          <a:p>
            <a:r>
              <a:rPr lang="en-US" dirty="0"/>
              <a:t>• The system must know the level of charge of the vehicles</a:t>
            </a:r>
          </a:p>
          <a:p>
            <a:r>
              <a:rPr lang="en-US" dirty="0"/>
              <a:t>• The system must know if the car is ignited or not</a:t>
            </a:r>
          </a:p>
          <a:p>
            <a:r>
              <a:rPr lang="en-US" dirty="0"/>
              <a:t>• The system must know if the vehicle is in charge or not</a:t>
            </a:r>
          </a:p>
          <a:p>
            <a:r>
              <a:rPr lang="en-US" dirty="0"/>
              <a:t>• The system must be able to change the state of the</a:t>
            </a:r>
          </a:p>
          <a:p>
            <a:r>
              <a:rPr lang="it-IT" dirty="0" err="1"/>
              <a:t>vehicles</a:t>
            </a:r>
            <a:endParaRPr lang="it-IT" dirty="0"/>
          </a:p>
          <a:p>
            <a:r>
              <a:rPr lang="en-US" dirty="0"/>
              <a:t>• The system must provide a functionality that manage the</a:t>
            </a:r>
          </a:p>
          <a:p>
            <a:r>
              <a:rPr lang="en-US" dirty="0"/>
              <a:t>availability of the vehicles in the correct way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335485" y="2913973"/>
            <a:ext cx="5965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G8</a:t>
            </a:r>
            <a:r>
              <a:rPr lang="en-US" dirty="0"/>
              <a:t>. The system must simplify the organization of the technicians</a:t>
            </a:r>
          </a:p>
          <a:p>
            <a:r>
              <a:rPr lang="it-IT" dirty="0"/>
              <a:t>in </a:t>
            </a:r>
            <a:r>
              <a:rPr lang="it-IT" dirty="0" err="1"/>
              <a:t>their</a:t>
            </a:r>
            <a:r>
              <a:rPr lang="it-IT" dirty="0"/>
              <a:t> work</a:t>
            </a:r>
          </a:p>
          <a:p>
            <a:r>
              <a:rPr lang="en-US" dirty="0"/>
              <a:t>• The system must know the state of the vehicles</a:t>
            </a:r>
          </a:p>
          <a:p>
            <a:r>
              <a:rPr lang="en-US" dirty="0"/>
              <a:t>• The system must know if the vehicle is in charge or not</a:t>
            </a:r>
          </a:p>
          <a:p>
            <a:r>
              <a:rPr lang="en-US" dirty="0"/>
              <a:t>• The system must provide a functionality that shows to</a:t>
            </a:r>
          </a:p>
          <a:p>
            <a:r>
              <a:rPr lang="en-US" dirty="0"/>
              <a:t>the technicians all the vehicles with their state and if the</a:t>
            </a:r>
          </a:p>
          <a:p>
            <a:r>
              <a:rPr lang="en-US" dirty="0"/>
              <a:t>car is in charge or not.</a:t>
            </a:r>
          </a:p>
          <a:p>
            <a:r>
              <a:rPr lang="en-US" dirty="0"/>
              <a:t>• The system must be able to change the state of the</a:t>
            </a:r>
          </a:p>
          <a:p>
            <a:r>
              <a:rPr lang="en-US" dirty="0"/>
              <a:t>vehicles based on what the technicians want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23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288239" y="407962"/>
            <a:ext cx="402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/>
              <a:t>ARCHITECTURE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88" y="2025749"/>
            <a:ext cx="10676778" cy="270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4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556928" y="0"/>
            <a:ext cx="5106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/>
              <a:t>COMPONENT VIEW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14" y="725951"/>
            <a:ext cx="10058400" cy="600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7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516922" y="0"/>
            <a:ext cx="5162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/>
              <a:t>INTEGRATION TEST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07963" y="984737"/>
            <a:ext cx="2686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Bottom-up </a:t>
            </a:r>
            <a:r>
              <a:rPr lang="it-IT" sz="2400" b="1" dirty="0" err="1"/>
              <a:t>method</a:t>
            </a:r>
            <a:endParaRPr lang="it-IT" sz="2400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" y="2682019"/>
            <a:ext cx="4457700" cy="212407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85" y="2015270"/>
            <a:ext cx="4457700" cy="345757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07963" y="1645938"/>
            <a:ext cx="4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1)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638485" y="1645938"/>
            <a:ext cx="4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1165183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900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Remigio</dc:creator>
  <cp:lastModifiedBy>Riccardo Remigio</cp:lastModifiedBy>
  <cp:revision>19</cp:revision>
  <dcterms:created xsi:type="dcterms:W3CDTF">2017-02-14T14:34:46Z</dcterms:created>
  <dcterms:modified xsi:type="dcterms:W3CDTF">2017-02-14T20:08:42Z</dcterms:modified>
</cp:coreProperties>
</file>