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30/03/2019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56487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30/03/2019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67055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30/03/2019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670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30/03/2019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80854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30/03/2019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6208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30/03/2019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13913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30/03/2019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813537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30/03/2019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106737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30/03/2019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372262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30/03/2019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136643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2C31D5-3281-4246-B14E-A29AB474AA1B}" type="datetimeFigureOut">
              <a:rPr lang="it-IT" smtClean="0"/>
              <a:t>30/03/2019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99374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2C31D5-3281-4246-B14E-A29AB474AA1B}" type="datetimeFigureOut">
              <a:rPr lang="it-IT" smtClean="0"/>
              <a:t>30/03/2019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319745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2C31D5-3281-4246-B14E-A29AB474AA1B}" type="datetimeFigureOut">
              <a:rPr lang="it-IT" smtClean="0"/>
              <a:t>30/03/2019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21840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C31D5-3281-4246-B14E-A29AB474AA1B}" type="datetimeFigureOut">
              <a:rPr lang="it-IT" smtClean="0"/>
              <a:t>30/03/2019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195166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C31D5-3281-4246-B14E-A29AB474AA1B}" type="datetimeFigureOut">
              <a:rPr lang="it-IT" smtClean="0"/>
              <a:t>30/03/2019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39127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a:t>
            </a:fld>
            <a:endParaRPr lang="it-IT"/>
          </a:p>
        </p:txBody>
      </p:sp>
      <p:sp>
        <p:nvSpPr>
          <p:cNvPr id="5" name="Date Placeholder 4"/>
          <p:cNvSpPr>
            <a:spLocks noGrp="1"/>
          </p:cNvSpPr>
          <p:nvPr>
            <p:ph type="dt" sz="half" idx="10"/>
          </p:nvPr>
        </p:nvSpPr>
        <p:spPr/>
        <p:txBody>
          <a:bodyPr/>
          <a:lstStyle/>
          <a:p>
            <a:fld id="{C02C31D5-3281-4246-B14E-A29AB474AA1B}" type="datetimeFigureOut">
              <a:rPr lang="it-IT" smtClean="0"/>
              <a:t>30/03/2019</a:t>
            </a:fld>
            <a:endParaRPr lang="it-IT"/>
          </a:p>
        </p:txBody>
      </p:sp>
    </p:spTree>
    <p:extLst>
      <p:ext uri="{BB962C8B-B14F-4D97-AF65-F5344CB8AC3E}">
        <p14:creationId xmlns:p14="http://schemas.microsoft.com/office/powerpoint/2010/main" val="242460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2C31D5-3281-4246-B14E-A29AB474AA1B}" type="datetimeFigureOut">
              <a:rPr lang="it-IT" smtClean="0"/>
              <a:t>30/03/2019</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05149E-4250-428E-BBA1-80371F05ECB4}" type="slidenum">
              <a:rPr lang="it-IT" smtClean="0"/>
              <a:t>‹#›</a:t>
            </a:fld>
            <a:endParaRPr lang="it-IT"/>
          </a:p>
        </p:txBody>
      </p:sp>
    </p:spTree>
    <p:extLst>
      <p:ext uri="{BB962C8B-B14F-4D97-AF65-F5344CB8AC3E}">
        <p14:creationId xmlns:p14="http://schemas.microsoft.com/office/powerpoint/2010/main" val="285823168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9641-EEAC-4B07-BB04-6834CD1B00AE}"/>
              </a:ext>
            </a:extLst>
          </p:cNvPr>
          <p:cNvSpPr>
            <a:spLocks noGrp="1"/>
          </p:cNvSpPr>
          <p:nvPr>
            <p:ph type="ctrTitle"/>
          </p:nvPr>
        </p:nvSpPr>
        <p:spPr/>
        <p:txBody>
          <a:bodyPr/>
          <a:lstStyle/>
          <a:p>
            <a:r>
              <a:rPr lang="en-US" dirty="0"/>
              <a:t>Elk River</a:t>
            </a:r>
            <a:endParaRPr lang="it-IT" dirty="0"/>
          </a:p>
        </p:txBody>
      </p:sp>
    </p:spTree>
    <p:extLst>
      <p:ext uri="{BB962C8B-B14F-4D97-AF65-F5344CB8AC3E}">
        <p14:creationId xmlns:p14="http://schemas.microsoft.com/office/powerpoint/2010/main" val="333527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9" name="Isosceles Triangle 13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03B6299-AAF2-4698-8610-09702ED233F9}"/>
              </a:ext>
            </a:extLst>
          </p:cNvPr>
          <p:cNvSpPr>
            <a:spLocks noGrp="1"/>
          </p:cNvSpPr>
          <p:nvPr>
            <p:ph type="title"/>
          </p:nvPr>
        </p:nvSpPr>
        <p:spPr>
          <a:xfrm>
            <a:off x="216674" y="643467"/>
            <a:ext cx="4994518" cy="1375608"/>
          </a:xfrm>
        </p:spPr>
        <p:txBody>
          <a:bodyPr anchor="ctr">
            <a:normAutofit/>
          </a:bodyPr>
          <a:lstStyle/>
          <a:p>
            <a:pPr algn="ctr"/>
            <a:r>
              <a:rPr lang="en-US" dirty="0">
                <a:solidFill>
                  <a:schemeClr val="bg1"/>
                </a:solidFill>
              </a:rPr>
              <a:t>Target Group </a:t>
            </a:r>
            <a:br>
              <a:rPr lang="en-US" dirty="0">
                <a:solidFill>
                  <a:schemeClr val="bg1"/>
                </a:solidFill>
              </a:rPr>
            </a:br>
            <a:r>
              <a:rPr lang="en-US" dirty="0">
                <a:solidFill>
                  <a:schemeClr val="bg1"/>
                </a:solidFill>
                <a:effectLst>
                  <a:outerShdw blurRad="38100" dist="38100" dir="2700000" algn="tl">
                    <a:srgbClr val="000000">
                      <a:alpha val="43137"/>
                    </a:srgbClr>
                  </a:outerShdw>
                </a:effectLst>
              </a:rPr>
              <a:t>Fishing enthusiasts</a:t>
            </a:r>
            <a:endParaRPr lang="it-IT"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A149057-C722-410E-AA0D-0A48B1380F77}"/>
              </a:ext>
            </a:extLst>
          </p:cNvPr>
          <p:cNvSpPr>
            <a:spLocks noGrp="1"/>
          </p:cNvSpPr>
          <p:nvPr>
            <p:ph idx="1"/>
          </p:nvPr>
        </p:nvSpPr>
        <p:spPr>
          <a:xfrm>
            <a:off x="216674" y="2160590"/>
            <a:ext cx="4714040" cy="4550928"/>
          </a:xfrm>
        </p:spPr>
        <p:txBody>
          <a:bodyPr>
            <a:normAutofit/>
          </a:bodyPr>
          <a:lstStyle/>
          <a:p>
            <a:r>
              <a:rPr lang="en-US" dirty="0">
                <a:solidFill>
                  <a:schemeClr val="bg1"/>
                </a:solidFill>
              </a:rPr>
              <a:t>Needs:</a:t>
            </a:r>
          </a:p>
          <a:p>
            <a:pPr lvl="1"/>
            <a:r>
              <a:rPr lang="en-US" b="1" dirty="0">
                <a:solidFill>
                  <a:schemeClr val="bg1"/>
                </a:solidFill>
              </a:rPr>
              <a:t>LOCALS</a:t>
            </a:r>
            <a:r>
              <a:rPr lang="en-US" dirty="0">
                <a:solidFill>
                  <a:schemeClr val="bg1"/>
                </a:solidFill>
              </a:rPr>
              <a:t>: they need a new income system, possibly based on a clean use of the natural resources and environment.</a:t>
            </a:r>
          </a:p>
          <a:p>
            <a:pPr lvl="1"/>
            <a:r>
              <a:rPr lang="it-IT" b="1" dirty="0">
                <a:solidFill>
                  <a:schemeClr val="bg1"/>
                </a:solidFill>
              </a:rPr>
              <a:t>OTHERS</a:t>
            </a:r>
            <a:r>
              <a:rPr lang="it-IT" dirty="0">
                <a:solidFill>
                  <a:schemeClr val="bg1"/>
                </a:solidFill>
              </a:rPr>
              <a:t>: they want a new and different place where to practice their passion and try different fishing tequniques.</a:t>
            </a:r>
          </a:p>
          <a:p>
            <a:r>
              <a:rPr lang="it-IT" dirty="0">
                <a:solidFill>
                  <a:schemeClr val="bg1"/>
                </a:solidFill>
              </a:rPr>
              <a:t>Our offering:</a:t>
            </a:r>
            <a:br>
              <a:rPr lang="it-IT" dirty="0">
                <a:solidFill>
                  <a:schemeClr val="bg1"/>
                </a:solidFill>
              </a:rPr>
            </a:br>
            <a:r>
              <a:rPr lang="it-IT" dirty="0">
                <a:solidFill>
                  <a:schemeClr val="bg1"/>
                </a:solidFill>
              </a:rPr>
              <a:t>A service to facilitate organization of fishing trips and the creation of an infrastructure that will bring new people to fish in the area, creating therefore a need for services and accomodations that are not currently available.</a:t>
            </a:r>
          </a:p>
        </p:txBody>
      </p:sp>
      <p:pic>
        <p:nvPicPr>
          <p:cNvPr id="1026" name="Picture 2" descr="Image result for fishing enthusiasts">
            <a:extLst>
              <a:ext uri="{FF2B5EF4-FFF2-40B4-BE49-F238E27FC236}">
                <a16:creationId xmlns:a16="http://schemas.microsoft.com/office/drawing/2014/main" id="{A2BF42B1-92CC-4E1F-84FC-123A68359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706099"/>
            <a:ext cx="5143500" cy="3433286"/>
          </a:xfrm>
          <a:prstGeom prst="rect">
            <a:avLst/>
          </a:prstGeom>
          <a:noFill/>
          <a:extLst>
            <a:ext uri="{909E8E84-426E-40DD-AFC4-6F175D3DCCD1}">
              <a14:hiddenFill xmlns:a14="http://schemas.microsoft.com/office/drawing/2010/main">
                <a:solidFill>
                  <a:srgbClr val="FFFFFF"/>
                </a:solidFill>
              </a14:hiddenFill>
            </a:ext>
          </a:extLst>
        </p:spPr>
      </p:pic>
      <p:sp>
        <p:nvSpPr>
          <p:cNvPr id="141" name="Isosceles Triangle 14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1069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095130" y="165719"/>
            <a:ext cx="7466120" cy="1320800"/>
          </a:xfrm>
        </p:spPr>
        <p:txBody>
          <a:bodyPr>
            <a:normAutofit/>
          </a:bodyPr>
          <a:lstStyle/>
          <a:p>
            <a:pPr algn="ctr"/>
            <a:r>
              <a:rPr lang="en-US" sz="3300" dirty="0"/>
              <a:t>Persona </a:t>
            </a:r>
            <a:br>
              <a:rPr lang="en-US" sz="3300" dirty="0"/>
            </a:br>
            <a:r>
              <a:rPr lang="en-US" sz="3300" dirty="0"/>
              <a:t>Bob the local fishing enthusiast</a:t>
            </a:r>
            <a:endParaRPr lang="it-IT" sz="3300"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6007" t="9091" r="28888" b="-2"/>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1">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405849" y="1672320"/>
            <a:ext cx="7625918" cy="5019961"/>
          </a:xfrm>
        </p:spPr>
        <p:txBody>
          <a:bodyPr>
            <a:normAutofit/>
          </a:bodyPr>
          <a:lstStyle/>
          <a:p>
            <a:r>
              <a:rPr lang="en-US" dirty="0"/>
              <a:t>Bob (40) father of 2 young children, has lived is entire life in the small town (700 people) of Webster Springs WV, when Freedom Industries closed after the chemical spill of 2014 he lost his job there and has since worked in his wife bakery, hoping for a new job.</a:t>
            </a:r>
          </a:p>
          <a:p>
            <a:r>
              <a:rPr lang="en-US" dirty="0"/>
              <a:t>Passions and skills: fishing, camping, hiking, restoring classic cars and classical music.</a:t>
            </a:r>
          </a:p>
          <a:p>
            <a:r>
              <a:rPr lang="en-US" dirty="0"/>
              <a:t>Why he would engage with us: </a:t>
            </a:r>
          </a:p>
          <a:p>
            <a:pPr lvl="1"/>
            <a:r>
              <a:rPr lang="en-US" dirty="0"/>
              <a:t>He is looking for a new job</a:t>
            </a:r>
          </a:p>
          <a:p>
            <a:pPr lvl="1"/>
            <a:r>
              <a:rPr lang="en-US" dirty="0"/>
              <a:t>He knows the territory and loves fishing</a:t>
            </a:r>
          </a:p>
          <a:p>
            <a:r>
              <a:rPr lang="en-US" dirty="0"/>
              <a:t>Daily routine:</a:t>
            </a:r>
            <a:br>
              <a:rPr lang="it-IT" dirty="0"/>
            </a:br>
            <a:r>
              <a:rPr lang="it-IT" dirty="0"/>
              <a:t>Wakes up early with his wife and helps her in the shop, then head out for the deliveries while she takes the kids to school, he then takes them back home for lunch and helps them with their homework until dinner. When the kids are in bed he </a:t>
            </a:r>
            <a:r>
              <a:rPr lang="en-US" dirty="0"/>
              <a:t>enjoys some classical music dreaming of his next fishing trip during the weekend.</a:t>
            </a:r>
          </a:p>
        </p:txBody>
      </p:sp>
    </p:spTree>
    <p:extLst>
      <p:ext uri="{BB962C8B-B14F-4D97-AF65-F5344CB8AC3E}">
        <p14:creationId xmlns:p14="http://schemas.microsoft.com/office/powerpoint/2010/main" val="307439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095130" y="165719"/>
            <a:ext cx="7466120" cy="1320800"/>
          </a:xfrm>
        </p:spPr>
        <p:txBody>
          <a:bodyPr>
            <a:normAutofit/>
          </a:bodyPr>
          <a:lstStyle/>
          <a:p>
            <a:pPr algn="ctr"/>
            <a:r>
              <a:rPr lang="en-US" sz="3300"/>
              <a:t>Persona </a:t>
            </a:r>
            <a:br>
              <a:rPr lang="en-US" sz="3300"/>
            </a:br>
            <a:r>
              <a:rPr lang="en-US" sz="3300"/>
              <a:t>Bob the local fishing enthusiast</a:t>
            </a:r>
            <a:endParaRPr lang="it-IT" sz="3300"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6007" t="9091" r="28888" b="-2"/>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1">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405849" y="1672320"/>
            <a:ext cx="7625918" cy="5019961"/>
          </a:xfrm>
        </p:spPr>
        <p:txBody>
          <a:bodyPr>
            <a:normAutofit/>
          </a:bodyPr>
          <a:lstStyle/>
          <a:p>
            <a:r>
              <a:rPr lang="en-US"/>
              <a:t>Personality:</a:t>
            </a:r>
            <a:br>
              <a:rPr lang="en-US"/>
            </a:br>
            <a:r>
              <a:rPr lang="en-US"/>
              <a:t>Bob is a kind man always with a smile on his face, truly an optimist at hearth that always sees the glass half full.</a:t>
            </a:r>
          </a:p>
          <a:p>
            <a:r>
              <a:rPr lang="en-US"/>
              <a:t>Social environment:</a:t>
            </a:r>
            <a:br>
              <a:rPr lang="en-US"/>
            </a:br>
            <a:r>
              <a:rPr lang="en-US"/>
              <a:t>Active member of his small community he is both well known and respected for his contributions whenever needed.</a:t>
            </a:r>
          </a:p>
          <a:p>
            <a:r>
              <a:rPr lang="en-US"/>
              <a:t>Dreams:</a:t>
            </a:r>
          </a:p>
          <a:p>
            <a:pPr lvl="1"/>
            <a:r>
              <a:rPr lang="en-US"/>
              <a:t>Having his own independent job</a:t>
            </a:r>
          </a:p>
          <a:p>
            <a:pPr lvl="1"/>
            <a:r>
              <a:rPr lang="en-US"/>
              <a:t>Spending more time with his kids</a:t>
            </a:r>
          </a:p>
          <a:p>
            <a:pPr lvl="1"/>
            <a:r>
              <a:rPr lang="en-US"/>
              <a:t>Provide more for his family</a:t>
            </a:r>
            <a:endParaRPr lang="en-US" dirty="0"/>
          </a:p>
        </p:txBody>
      </p:sp>
    </p:spTree>
    <p:extLst>
      <p:ext uri="{BB962C8B-B14F-4D97-AF65-F5344CB8AC3E}">
        <p14:creationId xmlns:p14="http://schemas.microsoft.com/office/powerpoint/2010/main" val="21082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Thinking hats</a:t>
            </a:r>
            <a:endParaRPr lang="it-IT" dirty="0"/>
          </a:p>
        </p:txBody>
      </p:sp>
      <p:graphicFrame>
        <p:nvGraphicFramePr>
          <p:cNvPr id="7" name="Content Placeholder 6">
            <a:extLst>
              <a:ext uri="{FF2B5EF4-FFF2-40B4-BE49-F238E27FC236}">
                <a16:creationId xmlns:a16="http://schemas.microsoft.com/office/drawing/2014/main" id="{E03AB8D1-B2FE-42AF-B5F9-27E272B51ED5}"/>
              </a:ext>
            </a:extLst>
          </p:cNvPr>
          <p:cNvGraphicFramePr>
            <a:graphicFrameLocks noGrp="1"/>
          </p:cNvGraphicFramePr>
          <p:nvPr>
            <p:ph idx="1"/>
            <p:extLst>
              <p:ext uri="{D42A27DB-BD31-4B8C-83A1-F6EECF244321}">
                <p14:modId xmlns:p14="http://schemas.microsoft.com/office/powerpoint/2010/main" val="806173093"/>
              </p:ext>
            </p:extLst>
          </p:nvPr>
        </p:nvGraphicFramePr>
        <p:xfrm>
          <a:off x="372862" y="1100831"/>
          <a:ext cx="10536366" cy="4617714"/>
        </p:xfrm>
        <a:graphic>
          <a:graphicData uri="http://schemas.openxmlformats.org/drawingml/2006/table">
            <a:tbl>
              <a:tblPr firstRow="1" bandRow="1">
                <a:tableStyleId>{5C22544A-7EE6-4342-B048-85BDC9FD1C3A}</a:tableStyleId>
              </a:tblPr>
              <a:tblGrid>
                <a:gridCol w="2598230">
                  <a:extLst>
                    <a:ext uri="{9D8B030D-6E8A-4147-A177-3AD203B41FA5}">
                      <a16:colId xmlns:a16="http://schemas.microsoft.com/office/drawing/2014/main" val="1782712679"/>
                    </a:ext>
                  </a:extLst>
                </a:gridCol>
                <a:gridCol w="3956368">
                  <a:extLst>
                    <a:ext uri="{9D8B030D-6E8A-4147-A177-3AD203B41FA5}">
                      <a16:colId xmlns:a16="http://schemas.microsoft.com/office/drawing/2014/main" val="3887935808"/>
                    </a:ext>
                  </a:extLst>
                </a:gridCol>
                <a:gridCol w="3981768">
                  <a:extLst>
                    <a:ext uri="{9D8B030D-6E8A-4147-A177-3AD203B41FA5}">
                      <a16:colId xmlns:a16="http://schemas.microsoft.com/office/drawing/2014/main" val="3492877072"/>
                    </a:ext>
                  </a:extLst>
                </a:gridCol>
              </a:tblGrid>
              <a:tr h="1136342">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1924528877"/>
                  </a:ext>
                </a:extLst>
              </a:tr>
              <a:tr h="3481372">
                <a:tc>
                  <a:txBody>
                    <a:bodyPr/>
                    <a:lstStyle/>
                    <a:p>
                      <a:pPr marL="0" indent="0">
                        <a:buFont typeface="Arial" panose="020B0604020202020204" pitchFamily="34" charset="0"/>
                        <a:buNone/>
                      </a:pPr>
                      <a:r>
                        <a:rPr lang="en-US" sz="1200" dirty="0"/>
                        <a:t>Area is scarcely populated</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Zone has been polluted in 2014</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People lost their job after the spill</a:t>
                      </a:r>
                    </a:p>
                    <a:p>
                      <a:pPr marL="0" indent="0">
                        <a:buFont typeface="Arial" panose="020B0604020202020204" pitchFamily="34" charset="0"/>
                        <a:buNone/>
                      </a:pPr>
                      <a:endParaRPr lang="en-US" sz="1200" dirty="0"/>
                    </a:p>
                    <a:p>
                      <a:pPr marL="0" indent="0">
                        <a:buFont typeface="Arial" panose="020B0604020202020204" pitchFamily="34" charset="0"/>
                        <a:buNone/>
                      </a:pPr>
                      <a:r>
                        <a:rPr lang="it-IT" sz="1400" dirty="0"/>
                        <a:t>Area rich of natural places</a:t>
                      </a:r>
                    </a:p>
                    <a:p>
                      <a:pPr marL="0" indent="0">
                        <a:buFont typeface="Arial" panose="020B0604020202020204" pitchFamily="34" charset="0"/>
                        <a:buNone/>
                      </a:pPr>
                      <a:endParaRPr lang="it-IT" sz="1400" dirty="0"/>
                    </a:p>
                    <a:p>
                      <a:pPr marL="0" indent="0">
                        <a:buFont typeface="Arial" panose="020B0604020202020204" pitchFamily="34" charset="0"/>
                        <a:buNone/>
                      </a:pPr>
                      <a:r>
                        <a:rPr lang="it-IT" sz="1400" dirty="0"/>
                        <a:t>Elk River isn’t very deep</a:t>
                      </a:r>
                    </a:p>
                    <a:p>
                      <a:pPr marL="0" indent="0">
                        <a:buFont typeface="Arial" panose="020B0604020202020204" pitchFamily="34" charset="0"/>
                        <a:buNone/>
                      </a:pPr>
                      <a:endParaRPr lang="it-IT" sz="1400" dirty="0"/>
                    </a:p>
                    <a:p>
                      <a:pPr marL="0" indent="0">
                        <a:buFont typeface="Arial" panose="020B0604020202020204" pitchFamily="34" charset="0"/>
                        <a:buNone/>
                      </a:pPr>
                      <a:r>
                        <a:rPr lang="it-IT" sz="1400" dirty="0"/>
                        <a:t>Only Charleston is growing</a:t>
                      </a:r>
                    </a:p>
                    <a:p>
                      <a:pPr marL="0" indent="0">
                        <a:buFont typeface="Arial" panose="020B0604020202020204" pitchFamily="34" charset="0"/>
                        <a:buNone/>
                      </a:pPr>
                      <a:endParaRPr lang="it-IT" sz="1400" dirty="0"/>
                    </a:p>
                    <a:p>
                      <a:pPr marL="0" indent="0">
                        <a:buFont typeface="Arial" panose="020B0604020202020204" pitchFamily="34" charset="0"/>
                        <a:buNone/>
                      </a:pPr>
                      <a:r>
                        <a:rPr lang="it-IT" sz="1400" dirty="0"/>
                        <a:t>There are already fishing </a:t>
                      </a:r>
                    </a:p>
                    <a:p>
                      <a:pPr marL="0" indent="0">
                        <a:buFont typeface="Arial" panose="020B0604020202020204" pitchFamily="34" charset="0"/>
                        <a:buNone/>
                      </a:pPr>
                      <a:r>
                        <a:rPr lang="it-IT" sz="1400" dirty="0"/>
                        <a:t>enthusiasts visiting</a:t>
                      </a:r>
                    </a:p>
                  </a:txBody>
                  <a:tcPr/>
                </a:tc>
                <a:tc>
                  <a:txBody>
                    <a:bodyPr/>
                    <a:lstStyle/>
                    <a:p>
                      <a:r>
                        <a:rPr lang="en-US" sz="1400" dirty="0"/>
                        <a:t>It’s sad to think about people that</a:t>
                      </a:r>
                    </a:p>
                    <a:p>
                      <a:r>
                        <a:rPr lang="en-US" sz="1400" dirty="0"/>
                        <a:t>are struggling in the area but it doesn’t</a:t>
                      </a:r>
                    </a:p>
                    <a:p>
                      <a:r>
                        <a:rPr lang="en-US" sz="1400" dirty="0"/>
                        <a:t>feel like a place I would visit right now</a:t>
                      </a:r>
                    </a:p>
                    <a:p>
                      <a:endParaRPr lang="en-US" sz="1400" dirty="0"/>
                    </a:p>
                    <a:p>
                      <a:r>
                        <a:rPr lang="en-US" sz="1400" dirty="0"/>
                        <a:t>I would work on the place by taking advantage</a:t>
                      </a:r>
                    </a:p>
                    <a:p>
                      <a:r>
                        <a:rPr lang="en-US" sz="1400" dirty="0"/>
                        <a:t>of the extensive natural resources in the area</a:t>
                      </a:r>
                      <a:endParaRPr lang="it-IT" sz="1400" dirty="0"/>
                    </a:p>
                  </a:txBody>
                  <a:tcPr/>
                </a:tc>
                <a:tc>
                  <a:txBody>
                    <a:bodyPr/>
                    <a:lstStyle/>
                    <a:p>
                      <a:r>
                        <a:rPr lang="en-US" sz="1400" dirty="0"/>
                        <a:t>Unemployment can help in convincing</a:t>
                      </a:r>
                    </a:p>
                    <a:p>
                      <a:r>
                        <a:rPr lang="en-US" sz="1400" dirty="0"/>
                        <a:t>people to try a new work system</a:t>
                      </a:r>
                    </a:p>
                    <a:p>
                      <a:endParaRPr lang="en-US" sz="1400" dirty="0"/>
                    </a:p>
                    <a:p>
                      <a:r>
                        <a:rPr lang="it-IT" sz="1400" dirty="0"/>
                        <a:t>People that already come here</a:t>
                      </a:r>
                    </a:p>
                    <a:p>
                      <a:r>
                        <a:rPr lang="it-IT" sz="1400" dirty="0"/>
                        <a:t>to fish could help spreading the word to others</a:t>
                      </a:r>
                    </a:p>
                    <a:p>
                      <a:endParaRPr lang="it-IT" sz="1400" dirty="0"/>
                    </a:p>
                    <a:p>
                      <a:r>
                        <a:rPr lang="it-IT" sz="1400" dirty="0"/>
                        <a:t>Since the river is quite long so</a:t>
                      </a:r>
                    </a:p>
                    <a:p>
                      <a:r>
                        <a:rPr lang="it-IT" sz="1400" dirty="0"/>
                        <a:t>there is no risk of running out of space</a:t>
                      </a:r>
                    </a:p>
                  </a:txBody>
                  <a:tcPr/>
                </a:tc>
                <a:extLst>
                  <a:ext uri="{0D108BD9-81ED-4DB2-BD59-A6C34878D82A}">
                    <a16:rowId xmlns:a16="http://schemas.microsoft.com/office/drawing/2014/main" val="2686538173"/>
                  </a:ext>
                </a:extLst>
              </a:tr>
            </a:tbl>
          </a:graphicData>
        </a:graphic>
      </p:graphicFrame>
      <p:pic>
        <p:nvPicPr>
          <p:cNvPr id="29" name="Picture 28">
            <a:extLst>
              <a:ext uri="{FF2B5EF4-FFF2-40B4-BE49-F238E27FC236}">
                <a16:creationId xmlns:a16="http://schemas.microsoft.com/office/drawing/2014/main" id="{FA9888E1-62D8-437E-8AB0-25E9EAB89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997" y="1136343"/>
            <a:ext cx="1118741" cy="991792"/>
          </a:xfrm>
          <a:prstGeom prst="rect">
            <a:avLst/>
          </a:prstGeom>
        </p:spPr>
      </p:pic>
      <p:pic>
        <p:nvPicPr>
          <p:cNvPr id="31" name="Picture 30">
            <a:extLst>
              <a:ext uri="{FF2B5EF4-FFF2-40B4-BE49-F238E27FC236}">
                <a16:creationId xmlns:a16="http://schemas.microsoft.com/office/drawing/2014/main" id="{A3B27DC5-0BC4-40F6-9AF4-1E99C4829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605" y="1155621"/>
            <a:ext cx="1118741" cy="979863"/>
          </a:xfrm>
          <a:prstGeom prst="rect">
            <a:avLst/>
          </a:prstGeom>
        </p:spPr>
      </p:pic>
      <p:pic>
        <p:nvPicPr>
          <p:cNvPr id="33" name="Picture 32">
            <a:extLst>
              <a:ext uri="{FF2B5EF4-FFF2-40B4-BE49-F238E27FC236}">
                <a16:creationId xmlns:a16="http://schemas.microsoft.com/office/drawing/2014/main" id="{310A59C0-7D21-4CDD-B6DA-478A23075A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908" y="1161780"/>
            <a:ext cx="1118741" cy="1015595"/>
          </a:xfrm>
          <a:prstGeom prst="rect">
            <a:avLst/>
          </a:prstGeom>
        </p:spPr>
      </p:pic>
    </p:spTree>
    <p:extLst>
      <p:ext uri="{BB962C8B-B14F-4D97-AF65-F5344CB8AC3E}">
        <p14:creationId xmlns:p14="http://schemas.microsoft.com/office/powerpoint/2010/main" val="2867620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Thinking hats</a:t>
            </a:r>
            <a:endParaRPr lang="it-IT" dirty="0"/>
          </a:p>
        </p:txBody>
      </p:sp>
      <p:graphicFrame>
        <p:nvGraphicFramePr>
          <p:cNvPr id="7" name="Content Placeholder 6">
            <a:extLst>
              <a:ext uri="{FF2B5EF4-FFF2-40B4-BE49-F238E27FC236}">
                <a16:creationId xmlns:a16="http://schemas.microsoft.com/office/drawing/2014/main" id="{E03AB8D1-B2FE-42AF-B5F9-27E272B51ED5}"/>
              </a:ext>
            </a:extLst>
          </p:cNvPr>
          <p:cNvGraphicFramePr>
            <a:graphicFrameLocks noGrp="1"/>
          </p:cNvGraphicFramePr>
          <p:nvPr>
            <p:ph idx="1"/>
            <p:extLst>
              <p:ext uri="{D42A27DB-BD31-4B8C-83A1-F6EECF244321}">
                <p14:modId xmlns:p14="http://schemas.microsoft.com/office/powerpoint/2010/main" val="2719998420"/>
              </p:ext>
            </p:extLst>
          </p:nvPr>
        </p:nvGraphicFramePr>
        <p:xfrm>
          <a:off x="372862" y="1100831"/>
          <a:ext cx="9925235" cy="5647750"/>
        </p:xfrm>
        <a:graphic>
          <a:graphicData uri="http://schemas.openxmlformats.org/drawingml/2006/table">
            <a:tbl>
              <a:tblPr firstRow="1" bandRow="1">
                <a:tableStyleId>{5C22544A-7EE6-4342-B048-85BDC9FD1C3A}</a:tableStyleId>
              </a:tblPr>
              <a:tblGrid>
                <a:gridCol w="3037205">
                  <a:extLst>
                    <a:ext uri="{9D8B030D-6E8A-4147-A177-3AD203B41FA5}">
                      <a16:colId xmlns:a16="http://schemas.microsoft.com/office/drawing/2014/main" val="3753530928"/>
                    </a:ext>
                  </a:extLst>
                </a:gridCol>
                <a:gridCol w="3209989">
                  <a:extLst>
                    <a:ext uri="{9D8B030D-6E8A-4147-A177-3AD203B41FA5}">
                      <a16:colId xmlns:a16="http://schemas.microsoft.com/office/drawing/2014/main" val="3718621616"/>
                    </a:ext>
                  </a:extLst>
                </a:gridCol>
                <a:gridCol w="3678041">
                  <a:extLst>
                    <a:ext uri="{9D8B030D-6E8A-4147-A177-3AD203B41FA5}">
                      <a16:colId xmlns:a16="http://schemas.microsoft.com/office/drawing/2014/main" val="4046599296"/>
                    </a:ext>
                  </a:extLst>
                </a:gridCol>
              </a:tblGrid>
              <a:tr h="1118586">
                <a:tc>
                  <a:txBody>
                    <a:bodyPr/>
                    <a:lstStyle/>
                    <a:p>
                      <a:endParaRPr lang="it-IT" dirty="0"/>
                    </a:p>
                  </a:txBody>
                  <a:tcPr/>
                </a:tc>
                <a:tc>
                  <a:txBody>
                    <a:bodyPr/>
                    <a:lstStyle/>
                    <a:p>
                      <a:endParaRPr lang="it-IT" dirty="0"/>
                    </a:p>
                  </a:txBody>
                  <a:tcPr/>
                </a:tc>
                <a:tc>
                  <a:txBody>
                    <a:bodyPr/>
                    <a:lstStyle/>
                    <a:p>
                      <a:endParaRPr lang="en-US" dirty="0"/>
                    </a:p>
                    <a:p>
                      <a:endParaRPr lang="it-IT" dirty="0"/>
                    </a:p>
                    <a:p>
                      <a:endParaRPr lang="it-IT" dirty="0"/>
                    </a:p>
                  </a:txBody>
                  <a:tcPr/>
                </a:tc>
                <a:extLst>
                  <a:ext uri="{0D108BD9-81ED-4DB2-BD59-A6C34878D82A}">
                    <a16:rowId xmlns:a16="http://schemas.microsoft.com/office/drawing/2014/main" val="1924528877"/>
                  </a:ext>
                </a:extLst>
              </a:tr>
              <a:tr h="4529164">
                <a:tc>
                  <a:txBody>
                    <a:bodyPr/>
                    <a:lstStyle/>
                    <a:p>
                      <a:r>
                        <a:rPr lang="en-US" sz="1400" dirty="0"/>
                        <a:t>Health care institutions advise</a:t>
                      </a:r>
                    </a:p>
                    <a:p>
                      <a:r>
                        <a:rPr lang="en-US" sz="1400" dirty="0"/>
                        <a:t>against eating fishes from the river</a:t>
                      </a:r>
                    </a:p>
                    <a:p>
                      <a:endParaRPr lang="en-US" sz="1400" dirty="0"/>
                    </a:p>
                    <a:p>
                      <a:r>
                        <a:rPr lang="it-IT" sz="1400" dirty="0"/>
                        <a:t>If it’s too hot or too cold outdors</a:t>
                      </a:r>
                    </a:p>
                    <a:p>
                      <a:r>
                        <a:rPr lang="it-IT" sz="1400" dirty="0"/>
                        <a:t>activities won’t be appealing</a:t>
                      </a:r>
                    </a:p>
                    <a:p>
                      <a:endParaRPr lang="it-IT" sz="1400" dirty="0"/>
                    </a:p>
                    <a:p>
                      <a:r>
                        <a:rPr lang="it-IT" sz="1400" dirty="0"/>
                        <a:t>The area is not easily reachable due to the lack of public transportation</a:t>
                      </a:r>
                    </a:p>
                    <a:p>
                      <a:endParaRPr lang="it-IT" sz="1400" dirty="0"/>
                    </a:p>
                    <a:p>
                      <a:r>
                        <a:rPr lang="it-IT" sz="1400" dirty="0"/>
                        <a:t>Since the river is not very deep in some spots ferries for transport are out of the question</a:t>
                      </a:r>
                    </a:p>
                  </a:txBody>
                  <a:tcPr/>
                </a:tc>
                <a:tc>
                  <a:txBody>
                    <a:bodyPr/>
                    <a:lstStyle/>
                    <a:p>
                      <a:r>
                        <a:rPr lang="en-US" sz="1400" dirty="0"/>
                        <a:t>A natural area is ideal for camping or</a:t>
                      </a:r>
                    </a:p>
                    <a:p>
                      <a:r>
                        <a:rPr lang="en-US" sz="1400" dirty="0"/>
                        <a:t>building cabins where people could</a:t>
                      </a:r>
                    </a:p>
                    <a:p>
                      <a:r>
                        <a:rPr lang="en-US" sz="1400" dirty="0"/>
                        <a:t>spend their summer vacations or a</a:t>
                      </a:r>
                    </a:p>
                    <a:p>
                      <a:r>
                        <a:rPr lang="en-US" sz="1400" dirty="0"/>
                        <a:t>weekend in spring</a:t>
                      </a:r>
                    </a:p>
                    <a:p>
                      <a:endParaRPr lang="en-US" sz="1400" dirty="0"/>
                    </a:p>
                    <a:p>
                      <a:r>
                        <a:rPr lang="it-IT" sz="1400" dirty="0"/>
                        <a:t>Other than fishing hunting is already</a:t>
                      </a:r>
                    </a:p>
                    <a:p>
                      <a:r>
                        <a:rPr lang="it-IT" sz="1400" dirty="0"/>
                        <a:t>practiced in some form</a:t>
                      </a:r>
                    </a:p>
                    <a:p>
                      <a:endParaRPr lang="it-IT" sz="1400" dirty="0"/>
                    </a:p>
                    <a:p>
                      <a:r>
                        <a:rPr lang="it-IT" sz="1400" dirty="0"/>
                        <a:t>A small niche of music enthusiasts search for music festivals in natural areas/woods</a:t>
                      </a:r>
                    </a:p>
                  </a:txBody>
                  <a:tcPr/>
                </a:tc>
                <a:tc>
                  <a:txBody>
                    <a:bodyPr/>
                    <a:lstStyle/>
                    <a:p>
                      <a:r>
                        <a:rPr lang="en-US" sz="1400" dirty="0"/>
                        <a:t>Many ideas can be put in place, but the safer ones are probably those that take advantage of what’s already there, like fishing, hunting and camping</a:t>
                      </a:r>
                    </a:p>
                    <a:p>
                      <a:endParaRPr lang="en-US" sz="1400" dirty="0"/>
                    </a:p>
                    <a:p>
                      <a:r>
                        <a:rPr lang="en-US" sz="1400" dirty="0"/>
                        <a:t>Although hunting is already practiced in the area at the moment, bringing too many people in the same zone would end up in safety hazards when guns are involved, even considering the large area we are dealing with</a:t>
                      </a:r>
                      <a:endParaRPr lang="it-IT" sz="1400" dirty="0"/>
                    </a:p>
                  </a:txBody>
                  <a:tcPr/>
                </a:tc>
                <a:extLst>
                  <a:ext uri="{0D108BD9-81ED-4DB2-BD59-A6C34878D82A}">
                    <a16:rowId xmlns:a16="http://schemas.microsoft.com/office/drawing/2014/main" val="2686538173"/>
                  </a:ext>
                </a:extLst>
              </a:tr>
            </a:tbl>
          </a:graphicData>
        </a:graphic>
      </p:graphicFrame>
      <p:pic>
        <p:nvPicPr>
          <p:cNvPr id="25" name="Picture 24">
            <a:extLst>
              <a:ext uri="{FF2B5EF4-FFF2-40B4-BE49-F238E27FC236}">
                <a16:creationId xmlns:a16="http://schemas.microsoft.com/office/drawing/2014/main" id="{AF6A949E-0E1A-4E48-9952-48DA4D3AF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964" y="1174754"/>
            <a:ext cx="1298724" cy="974043"/>
          </a:xfrm>
          <a:prstGeom prst="rect">
            <a:avLst/>
          </a:prstGeom>
        </p:spPr>
      </p:pic>
      <p:pic>
        <p:nvPicPr>
          <p:cNvPr id="27" name="Picture 26">
            <a:extLst>
              <a:ext uri="{FF2B5EF4-FFF2-40B4-BE49-F238E27FC236}">
                <a16:creationId xmlns:a16="http://schemas.microsoft.com/office/drawing/2014/main" id="{965D5154-6D4E-4899-B920-AB8FF2289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1382" y="1174755"/>
            <a:ext cx="1408571" cy="919278"/>
          </a:xfrm>
          <a:prstGeom prst="rect">
            <a:avLst/>
          </a:prstGeom>
        </p:spPr>
      </p:pic>
      <p:pic>
        <p:nvPicPr>
          <p:cNvPr id="35" name="Picture 34">
            <a:extLst>
              <a:ext uri="{FF2B5EF4-FFF2-40B4-BE49-F238E27FC236}">
                <a16:creationId xmlns:a16="http://schemas.microsoft.com/office/drawing/2014/main" id="{AAB2B3E1-BD33-40B0-9281-E1752FCB1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625" y="1174755"/>
            <a:ext cx="1116586" cy="974043"/>
          </a:xfrm>
          <a:prstGeom prst="rect">
            <a:avLst/>
          </a:prstGeom>
        </p:spPr>
      </p:pic>
    </p:spTree>
    <p:extLst>
      <p:ext uri="{BB962C8B-B14F-4D97-AF65-F5344CB8AC3E}">
        <p14:creationId xmlns:p14="http://schemas.microsoft.com/office/powerpoint/2010/main" val="383062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76</TotalTime>
  <Words>447</Words>
  <Application>Microsoft Office PowerPoint</Application>
  <PresentationFormat>Widescreen</PresentationFormat>
  <Paragraphs>72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Elk River</vt:lpstr>
      <vt:lpstr>Target Group  Fishing enthusiasts</vt:lpstr>
      <vt:lpstr>Persona  Bob the local fishing enthusiast</vt:lpstr>
      <vt:lpstr>Persona  Bob the local fishing enthusiast</vt:lpstr>
      <vt:lpstr>Thinking hats</vt:lpstr>
      <vt:lpstr>Thinking hats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Elk River</dc:title>
  <dc:creator>Riccardo</dc:creator>
  <cp:lastModifiedBy>Riccardo</cp:lastModifiedBy>
  <cp:revision>10</cp:revision>
  <dcterms:created xsi:type="dcterms:W3CDTF">2019-03-30T16:58:55Z</dcterms:created>
  <dcterms:modified xsi:type="dcterms:W3CDTF">2019-03-30T18:15:55Z</dcterms:modified>
</cp:coreProperties>
</file>