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8" r:id="rId6"/>
    <p:sldId id="267" r:id="rId7"/>
    <p:sldId id="260" r:id="rId8"/>
    <p:sldId id="261" r:id="rId9"/>
    <p:sldId id="263" r:id="rId10"/>
    <p:sldId id="283" r:id="rId11"/>
    <p:sldId id="269" r:id="rId12"/>
    <p:sldId id="279" r:id="rId13"/>
    <p:sldId id="280" r:id="rId14"/>
    <p:sldId id="277" r:id="rId15"/>
    <p:sldId id="272" r:id="rId16"/>
    <p:sldId id="286" r:id="rId17"/>
    <p:sldId id="287" r:id="rId18"/>
    <p:sldId id="284" r:id="rId19"/>
    <p:sldId id="290" r:id="rId20"/>
    <p:sldId id="288" r:id="rId21"/>
    <p:sldId id="276" r:id="rId22"/>
    <p:sldId id="273" r:id="rId23"/>
    <p:sldId id="275" r:id="rId24"/>
    <p:sldId id="289" r:id="rId25"/>
    <p:sldId id="291" r:id="rId26"/>
    <p:sldId id="292" r:id="rId27"/>
    <p:sldId id="293" r:id="rId28"/>
    <p:sldId id="294" r:id="rId29"/>
    <p:sldId id="295"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3"/>
    <p:restoredTop sz="94663"/>
  </p:normalViewPr>
  <p:slideViewPr>
    <p:cSldViewPr snapToGrid="0">
      <p:cViewPr varScale="1">
        <p:scale>
          <a:sx n="116" d="100"/>
          <a:sy n="116" d="100"/>
        </p:scale>
        <p:origin x="2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09/06/19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09/06/19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09/06/19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09/06/19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09/06/19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09/06/19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09/06/19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09/06/19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‹N›</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
        <p:nvSpPr>
          <p:cNvPr id="4" name="CasellaDiTesto 3">
            <a:extLst>
              <a:ext uri="{FF2B5EF4-FFF2-40B4-BE49-F238E27FC236}">
                <a16:creationId xmlns:a16="http://schemas.microsoft.com/office/drawing/2014/main" id="{AC093131-CD46-1349-A336-73BE8EA9B01E}"/>
              </a:ext>
            </a:extLst>
          </p:cNvPr>
          <p:cNvSpPr txBox="1"/>
          <p:nvPr/>
        </p:nvSpPr>
        <p:spPr>
          <a:xfrm>
            <a:off x="8119872" y="4050836"/>
            <a:ext cx="998991" cy="369332"/>
          </a:xfrm>
          <a:prstGeom prst="rect">
            <a:avLst/>
          </a:prstGeom>
          <a:noFill/>
        </p:spPr>
        <p:txBody>
          <a:bodyPr wrap="none" rtlCol="0">
            <a:spAutoFit/>
          </a:bodyPr>
          <a:lstStyle/>
          <a:p>
            <a:r>
              <a:rPr lang="it-IT" dirty="0"/>
              <a:t>Group 8</a:t>
            </a:r>
          </a:p>
        </p:txBody>
      </p:sp>
    </p:spTree>
    <p:extLst>
      <p:ext uri="{BB962C8B-B14F-4D97-AF65-F5344CB8AC3E}">
        <p14:creationId xmlns:p14="http://schemas.microsoft.com/office/powerpoint/2010/main" val="333527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293B5A-5B35-B347-B79D-343DF04B07C4}"/>
              </a:ext>
            </a:extLst>
          </p:cNvPr>
          <p:cNvSpPr txBox="1">
            <a:spLocks/>
          </p:cNvSpPr>
          <p:nvPr/>
        </p:nvSpPr>
        <p:spPr>
          <a:xfrm>
            <a:off x="6436254" y="3281299"/>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Data Analysis</a:t>
            </a:r>
            <a:endParaRPr lang="it-IT" sz="4000" dirty="0"/>
          </a:p>
        </p:txBody>
      </p:sp>
    </p:spTree>
    <p:extLst>
      <p:ext uri="{BB962C8B-B14F-4D97-AF65-F5344CB8AC3E}">
        <p14:creationId xmlns:p14="http://schemas.microsoft.com/office/powerpoint/2010/main" val="31939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Clustering</a:t>
            </a:r>
          </a:p>
        </p:txBody>
      </p:sp>
      <p:pic>
        <p:nvPicPr>
          <p:cNvPr id="5" name="Immagine 4">
            <a:extLst>
              <a:ext uri="{FF2B5EF4-FFF2-40B4-BE49-F238E27FC236}">
                <a16:creationId xmlns:a16="http://schemas.microsoft.com/office/drawing/2014/main" id="{BC5D87E4-8981-0147-A2CF-03ADC9F0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61980"/>
            <a:ext cx="7848600" cy="3251200"/>
          </a:xfrm>
          <a:prstGeom prst="rect">
            <a:avLst/>
          </a:prstGeom>
        </p:spPr>
      </p:pic>
      <p:sp>
        <p:nvSpPr>
          <p:cNvPr id="6" name="CasellaDiTesto 5">
            <a:extLst>
              <a:ext uri="{FF2B5EF4-FFF2-40B4-BE49-F238E27FC236}">
                <a16:creationId xmlns:a16="http://schemas.microsoft.com/office/drawing/2014/main" id="{0828B55D-4C12-E942-B1ED-76553C132791}"/>
              </a:ext>
            </a:extLst>
          </p:cNvPr>
          <p:cNvSpPr txBox="1"/>
          <p:nvPr/>
        </p:nvSpPr>
        <p:spPr>
          <a:xfrm>
            <a:off x="677334" y="1494303"/>
            <a:ext cx="8596668" cy="923330"/>
          </a:xfrm>
          <a:prstGeom prst="rect">
            <a:avLst/>
          </a:prstGeom>
          <a:noFill/>
        </p:spPr>
        <p:txBody>
          <a:bodyPr wrap="square" rtlCol="0">
            <a:spAutoFit/>
          </a:bodyPr>
          <a:lstStyle/>
          <a:p>
            <a:r>
              <a:rPr lang="en-US" dirty="0"/>
              <a:t>The dataset is a 249 x 7 .csv file describing the number of reviews each user did.  Every row has a specific user ID (249 users), every column reflects  a different field of review</a:t>
            </a:r>
            <a:endParaRPr lang="it-IT" dirty="0"/>
          </a:p>
        </p:txBody>
      </p:sp>
    </p:spTree>
    <p:extLst>
      <p:ext uri="{BB962C8B-B14F-4D97-AF65-F5344CB8AC3E}">
        <p14:creationId xmlns:p14="http://schemas.microsoft.com/office/powerpoint/2010/main" val="336269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KMean</a:t>
            </a:r>
            <a:endParaRPr lang="it-IT" dirty="0"/>
          </a:p>
        </p:txBody>
      </p:sp>
      <p:sp>
        <p:nvSpPr>
          <p:cNvPr id="18" name="CasellaDiTesto 17">
            <a:extLst>
              <a:ext uri="{FF2B5EF4-FFF2-40B4-BE49-F238E27FC236}">
                <a16:creationId xmlns:a16="http://schemas.microsoft.com/office/drawing/2014/main" id="{0B58F236-F6C1-944D-AAFA-D3624E7242FE}"/>
              </a:ext>
            </a:extLst>
          </p:cNvPr>
          <p:cNvSpPr txBox="1"/>
          <p:nvPr/>
        </p:nvSpPr>
        <p:spPr>
          <a:xfrm>
            <a:off x="2993132" y="5554348"/>
            <a:ext cx="864339" cy="369332"/>
          </a:xfrm>
          <a:prstGeom prst="rect">
            <a:avLst/>
          </a:prstGeom>
          <a:noFill/>
        </p:spPr>
        <p:txBody>
          <a:bodyPr wrap="none" rtlCol="0">
            <a:spAutoFit/>
          </a:bodyPr>
          <a:lstStyle/>
          <a:p>
            <a:r>
              <a:rPr lang="it-IT" dirty="0"/>
              <a:t>PICNIC</a:t>
            </a:r>
          </a:p>
        </p:txBody>
      </p:sp>
      <p:sp>
        <p:nvSpPr>
          <p:cNvPr id="9" name="CasellaDiTesto 8">
            <a:extLst>
              <a:ext uri="{FF2B5EF4-FFF2-40B4-BE49-F238E27FC236}">
                <a16:creationId xmlns:a16="http://schemas.microsoft.com/office/drawing/2014/main" id="{6B8A0F28-35A5-7A4C-B1F4-3BC5F2545C07}"/>
              </a:ext>
            </a:extLst>
          </p:cNvPr>
          <p:cNvSpPr txBox="1"/>
          <p:nvPr/>
        </p:nvSpPr>
        <p:spPr>
          <a:xfrm rot="16200000">
            <a:off x="37418" y="3419710"/>
            <a:ext cx="987771" cy="369332"/>
          </a:xfrm>
          <a:prstGeom prst="rect">
            <a:avLst/>
          </a:prstGeom>
          <a:noFill/>
        </p:spPr>
        <p:txBody>
          <a:bodyPr wrap="none" rtlCol="0">
            <a:spAutoFit/>
          </a:bodyPr>
          <a:lstStyle/>
          <a:p>
            <a:r>
              <a:rPr lang="it-IT" dirty="0"/>
              <a:t>NATURE</a:t>
            </a:r>
          </a:p>
        </p:txBody>
      </p:sp>
      <p:pic>
        <p:nvPicPr>
          <p:cNvPr id="5" name="Immagine 4">
            <a:extLst>
              <a:ext uri="{FF2B5EF4-FFF2-40B4-BE49-F238E27FC236}">
                <a16:creationId xmlns:a16="http://schemas.microsoft.com/office/drawing/2014/main" id="{A3610392-72BA-7543-B949-C4302F284148}"/>
              </a:ext>
            </a:extLst>
          </p:cNvPr>
          <p:cNvPicPr>
            <a:picLocks noChangeAspect="1"/>
          </p:cNvPicPr>
          <p:nvPr/>
        </p:nvPicPr>
        <p:blipFill rotWithShape="1">
          <a:blip r:embed="rId2">
            <a:extLst>
              <a:ext uri="{28A0092B-C50C-407E-A947-70E740481C1C}">
                <a14:useLocalDpi xmlns:a14="http://schemas.microsoft.com/office/drawing/2010/main" val="0"/>
              </a:ext>
            </a:extLst>
          </a:blip>
          <a:srcRect l="8693"/>
          <a:stretch/>
        </p:blipFill>
        <p:spPr>
          <a:xfrm>
            <a:off x="784584" y="2060586"/>
            <a:ext cx="5062933" cy="3337239"/>
          </a:xfrm>
          <a:prstGeom prst="rect">
            <a:avLst/>
          </a:prstGeom>
        </p:spPr>
      </p:pic>
      <p:pic>
        <p:nvPicPr>
          <p:cNvPr id="10" name="Immagine 9">
            <a:extLst>
              <a:ext uri="{FF2B5EF4-FFF2-40B4-BE49-F238E27FC236}">
                <a16:creationId xmlns:a16="http://schemas.microsoft.com/office/drawing/2014/main" id="{50BBDAB3-EFED-904A-8AE3-67201963A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484" y="609601"/>
            <a:ext cx="4364724" cy="2994776"/>
          </a:xfrm>
          <a:prstGeom prst="rect">
            <a:avLst/>
          </a:prstGeom>
          <a:ln w="25400">
            <a:solidFill>
              <a:schemeClr val="tx1"/>
            </a:solidFill>
          </a:ln>
        </p:spPr>
      </p:pic>
      <p:cxnSp>
        <p:nvCxnSpPr>
          <p:cNvPr id="12" name="Connettore 2 11">
            <a:extLst>
              <a:ext uri="{FF2B5EF4-FFF2-40B4-BE49-F238E27FC236}">
                <a16:creationId xmlns:a16="http://schemas.microsoft.com/office/drawing/2014/main" id="{77AB1D55-37E8-D94B-9C38-E1AC8B159CB5}"/>
              </a:ext>
            </a:extLst>
          </p:cNvPr>
          <p:cNvCxnSpPr>
            <a:cxnSpLocks/>
          </p:cNvCxnSpPr>
          <p:nvPr/>
        </p:nvCxnSpPr>
        <p:spPr>
          <a:xfrm flipH="1">
            <a:off x="7213099" y="1813809"/>
            <a:ext cx="506836" cy="4131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6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KMean</a:t>
            </a:r>
            <a:endParaRPr lang="it-IT" dirty="0"/>
          </a:p>
        </p:txBody>
      </p:sp>
      <p:sp>
        <p:nvSpPr>
          <p:cNvPr id="10" name="CasellaDiTesto 9">
            <a:extLst>
              <a:ext uri="{FF2B5EF4-FFF2-40B4-BE49-F238E27FC236}">
                <a16:creationId xmlns:a16="http://schemas.microsoft.com/office/drawing/2014/main" id="{7C331678-DA65-BB4A-AD98-49FDA9BD2F3B}"/>
              </a:ext>
            </a:extLst>
          </p:cNvPr>
          <p:cNvSpPr txBox="1"/>
          <p:nvPr/>
        </p:nvSpPr>
        <p:spPr>
          <a:xfrm>
            <a:off x="2993132" y="5554348"/>
            <a:ext cx="987771" cy="369332"/>
          </a:xfrm>
          <a:prstGeom prst="rect">
            <a:avLst/>
          </a:prstGeom>
          <a:noFill/>
        </p:spPr>
        <p:txBody>
          <a:bodyPr wrap="none" rtlCol="0">
            <a:spAutoFit/>
          </a:bodyPr>
          <a:lstStyle/>
          <a:p>
            <a:r>
              <a:rPr lang="it-IT" dirty="0"/>
              <a:t>NATURE</a:t>
            </a:r>
          </a:p>
        </p:txBody>
      </p:sp>
      <p:sp>
        <p:nvSpPr>
          <p:cNvPr id="11" name="CasellaDiTesto 10">
            <a:extLst>
              <a:ext uri="{FF2B5EF4-FFF2-40B4-BE49-F238E27FC236}">
                <a16:creationId xmlns:a16="http://schemas.microsoft.com/office/drawing/2014/main" id="{C2EC6A4B-4B72-B649-B2C9-DBA42D277642}"/>
              </a:ext>
            </a:extLst>
          </p:cNvPr>
          <p:cNvSpPr txBox="1"/>
          <p:nvPr/>
        </p:nvSpPr>
        <p:spPr>
          <a:xfrm rot="16200000">
            <a:off x="-81203" y="3419710"/>
            <a:ext cx="1225015" cy="369332"/>
          </a:xfrm>
          <a:prstGeom prst="rect">
            <a:avLst/>
          </a:prstGeom>
          <a:noFill/>
        </p:spPr>
        <p:txBody>
          <a:bodyPr wrap="none" rtlCol="0">
            <a:spAutoFit/>
          </a:bodyPr>
          <a:lstStyle/>
          <a:p>
            <a:r>
              <a:rPr lang="it-IT" dirty="0"/>
              <a:t>SHOPPING</a:t>
            </a:r>
          </a:p>
        </p:txBody>
      </p:sp>
      <p:pic>
        <p:nvPicPr>
          <p:cNvPr id="4" name="Immagine 3">
            <a:extLst>
              <a:ext uri="{FF2B5EF4-FFF2-40B4-BE49-F238E27FC236}">
                <a16:creationId xmlns:a16="http://schemas.microsoft.com/office/drawing/2014/main" id="{02EDB609-0650-7444-B151-70E89A00D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328" y="2118544"/>
            <a:ext cx="5116225" cy="3275950"/>
          </a:xfrm>
          <a:prstGeom prst="rect">
            <a:avLst/>
          </a:prstGeom>
        </p:spPr>
      </p:pic>
      <p:pic>
        <p:nvPicPr>
          <p:cNvPr id="6" name="Immagine 5">
            <a:extLst>
              <a:ext uri="{FF2B5EF4-FFF2-40B4-BE49-F238E27FC236}">
                <a16:creationId xmlns:a16="http://schemas.microsoft.com/office/drawing/2014/main" id="{458ED919-5331-4A4B-BF9D-AA82C35CD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910" y="453485"/>
            <a:ext cx="4730306" cy="2975515"/>
          </a:xfrm>
          <a:prstGeom prst="rect">
            <a:avLst/>
          </a:prstGeom>
          <a:ln w="25400">
            <a:solidFill>
              <a:schemeClr val="tx1"/>
            </a:solidFill>
          </a:ln>
        </p:spPr>
      </p:pic>
      <p:cxnSp>
        <p:nvCxnSpPr>
          <p:cNvPr id="12" name="Connettore 2 11">
            <a:extLst>
              <a:ext uri="{FF2B5EF4-FFF2-40B4-BE49-F238E27FC236}">
                <a16:creationId xmlns:a16="http://schemas.microsoft.com/office/drawing/2014/main" id="{2B43954F-0ECA-7747-8728-6F79BB9497E0}"/>
              </a:ext>
            </a:extLst>
          </p:cNvPr>
          <p:cNvCxnSpPr>
            <a:cxnSpLocks/>
          </p:cNvCxnSpPr>
          <p:nvPr/>
        </p:nvCxnSpPr>
        <p:spPr>
          <a:xfrm flipH="1">
            <a:off x="7815822" y="1703799"/>
            <a:ext cx="371925" cy="47488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62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Correlation</a:t>
            </a:r>
            <a:r>
              <a:rPr lang="it-IT" dirty="0"/>
              <a:t> Matrix</a:t>
            </a:r>
          </a:p>
        </p:txBody>
      </p:sp>
      <p:pic>
        <p:nvPicPr>
          <p:cNvPr id="5" name="Immagine 4">
            <a:extLst>
              <a:ext uri="{FF2B5EF4-FFF2-40B4-BE49-F238E27FC236}">
                <a16:creationId xmlns:a16="http://schemas.microsoft.com/office/drawing/2014/main" id="{4EA9B8F8-2588-AF4D-9DDB-E146602F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148" y="1141332"/>
            <a:ext cx="6504993" cy="5559500"/>
          </a:xfrm>
          <a:prstGeom prst="rect">
            <a:avLst/>
          </a:prstGeom>
        </p:spPr>
      </p:pic>
      <p:sp>
        <p:nvSpPr>
          <p:cNvPr id="6" name="Ovale 5">
            <a:extLst>
              <a:ext uri="{FF2B5EF4-FFF2-40B4-BE49-F238E27FC236}">
                <a16:creationId xmlns:a16="http://schemas.microsoft.com/office/drawing/2014/main" id="{0B5D1A57-EE64-D54B-BDD5-27D90DD9FC53}"/>
              </a:ext>
            </a:extLst>
          </p:cNvPr>
          <p:cNvSpPr/>
          <p:nvPr/>
        </p:nvSpPr>
        <p:spPr>
          <a:xfrm>
            <a:off x="2628901" y="4747530"/>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Ovale 9">
            <a:extLst>
              <a:ext uri="{FF2B5EF4-FFF2-40B4-BE49-F238E27FC236}">
                <a16:creationId xmlns:a16="http://schemas.microsoft.com/office/drawing/2014/main" id="{F671BBF8-23A6-4243-B690-E673658CA526}"/>
              </a:ext>
            </a:extLst>
          </p:cNvPr>
          <p:cNvSpPr/>
          <p:nvPr/>
        </p:nvSpPr>
        <p:spPr>
          <a:xfrm>
            <a:off x="1781174" y="5598576"/>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Ovale 10">
            <a:extLst>
              <a:ext uri="{FF2B5EF4-FFF2-40B4-BE49-F238E27FC236}">
                <a16:creationId xmlns:a16="http://schemas.microsoft.com/office/drawing/2014/main" id="{9DF0089F-D7B7-B14B-B496-B6BF1788835F}"/>
              </a:ext>
            </a:extLst>
          </p:cNvPr>
          <p:cNvSpPr/>
          <p:nvPr/>
        </p:nvSpPr>
        <p:spPr>
          <a:xfrm>
            <a:off x="5138739" y="2177624"/>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B51AD013-4444-F844-B4E8-FD386CA78C63}"/>
              </a:ext>
            </a:extLst>
          </p:cNvPr>
          <p:cNvSpPr/>
          <p:nvPr/>
        </p:nvSpPr>
        <p:spPr>
          <a:xfrm>
            <a:off x="5991226" y="1318449"/>
            <a:ext cx="742951" cy="742950"/>
          </a:xfrm>
          <a:prstGeom prst="ellipse">
            <a:avLst/>
          </a:prstGeom>
          <a:noFill/>
          <a:ln w="666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71094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Classification</a:t>
            </a:r>
            <a:endParaRPr lang="it-IT" dirty="0"/>
          </a:p>
        </p:txBody>
      </p:sp>
      <p:sp>
        <p:nvSpPr>
          <p:cNvPr id="11" name="CasellaDiTesto 10">
            <a:extLst>
              <a:ext uri="{FF2B5EF4-FFF2-40B4-BE49-F238E27FC236}">
                <a16:creationId xmlns:a16="http://schemas.microsoft.com/office/drawing/2014/main" id="{A90E3438-1A33-9A43-A81A-880759256780}"/>
              </a:ext>
            </a:extLst>
          </p:cNvPr>
          <p:cNvSpPr txBox="1"/>
          <p:nvPr/>
        </p:nvSpPr>
        <p:spPr>
          <a:xfrm>
            <a:off x="670171" y="1276259"/>
            <a:ext cx="9360648" cy="1200329"/>
          </a:xfrm>
          <a:prstGeom prst="rect">
            <a:avLst/>
          </a:prstGeom>
          <a:noFill/>
        </p:spPr>
        <p:txBody>
          <a:bodyPr wrap="square" rtlCol="0">
            <a:spAutoFit/>
          </a:bodyPr>
          <a:lstStyle/>
          <a:p>
            <a:r>
              <a:rPr lang="it-IT" dirty="0"/>
              <a:t>The data </a:t>
            </a:r>
            <a:r>
              <a:rPr lang="it-IT" dirty="0" err="1"/>
              <a:t>is</a:t>
            </a:r>
            <a:r>
              <a:rPr lang="it-IT" dirty="0"/>
              <a:t> </a:t>
            </a:r>
            <a:r>
              <a:rPr lang="it-IT" dirty="0" err="1"/>
              <a:t>related</a:t>
            </a:r>
            <a:r>
              <a:rPr lang="it-IT" dirty="0"/>
              <a:t> with </a:t>
            </a:r>
            <a:r>
              <a:rPr lang="it-IT" u="sng" dirty="0" err="1"/>
              <a:t>direct</a:t>
            </a:r>
            <a:r>
              <a:rPr lang="it-IT" u="sng" dirty="0"/>
              <a:t> marketing </a:t>
            </a:r>
            <a:r>
              <a:rPr lang="it-IT" u="sng" dirty="0" err="1"/>
              <a:t>campaigns</a:t>
            </a:r>
            <a:r>
              <a:rPr lang="it-IT" dirty="0"/>
              <a:t> of a </a:t>
            </a:r>
            <a:r>
              <a:rPr lang="it-IT" dirty="0" err="1"/>
              <a:t>Portuguese</a:t>
            </a:r>
            <a:r>
              <a:rPr lang="it-IT" dirty="0"/>
              <a:t> banking </a:t>
            </a:r>
            <a:r>
              <a:rPr lang="it-IT" dirty="0" err="1"/>
              <a:t>institution</a:t>
            </a:r>
            <a:r>
              <a:rPr lang="it-IT" dirty="0"/>
              <a:t>, </a:t>
            </a:r>
            <a:r>
              <a:rPr lang="it-IT" dirty="0" err="1"/>
              <a:t>based</a:t>
            </a:r>
            <a:r>
              <a:rPr lang="it-IT" dirty="0"/>
              <a:t> on </a:t>
            </a:r>
            <a:r>
              <a:rPr lang="it-IT" dirty="0" err="1"/>
              <a:t>phone</a:t>
            </a:r>
            <a:r>
              <a:rPr lang="it-IT" dirty="0"/>
              <a:t> </a:t>
            </a:r>
            <a:r>
              <a:rPr lang="it-IT" dirty="0" err="1"/>
              <a:t>calls</a:t>
            </a:r>
            <a:r>
              <a:rPr lang="it-IT" dirty="0"/>
              <a:t>. </a:t>
            </a:r>
            <a:r>
              <a:rPr lang="it-IT" dirty="0" err="1"/>
              <a:t>Often</a:t>
            </a:r>
            <a:r>
              <a:rPr lang="it-IT" dirty="0"/>
              <a:t>, more </a:t>
            </a:r>
            <a:r>
              <a:rPr lang="it-IT" dirty="0" err="1"/>
              <a:t>than</a:t>
            </a:r>
            <a:r>
              <a:rPr lang="it-IT" dirty="0"/>
              <a:t> </a:t>
            </a:r>
            <a:r>
              <a:rPr lang="it-IT" dirty="0" err="1"/>
              <a:t>one</a:t>
            </a:r>
            <a:r>
              <a:rPr lang="it-IT" dirty="0"/>
              <a:t> </a:t>
            </a:r>
            <a:r>
              <a:rPr lang="it-IT" dirty="0" err="1"/>
              <a:t>contact</a:t>
            </a:r>
            <a:r>
              <a:rPr lang="it-IT" dirty="0"/>
              <a:t> to the </a:t>
            </a:r>
            <a:r>
              <a:rPr lang="it-IT" dirty="0" err="1"/>
              <a:t>same</a:t>
            </a:r>
            <a:r>
              <a:rPr lang="it-IT" dirty="0"/>
              <a:t> client </a:t>
            </a:r>
            <a:r>
              <a:rPr lang="it-IT" dirty="0" err="1"/>
              <a:t>was</a:t>
            </a:r>
            <a:r>
              <a:rPr lang="it-IT" dirty="0"/>
              <a:t> </a:t>
            </a:r>
            <a:r>
              <a:rPr lang="it-IT" dirty="0" err="1"/>
              <a:t>required</a:t>
            </a:r>
            <a:r>
              <a:rPr lang="it-IT" dirty="0"/>
              <a:t>, in </a:t>
            </a:r>
            <a:r>
              <a:rPr lang="it-IT" dirty="0" err="1"/>
              <a:t>order</a:t>
            </a:r>
            <a:r>
              <a:rPr lang="it-IT" dirty="0"/>
              <a:t> to </a:t>
            </a:r>
            <a:r>
              <a:rPr lang="it-IT" dirty="0" err="1"/>
              <a:t>access</a:t>
            </a:r>
            <a:r>
              <a:rPr lang="it-IT" dirty="0"/>
              <a:t> </a:t>
            </a:r>
            <a:r>
              <a:rPr lang="it-IT" dirty="0" err="1"/>
              <a:t>if</a:t>
            </a:r>
            <a:r>
              <a:rPr lang="it-IT" dirty="0"/>
              <a:t> the </a:t>
            </a:r>
            <a:r>
              <a:rPr lang="it-IT" dirty="0" err="1"/>
              <a:t>product</a:t>
            </a:r>
            <a:r>
              <a:rPr lang="it-IT" dirty="0"/>
              <a:t> (</a:t>
            </a:r>
            <a:r>
              <a:rPr lang="it-IT" u="sng" dirty="0"/>
              <a:t>service</a:t>
            </a:r>
            <a:r>
              <a:rPr lang="it-IT" dirty="0"/>
              <a:t>) </a:t>
            </a:r>
            <a:r>
              <a:rPr lang="it-IT" dirty="0" err="1"/>
              <a:t>would</a:t>
            </a:r>
            <a:r>
              <a:rPr lang="it-IT" dirty="0"/>
              <a:t> be (or </a:t>
            </a:r>
            <a:r>
              <a:rPr lang="it-IT" dirty="0" err="1"/>
              <a:t>not</a:t>
            </a:r>
            <a:r>
              <a:rPr lang="it-IT" dirty="0"/>
              <a:t>) </a:t>
            </a:r>
            <a:r>
              <a:rPr lang="it-IT" dirty="0" err="1"/>
              <a:t>subscribed</a:t>
            </a:r>
            <a:r>
              <a:rPr lang="it-IT" dirty="0"/>
              <a:t>. </a:t>
            </a:r>
          </a:p>
          <a:p>
            <a:r>
              <a:rPr lang="it-IT" dirty="0"/>
              <a:t>45211 </a:t>
            </a:r>
            <a:r>
              <a:rPr lang="it-IT" dirty="0" err="1"/>
              <a:t>rows</a:t>
            </a:r>
            <a:r>
              <a:rPr lang="it-IT" dirty="0"/>
              <a:t> × 9 </a:t>
            </a:r>
            <a:r>
              <a:rPr lang="it-IT" dirty="0" err="1"/>
              <a:t>columns</a:t>
            </a:r>
            <a:endParaRPr lang="it-IT" dirty="0"/>
          </a:p>
        </p:txBody>
      </p:sp>
      <p:pic>
        <p:nvPicPr>
          <p:cNvPr id="14" name="Immagine 13">
            <a:extLst>
              <a:ext uri="{FF2B5EF4-FFF2-40B4-BE49-F238E27FC236}">
                <a16:creationId xmlns:a16="http://schemas.microsoft.com/office/drawing/2014/main" id="{C70F62F5-A75C-B847-9BEC-F9CD9934C39A}"/>
              </a:ext>
            </a:extLst>
          </p:cNvPr>
          <p:cNvPicPr>
            <a:picLocks noChangeAspect="1"/>
          </p:cNvPicPr>
          <p:nvPr/>
        </p:nvPicPr>
        <p:blipFill rotWithShape="1">
          <a:blip r:embed="rId2">
            <a:extLst>
              <a:ext uri="{28A0092B-C50C-407E-A947-70E740481C1C}">
                <a14:useLocalDpi xmlns:a14="http://schemas.microsoft.com/office/drawing/2010/main" val="0"/>
              </a:ext>
            </a:extLst>
          </a:blip>
          <a:srcRect l="-1" r="42106" b="42303"/>
          <a:stretch/>
        </p:blipFill>
        <p:spPr>
          <a:xfrm>
            <a:off x="501118" y="2442624"/>
            <a:ext cx="9177034" cy="2785065"/>
          </a:xfrm>
          <a:prstGeom prst="rect">
            <a:avLst/>
          </a:prstGeom>
        </p:spPr>
      </p:pic>
    </p:spTree>
    <p:extLst>
      <p:ext uri="{BB962C8B-B14F-4D97-AF65-F5344CB8AC3E}">
        <p14:creationId xmlns:p14="http://schemas.microsoft.com/office/powerpoint/2010/main" val="67610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Feature</a:t>
            </a:r>
            <a:r>
              <a:rPr lang="it-IT" dirty="0"/>
              <a:t> </a:t>
            </a:r>
            <a:r>
              <a:rPr lang="it-IT" dirty="0" err="1"/>
              <a:t>Engineering</a:t>
            </a:r>
            <a:endParaRPr lang="it-IT" dirty="0"/>
          </a:p>
        </p:txBody>
      </p:sp>
      <p:pic>
        <p:nvPicPr>
          <p:cNvPr id="4" name="Immagine 3">
            <a:extLst>
              <a:ext uri="{FF2B5EF4-FFF2-40B4-BE49-F238E27FC236}">
                <a16:creationId xmlns:a16="http://schemas.microsoft.com/office/drawing/2014/main" id="{94C639A1-6808-6B45-9CCB-B677BDA68951}"/>
              </a:ext>
            </a:extLst>
          </p:cNvPr>
          <p:cNvPicPr>
            <a:picLocks noChangeAspect="1"/>
          </p:cNvPicPr>
          <p:nvPr/>
        </p:nvPicPr>
        <p:blipFill rotWithShape="1">
          <a:blip r:embed="rId2">
            <a:extLst>
              <a:ext uri="{28A0092B-C50C-407E-A947-70E740481C1C}">
                <a14:useLocalDpi xmlns:a14="http://schemas.microsoft.com/office/drawing/2010/main" val="0"/>
              </a:ext>
            </a:extLst>
          </a:blip>
          <a:srcRect b="82963"/>
          <a:stretch/>
        </p:blipFill>
        <p:spPr>
          <a:xfrm>
            <a:off x="677334" y="1561422"/>
            <a:ext cx="6707361" cy="410260"/>
          </a:xfrm>
          <a:prstGeom prst="rect">
            <a:avLst/>
          </a:prstGeom>
        </p:spPr>
      </p:pic>
      <p:pic>
        <p:nvPicPr>
          <p:cNvPr id="6" name="Immagine 5">
            <a:extLst>
              <a:ext uri="{FF2B5EF4-FFF2-40B4-BE49-F238E27FC236}">
                <a16:creationId xmlns:a16="http://schemas.microsoft.com/office/drawing/2014/main" id="{E11A9B09-D456-FE48-B8C9-5C70A0C40639}"/>
              </a:ext>
            </a:extLst>
          </p:cNvPr>
          <p:cNvPicPr>
            <a:picLocks noChangeAspect="1"/>
          </p:cNvPicPr>
          <p:nvPr/>
        </p:nvPicPr>
        <p:blipFill rotWithShape="1">
          <a:blip r:embed="rId3">
            <a:extLst>
              <a:ext uri="{28A0092B-C50C-407E-A947-70E740481C1C}">
                <a14:useLocalDpi xmlns:a14="http://schemas.microsoft.com/office/drawing/2010/main" val="0"/>
              </a:ext>
            </a:extLst>
          </a:blip>
          <a:srcRect b="37788"/>
          <a:stretch/>
        </p:blipFill>
        <p:spPr>
          <a:xfrm>
            <a:off x="485602" y="2314576"/>
            <a:ext cx="8788400" cy="2741613"/>
          </a:xfrm>
          <a:prstGeom prst="rect">
            <a:avLst/>
          </a:prstGeom>
        </p:spPr>
      </p:pic>
      <p:sp>
        <p:nvSpPr>
          <p:cNvPr id="7" name="CasellaDiTesto 6">
            <a:extLst>
              <a:ext uri="{FF2B5EF4-FFF2-40B4-BE49-F238E27FC236}">
                <a16:creationId xmlns:a16="http://schemas.microsoft.com/office/drawing/2014/main" id="{703123EF-67A0-B548-A767-67EB8B412F15}"/>
              </a:ext>
            </a:extLst>
          </p:cNvPr>
          <p:cNvSpPr txBox="1"/>
          <p:nvPr/>
        </p:nvSpPr>
        <p:spPr>
          <a:xfrm>
            <a:off x="5182288" y="5440365"/>
            <a:ext cx="913712" cy="369332"/>
          </a:xfrm>
          <a:prstGeom prst="rect">
            <a:avLst/>
          </a:prstGeom>
          <a:noFill/>
        </p:spPr>
        <p:txBody>
          <a:bodyPr wrap="none" rtlCol="0">
            <a:spAutoFit/>
          </a:bodyPr>
          <a:lstStyle/>
          <a:p>
            <a:r>
              <a:rPr lang="it-IT" dirty="0"/>
              <a:t>BINARY</a:t>
            </a:r>
          </a:p>
        </p:txBody>
      </p:sp>
      <p:sp>
        <p:nvSpPr>
          <p:cNvPr id="10" name="CasellaDiTesto 9">
            <a:extLst>
              <a:ext uri="{FF2B5EF4-FFF2-40B4-BE49-F238E27FC236}">
                <a16:creationId xmlns:a16="http://schemas.microsoft.com/office/drawing/2014/main" id="{A8C9CE48-9047-C24C-94F8-01A42FA0954E}"/>
              </a:ext>
            </a:extLst>
          </p:cNvPr>
          <p:cNvSpPr txBox="1"/>
          <p:nvPr/>
        </p:nvSpPr>
        <p:spPr>
          <a:xfrm>
            <a:off x="7077763" y="5683258"/>
            <a:ext cx="913712" cy="369332"/>
          </a:xfrm>
          <a:prstGeom prst="rect">
            <a:avLst/>
          </a:prstGeom>
          <a:noFill/>
        </p:spPr>
        <p:txBody>
          <a:bodyPr wrap="none" rtlCol="0">
            <a:spAutoFit/>
          </a:bodyPr>
          <a:lstStyle/>
          <a:p>
            <a:r>
              <a:rPr lang="it-IT" dirty="0"/>
              <a:t>BINARY</a:t>
            </a:r>
          </a:p>
        </p:txBody>
      </p:sp>
      <p:sp>
        <p:nvSpPr>
          <p:cNvPr id="12" name="CasellaDiTesto 11">
            <a:extLst>
              <a:ext uri="{FF2B5EF4-FFF2-40B4-BE49-F238E27FC236}">
                <a16:creationId xmlns:a16="http://schemas.microsoft.com/office/drawing/2014/main" id="{2FE8400A-24C4-9B44-BECF-7FB6EA6EF030}"/>
              </a:ext>
            </a:extLst>
          </p:cNvPr>
          <p:cNvSpPr txBox="1"/>
          <p:nvPr/>
        </p:nvSpPr>
        <p:spPr>
          <a:xfrm>
            <a:off x="7978557" y="5499099"/>
            <a:ext cx="913712" cy="369332"/>
          </a:xfrm>
          <a:prstGeom prst="rect">
            <a:avLst/>
          </a:prstGeom>
          <a:noFill/>
        </p:spPr>
        <p:txBody>
          <a:bodyPr wrap="none" rtlCol="0">
            <a:spAutoFit/>
          </a:bodyPr>
          <a:lstStyle/>
          <a:p>
            <a:r>
              <a:rPr lang="it-IT" dirty="0"/>
              <a:t>BINARY</a:t>
            </a:r>
          </a:p>
        </p:txBody>
      </p:sp>
      <p:cxnSp>
        <p:nvCxnSpPr>
          <p:cNvPr id="9" name="Connettore 1 8">
            <a:extLst>
              <a:ext uri="{FF2B5EF4-FFF2-40B4-BE49-F238E27FC236}">
                <a16:creationId xmlns:a16="http://schemas.microsoft.com/office/drawing/2014/main" id="{C0E08584-AED9-474B-A44A-BD65C7AB3547}"/>
              </a:ext>
            </a:extLst>
          </p:cNvPr>
          <p:cNvCxnSpPr>
            <a:cxnSpLocks/>
          </p:cNvCxnSpPr>
          <p:nvPr/>
        </p:nvCxnSpPr>
        <p:spPr>
          <a:xfrm>
            <a:off x="5182288" y="2314576"/>
            <a:ext cx="0" cy="349512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ttore 1 17">
            <a:extLst>
              <a:ext uri="{FF2B5EF4-FFF2-40B4-BE49-F238E27FC236}">
                <a16:creationId xmlns:a16="http://schemas.microsoft.com/office/drawing/2014/main" id="{49B6322F-C51D-7042-92AD-F85DE65C6AC7}"/>
              </a:ext>
            </a:extLst>
          </p:cNvPr>
          <p:cNvCxnSpPr>
            <a:cxnSpLocks/>
          </p:cNvCxnSpPr>
          <p:nvPr/>
        </p:nvCxnSpPr>
        <p:spPr>
          <a:xfrm>
            <a:off x="7054638" y="2314576"/>
            <a:ext cx="23125" cy="373801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D7628274-5B3D-6743-8A10-9DF5213FF944}"/>
              </a:ext>
            </a:extLst>
          </p:cNvPr>
          <p:cNvCxnSpPr>
            <a:cxnSpLocks/>
          </p:cNvCxnSpPr>
          <p:nvPr/>
        </p:nvCxnSpPr>
        <p:spPr>
          <a:xfrm>
            <a:off x="7997615" y="2314576"/>
            <a:ext cx="0" cy="355334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83C924DD-E334-ED48-AAB6-0072A9DD1133}"/>
              </a:ext>
            </a:extLst>
          </p:cNvPr>
          <p:cNvCxnSpPr>
            <a:cxnSpLocks/>
          </p:cNvCxnSpPr>
          <p:nvPr/>
        </p:nvCxnSpPr>
        <p:spPr>
          <a:xfrm>
            <a:off x="8650077" y="2314576"/>
            <a:ext cx="0" cy="309879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EB9C40AF-0A3A-204E-A275-F51C55181615}"/>
              </a:ext>
            </a:extLst>
          </p:cNvPr>
          <p:cNvSpPr txBox="1"/>
          <p:nvPr/>
        </p:nvSpPr>
        <p:spPr>
          <a:xfrm>
            <a:off x="8688170" y="5071033"/>
            <a:ext cx="913712" cy="369332"/>
          </a:xfrm>
          <a:prstGeom prst="rect">
            <a:avLst/>
          </a:prstGeom>
          <a:noFill/>
        </p:spPr>
        <p:txBody>
          <a:bodyPr wrap="none" rtlCol="0">
            <a:spAutoFit/>
          </a:bodyPr>
          <a:lstStyle/>
          <a:p>
            <a:r>
              <a:rPr lang="it-IT" dirty="0"/>
              <a:t>BINARY</a:t>
            </a:r>
          </a:p>
        </p:txBody>
      </p:sp>
      <p:cxnSp>
        <p:nvCxnSpPr>
          <p:cNvPr id="26" name="Connettore 1 25">
            <a:extLst>
              <a:ext uri="{FF2B5EF4-FFF2-40B4-BE49-F238E27FC236}">
                <a16:creationId xmlns:a16="http://schemas.microsoft.com/office/drawing/2014/main" id="{689FA2BA-4FDC-6047-BAB2-F5276E2774DB}"/>
              </a:ext>
            </a:extLst>
          </p:cNvPr>
          <p:cNvCxnSpPr>
            <a:cxnSpLocks/>
          </p:cNvCxnSpPr>
          <p:nvPr/>
        </p:nvCxnSpPr>
        <p:spPr>
          <a:xfrm>
            <a:off x="1905688" y="2372803"/>
            <a:ext cx="0" cy="349512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F86D08F0-1094-6F42-A85F-D24679EE385A}"/>
              </a:ext>
            </a:extLst>
          </p:cNvPr>
          <p:cNvSpPr txBox="1"/>
          <p:nvPr/>
        </p:nvSpPr>
        <p:spPr>
          <a:xfrm>
            <a:off x="1892771" y="5535067"/>
            <a:ext cx="1595309" cy="369332"/>
          </a:xfrm>
          <a:prstGeom prst="rect">
            <a:avLst/>
          </a:prstGeom>
          <a:noFill/>
        </p:spPr>
        <p:txBody>
          <a:bodyPr wrap="none" rtlCol="0">
            <a:spAutoFit/>
          </a:bodyPr>
          <a:lstStyle/>
          <a:p>
            <a:r>
              <a:rPr lang="it-IT" dirty="0"/>
              <a:t>CATEGORICAL</a:t>
            </a:r>
          </a:p>
        </p:txBody>
      </p:sp>
    </p:spTree>
    <p:extLst>
      <p:ext uri="{BB962C8B-B14F-4D97-AF65-F5344CB8AC3E}">
        <p14:creationId xmlns:p14="http://schemas.microsoft.com/office/powerpoint/2010/main" val="3888005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Feature</a:t>
            </a:r>
            <a:r>
              <a:rPr lang="it-IT" dirty="0"/>
              <a:t> </a:t>
            </a:r>
            <a:r>
              <a:rPr lang="it-IT" dirty="0" err="1"/>
              <a:t>Engineering</a:t>
            </a:r>
            <a:endParaRPr lang="it-IT" dirty="0"/>
          </a:p>
        </p:txBody>
      </p:sp>
      <p:pic>
        <p:nvPicPr>
          <p:cNvPr id="5" name="Immagine 4">
            <a:extLst>
              <a:ext uri="{FF2B5EF4-FFF2-40B4-BE49-F238E27FC236}">
                <a16:creationId xmlns:a16="http://schemas.microsoft.com/office/drawing/2014/main" id="{73A3DA6B-1828-BA4F-B5B6-C7108A60E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81354"/>
            <a:ext cx="8995304" cy="2512796"/>
          </a:xfrm>
          <a:prstGeom prst="rect">
            <a:avLst/>
          </a:prstGeom>
        </p:spPr>
      </p:pic>
      <p:pic>
        <p:nvPicPr>
          <p:cNvPr id="8" name="Immagine 7">
            <a:extLst>
              <a:ext uri="{FF2B5EF4-FFF2-40B4-BE49-F238E27FC236}">
                <a16:creationId xmlns:a16="http://schemas.microsoft.com/office/drawing/2014/main" id="{B3847DE8-3D95-2C42-859A-89E4AE4CE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53" y="4219575"/>
            <a:ext cx="5152159" cy="323850"/>
          </a:xfrm>
          <a:prstGeom prst="rect">
            <a:avLst/>
          </a:prstGeom>
        </p:spPr>
      </p:pic>
      <p:pic>
        <p:nvPicPr>
          <p:cNvPr id="10" name="Immagine 9">
            <a:extLst>
              <a:ext uri="{FF2B5EF4-FFF2-40B4-BE49-F238E27FC236}">
                <a16:creationId xmlns:a16="http://schemas.microsoft.com/office/drawing/2014/main" id="{2BE09C78-325A-9449-B057-270215F48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9" y="4768850"/>
            <a:ext cx="7531100" cy="863600"/>
          </a:xfrm>
          <a:prstGeom prst="rect">
            <a:avLst/>
          </a:prstGeom>
        </p:spPr>
      </p:pic>
    </p:spTree>
    <p:extLst>
      <p:ext uri="{BB962C8B-B14F-4D97-AF65-F5344CB8AC3E}">
        <p14:creationId xmlns:p14="http://schemas.microsoft.com/office/powerpoint/2010/main" val="385379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Feature</a:t>
            </a:r>
            <a:r>
              <a:rPr lang="it-IT" dirty="0"/>
              <a:t> </a:t>
            </a:r>
            <a:r>
              <a:rPr lang="it-IT" dirty="0" err="1"/>
              <a:t>Engineering</a:t>
            </a:r>
            <a:r>
              <a:rPr lang="it-IT" dirty="0"/>
              <a:t> </a:t>
            </a:r>
          </a:p>
        </p:txBody>
      </p:sp>
      <p:pic>
        <p:nvPicPr>
          <p:cNvPr id="4" name="Immagine 3">
            <a:extLst>
              <a:ext uri="{FF2B5EF4-FFF2-40B4-BE49-F238E27FC236}">
                <a16:creationId xmlns:a16="http://schemas.microsoft.com/office/drawing/2014/main" id="{99E0104E-D982-9E48-9E97-A9FE6EB8B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38354"/>
            <a:ext cx="8534400" cy="2552700"/>
          </a:xfrm>
          <a:prstGeom prst="rect">
            <a:avLst/>
          </a:prstGeom>
        </p:spPr>
      </p:pic>
      <p:pic>
        <p:nvPicPr>
          <p:cNvPr id="6" name="Immagine 5">
            <a:extLst>
              <a:ext uri="{FF2B5EF4-FFF2-40B4-BE49-F238E27FC236}">
                <a16:creationId xmlns:a16="http://schemas.microsoft.com/office/drawing/2014/main" id="{C447691C-9071-2042-80A6-2E7131D240FE}"/>
              </a:ext>
            </a:extLst>
          </p:cNvPr>
          <p:cNvPicPr>
            <a:picLocks noChangeAspect="1"/>
          </p:cNvPicPr>
          <p:nvPr/>
        </p:nvPicPr>
        <p:blipFill rotWithShape="1">
          <a:blip r:embed="rId3">
            <a:extLst>
              <a:ext uri="{28A0092B-C50C-407E-A947-70E740481C1C}">
                <a14:useLocalDpi xmlns:a14="http://schemas.microsoft.com/office/drawing/2010/main" val="0"/>
              </a:ext>
            </a:extLst>
          </a:blip>
          <a:srcRect l="19610" r="18962"/>
          <a:stretch/>
        </p:blipFill>
        <p:spPr>
          <a:xfrm>
            <a:off x="1134535" y="4534406"/>
            <a:ext cx="7266515" cy="1243895"/>
          </a:xfrm>
          <a:prstGeom prst="rect">
            <a:avLst/>
          </a:prstGeom>
        </p:spPr>
      </p:pic>
      <p:sp>
        <p:nvSpPr>
          <p:cNvPr id="8" name="Parentesi graffa aperta 7">
            <a:extLst>
              <a:ext uri="{FF2B5EF4-FFF2-40B4-BE49-F238E27FC236}">
                <a16:creationId xmlns:a16="http://schemas.microsoft.com/office/drawing/2014/main" id="{13EAACC0-373E-3C4F-90A2-04E289E09254}"/>
              </a:ext>
            </a:extLst>
          </p:cNvPr>
          <p:cNvSpPr/>
          <p:nvPr/>
        </p:nvSpPr>
        <p:spPr>
          <a:xfrm rot="16200000">
            <a:off x="2507370" y="3847372"/>
            <a:ext cx="192200" cy="107956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Parentesi graffa aperta 8">
            <a:extLst>
              <a:ext uri="{FF2B5EF4-FFF2-40B4-BE49-F238E27FC236}">
                <a16:creationId xmlns:a16="http://schemas.microsoft.com/office/drawing/2014/main" id="{5805DB55-21FA-A44F-996A-D54483E2AB1D}"/>
              </a:ext>
            </a:extLst>
          </p:cNvPr>
          <p:cNvSpPr/>
          <p:nvPr/>
        </p:nvSpPr>
        <p:spPr>
          <a:xfrm rot="5400000">
            <a:off x="5604613" y="1951371"/>
            <a:ext cx="192202" cy="511492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B085F084-C34C-5949-8B7C-4D0799BF4A96}"/>
              </a:ext>
            </a:extLst>
          </p:cNvPr>
          <p:cNvSpPr txBox="1"/>
          <p:nvPr/>
        </p:nvSpPr>
        <p:spPr>
          <a:xfrm>
            <a:off x="5350495" y="4137164"/>
            <a:ext cx="768159" cy="307777"/>
          </a:xfrm>
          <a:prstGeom prst="rect">
            <a:avLst/>
          </a:prstGeom>
          <a:noFill/>
        </p:spPr>
        <p:txBody>
          <a:bodyPr wrap="none" rtlCol="0">
            <a:spAutoFit/>
          </a:bodyPr>
          <a:lstStyle/>
          <a:p>
            <a:r>
              <a:rPr lang="it-IT" sz="1400" dirty="0">
                <a:solidFill>
                  <a:srgbClr val="FF0000"/>
                </a:solidFill>
              </a:rPr>
              <a:t>DUMMY</a:t>
            </a:r>
          </a:p>
        </p:txBody>
      </p:sp>
      <p:sp>
        <p:nvSpPr>
          <p:cNvPr id="12" name="Ovale 11">
            <a:extLst>
              <a:ext uri="{FF2B5EF4-FFF2-40B4-BE49-F238E27FC236}">
                <a16:creationId xmlns:a16="http://schemas.microsoft.com/office/drawing/2014/main" id="{DB76234C-7DDB-C94F-B1B9-8D1C4E667B7A}"/>
              </a:ext>
            </a:extLst>
          </p:cNvPr>
          <p:cNvSpPr/>
          <p:nvPr/>
        </p:nvSpPr>
        <p:spPr>
          <a:xfrm>
            <a:off x="8601075" y="1782671"/>
            <a:ext cx="400050" cy="4000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3D7C2C6C-993C-1C41-8C81-DE0552F59103}"/>
              </a:ext>
            </a:extLst>
          </p:cNvPr>
          <p:cNvSpPr txBox="1"/>
          <p:nvPr/>
        </p:nvSpPr>
        <p:spPr>
          <a:xfrm>
            <a:off x="9049460" y="1813389"/>
            <a:ext cx="981359" cy="369332"/>
          </a:xfrm>
          <a:prstGeom prst="rect">
            <a:avLst/>
          </a:prstGeom>
          <a:noFill/>
        </p:spPr>
        <p:txBody>
          <a:bodyPr wrap="none" rtlCol="0">
            <a:spAutoFit/>
          </a:bodyPr>
          <a:lstStyle/>
          <a:p>
            <a:r>
              <a:rPr lang="it-IT" dirty="0">
                <a:solidFill>
                  <a:srgbClr val="FF0000"/>
                </a:solidFill>
              </a:rPr>
              <a:t>TARGET</a:t>
            </a:r>
          </a:p>
        </p:txBody>
      </p:sp>
    </p:spTree>
    <p:extLst>
      <p:ext uri="{BB962C8B-B14F-4D97-AF65-F5344CB8AC3E}">
        <p14:creationId xmlns:p14="http://schemas.microsoft.com/office/powerpoint/2010/main" val="41993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Correlation</a:t>
            </a:r>
            <a:r>
              <a:rPr lang="it-IT" dirty="0"/>
              <a:t> Matrix</a:t>
            </a:r>
          </a:p>
        </p:txBody>
      </p:sp>
      <p:pic>
        <p:nvPicPr>
          <p:cNvPr id="5" name="Immagine 4">
            <a:extLst>
              <a:ext uri="{FF2B5EF4-FFF2-40B4-BE49-F238E27FC236}">
                <a16:creationId xmlns:a16="http://schemas.microsoft.com/office/drawing/2014/main" id="{7069CE42-6011-FE4B-B453-CCBABAD7E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043" y="1170316"/>
            <a:ext cx="6214174" cy="5547008"/>
          </a:xfrm>
          <a:prstGeom prst="rect">
            <a:avLst/>
          </a:prstGeom>
        </p:spPr>
      </p:pic>
    </p:spTree>
    <p:extLst>
      <p:ext uri="{BB962C8B-B14F-4D97-AF65-F5344CB8AC3E}">
        <p14:creationId xmlns:p14="http://schemas.microsoft.com/office/powerpoint/2010/main" val="233261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u="sng"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u="sng" dirty="0">
                <a:solidFill>
                  <a:schemeClr val="bg1"/>
                </a:solidFill>
              </a:rPr>
              <a:t>Our offering:</a:t>
            </a:r>
            <a:br>
              <a:rPr lang="it-IT" u="sng"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Metrics</a:t>
            </a:r>
            <a:endParaRPr lang="it-IT" dirty="0"/>
          </a:p>
        </p:txBody>
      </p:sp>
      <p:pic>
        <p:nvPicPr>
          <p:cNvPr id="4" name="Immagine 3">
            <a:extLst>
              <a:ext uri="{FF2B5EF4-FFF2-40B4-BE49-F238E27FC236}">
                <a16:creationId xmlns:a16="http://schemas.microsoft.com/office/drawing/2014/main" id="{DDBD518C-E28A-4248-9EC9-7B198B43D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6" y="1463485"/>
            <a:ext cx="6535737" cy="3931030"/>
          </a:xfrm>
          <a:prstGeom prst="rect">
            <a:avLst/>
          </a:prstGeom>
        </p:spPr>
      </p:pic>
      <p:sp>
        <p:nvSpPr>
          <p:cNvPr id="3" name="CasellaDiTesto 2">
            <a:extLst>
              <a:ext uri="{FF2B5EF4-FFF2-40B4-BE49-F238E27FC236}">
                <a16:creationId xmlns:a16="http://schemas.microsoft.com/office/drawing/2014/main" id="{42F037A8-A4E8-EC4B-BB10-05112277CE41}"/>
              </a:ext>
            </a:extLst>
          </p:cNvPr>
          <p:cNvSpPr txBox="1"/>
          <p:nvPr/>
        </p:nvSpPr>
        <p:spPr>
          <a:xfrm rot="1510664">
            <a:off x="2715960" y="3005289"/>
            <a:ext cx="3298371" cy="707886"/>
          </a:xfrm>
          <a:prstGeom prst="rect">
            <a:avLst/>
          </a:prstGeom>
          <a:noFill/>
          <a:ln w="73025">
            <a:solidFill>
              <a:srgbClr val="FF0000"/>
            </a:solidFill>
          </a:ln>
        </p:spPr>
        <p:txBody>
          <a:bodyPr wrap="square" rtlCol="0">
            <a:spAutoFit/>
          </a:bodyPr>
          <a:lstStyle/>
          <a:p>
            <a:r>
              <a:rPr lang="it-IT" sz="4000" b="1" dirty="0">
                <a:solidFill>
                  <a:srgbClr val="FF0000"/>
                </a:solidFill>
              </a:rPr>
              <a:t>IMBALANCED</a:t>
            </a:r>
          </a:p>
        </p:txBody>
      </p:sp>
      <p:sp>
        <p:nvSpPr>
          <p:cNvPr id="5" name="CasellaDiTesto 4">
            <a:extLst>
              <a:ext uri="{FF2B5EF4-FFF2-40B4-BE49-F238E27FC236}">
                <a16:creationId xmlns:a16="http://schemas.microsoft.com/office/drawing/2014/main" id="{62437688-7FAC-934E-AA88-718AA85D6A31}"/>
              </a:ext>
            </a:extLst>
          </p:cNvPr>
          <p:cNvSpPr txBox="1"/>
          <p:nvPr/>
        </p:nvSpPr>
        <p:spPr>
          <a:xfrm>
            <a:off x="6775024" y="1526628"/>
            <a:ext cx="3373039" cy="1477328"/>
          </a:xfrm>
          <a:prstGeom prst="rect">
            <a:avLst/>
          </a:prstGeom>
          <a:noFill/>
        </p:spPr>
        <p:txBody>
          <a:bodyPr wrap="none" rtlCol="0">
            <a:spAutoFit/>
          </a:bodyPr>
          <a:lstStyle/>
          <a:p>
            <a:r>
              <a:rPr lang="it-IT" b="1" dirty="0"/>
              <a:t>PRECISION ?</a:t>
            </a:r>
          </a:p>
          <a:p>
            <a:r>
              <a:rPr lang="it-IT" dirty="0" err="1"/>
              <a:t>Low</a:t>
            </a:r>
            <a:r>
              <a:rPr lang="it-IT" dirty="0"/>
              <a:t> </a:t>
            </a:r>
            <a:r>
              <a:rPr lang="it-IT" dirty="0" err="1"/>
              <a:t>precision</a:t>
            </a:r>
            <a:r>
              <a:rPr lang="it-IT" dirty="0"/>
              <a:t> </a:t>
            </a:r>
            <a:r>
              <a:rPr lang="it-IT" dirty="0" err="1"/>
              <a:t>indicates</a:t>
            </a:r>
            <a:r>
              <a:rPr lang="it-IT" dirty="0"/>
              <a:t> a </a:t>
            </a:r>
          </a:p>
          <a:p>
            <a:r>
              <a:rPr lang="it-IT" dirty="0"/>
              <a:t>high </a:t>
            </a:r>
            <a:r>
              <a:rPr lang="it-IT" dirty="0" err="1"/>
              <a:t>number</a:t>
            </a:r>
            <a:r>
              <a:rPr lang="it-IT" dirty="0"/>
              <a:t> of false </a:t>
            </a:r>
            <a:r>
              <a:rPr lang="it-IT" dirty="0" err="1"/>
              <a:t>positives</a:t>
            </a:r>
            <a:r>
              <a:rPr lang="it-IT" dirty="0"/>
              <a:t>.</a:t>
            </a:r>
          </a:p>
          <a:p>
            <a:r>
              <a:rPr lang="it-IT" dirty="0" err="1"/>
              <a:t>It</a:t>
            </a:r>
            <a:r>
              <a:rPr lang="it-IT" dirty="0"/>
              <a:t> </a:t>
            </a:r>
            <a:r>
              <a:rPr lang="it-IT" dirty="0" err="1"/>
              <a:t>is</a:t>
            </a:r>
            <a:r>
              <a:rPr lang="it-IT" dirty="0"/>
              <a:t> a </a:t>
            </a:r>
            <a:r>
              <a:rPr lang="it-IT" dirty="0" err="1"/>
              <a:t>measure</a:t>
            </a:r>
            <a:r>
              <a:rPr lang="it-IT" dirty="0"/>
              <a:t> of a </a:t>
            </a:r>
          </a:p>
          <a:p>
            <a:r>
              <a:rPr lang="it-IT" dirty="0" err="1"/>
              <a:t>classifier's</a:t>
            </a:r>
            <a:r>
              <a:rPr lang="it-IT" dirty="0"/>
              <a:t> </a:t>
            </a:r>
            <a:r>
              <a:rPr lang="it-IT" dirty="0" err="1"/>
              <a:t>exactness</a:t>
            </a:r>
            <a:r>
              <a:rPr lang="it-IT" dirty="0"/>
              <a:t>.</a:t>
            </a:r>
            <a:endParaRPr lang="it-IT" b="1" dirty="0"/>
          </a:p>
        </p:txBody>
      </p:sp>
      <p:sp>
        <p:nvSpPr>
          <p:cNvPr id="6" name="CasellaDiTesto 5">
            <a:extLst>
              <a:ext uri="{FF2B5EF4-FFF2-40B4-BE49-F238E27FC236}">
                <a16:creationId xmlns:a16="http://schemas.microsoft.com/office/drawing/2014/main" id="{4256BC86-DCDA-E84F-BD13-67B5A20BF952}"/>
              </a:ext>
            </a:extLst>
          </p:cNvPr>
          <p:cNvSpPr txBox="1"/>
          <p:nvPr/>
        </p:nvSpPr>
        <p:spPr>
          <a:xfrm>
            <a:off x="6788894" y="3214082"/>
            <a:ext cx="3390865" cy="1477328"/>
          </a:xfrm>
          <a:prstGeom prst="rect">
            <a:avLst/>
          </a:prstGeom>
          <a:noFill/>
        </p:spPr>
        <p:txBody>
          <a:bodyPr wrap="none" rtlCol="0">
            <a:spAutoFit/>
          </a:bodyPr>
          <a:lstStyle/>
          <a:p>
            <a:r>
              <a:rPr lang="it-IT" b="1" dirty="0"/>
              <a:t>RECALL ?</a:t>
            </a:r>
          </a:p>
          <a:p>
            <a:r>
              <a:rPr lang="it-IT" dirty="0" err="1"/>
              <a:t>It</a:t>
            </a:r>
            <a:r>
              <a:rPr lang="it-IT" dirty="0"/>
              <a:t> </a:t>
            </a:r>
            <a:r>
              <a:rPr lang="it-IT" dirty="0" err="1"/>
              <a:t>is</a:t>
            </a:r>
            <a:r>
              <a:rPr lang="it-IT" dirty="0"/>
              <a:t> a </a:t>
            </a:r>
            <a:r>
              <a:rPr lang="it-IT" dirty="0" err="1"/>
              <a:t>measure</a:t>
            </a:r>
            <a:r>
              <a:rPr lang="it-IT" dirty="0"/>
              <a:t> of a </a:t>
            </a:r>
            <a:r>
              <a:rPr lang="it-IT" dirty="0" err="1"/>
              <a:t>classifier’s</a:t>
            </a:r>
            <a:r>
              <a:rPr lang="it-IT" dirty="0"/>
              <a:t> </a:t>
            </a:r>
          </a:p>
          <a:p>
            <a:r>
              <a:rPr lang="it-IT" dirty="0" err="1"/>
              <a:t>completeness</a:t>
            </a:r>
            <a:r>
              <a:rPr lang="it-IT" dirty="0"/>
              <a:t>. </a:t>
            </a:r>
            <a:r>
              <a:rPr lang="it-IT" dirty="0" err="1"/>
              <a:t>Low</a:t>
            </a:r>
            <a:r>
              <a:rPr lang="it-IT" dirty="0"/>
              <a:t> </a:t>
            </a:r>
            <a:r>
              <a:rPr lang="it-IT" dirty="0" err="1"/>
              <a:t>recall</a:t>
            </a:r>
            <a:r>
              <a:rPr lang="it-IT" dirty="0"/>
              <a:t> </a:t>
            </a:r>
          </a:p>
          <a:p>
            <a:r>
              <a:rPr lang="it-IT" dirty="0" err="1"/>
              <a:t>indicates</a:t>
            </a:r>
            <a:r>
              <a:rPr lang="it-IT" dirty="0"/>
              <a:t> a high </a:t>
            </a:r>
            <a:r>
              <a:rPr lang="it-IT" dirty="0" err="1"/>
              <a:t>number</a:t>
            </a:r>
            <a:r>
              <a:rPr lang="it-IT" dirty="0"/>
              <a:t> of </a:t>
            </a:r>
          </a:p>
          <a:p>
            <a:r>
              <a:rPr lang="it-IT" dirty="0"/>
              <a:t>false </a:t>
            </a:r>
            <a:r>
              <a:rPr lang="it-IT" dirty="0" err="1"/>
              <a:t>negatives</a:t>
            </a:r>
            <a:r>
              <a:rPr lang="it-IT" dirty="0"/>
              <a:t>.</a:t>
            </a:r>
            <a:endParaRPr lang="it-IT" b="1" dirty="0"/>
          </a:p>
        </p:txBody>
      </p:sp>
      <p:sp>
        <p:nvSpPr>
          <p:cNvPr id="7" name="CasellaDiTesto 6">
            <a:extLst>
              <a:ext uri="{FF2B5EF4-FFF2-40B4-BE49-F238E27FC236}">
                <a16:creationId xmlns:a16="http://schemas.microsoft.com/office/drawing/2014/main" id="{2ADEFE9D-55BC-D142-97E6-8BE6FCB478C1}"/>
              </a:ext>
            </a:extLst>
          </p:cNvPr>
          <p:cNvSpPr txBox="1"/>
          <p:nvPr/>
        </p:nvSpPr>
        <p:spPr>
          <a:xfrm>
            <a:off x="6788894" y="4759074"/>
            <a:ext cx="1402948" cy="369332"/>
          </a:xfrm>
          <a:prstGeom prst="rect">
            <a:avLst/>
          </a:prstGeom>
          <a:noFill/>
        </p:spPr>
        <p:txBody>
          <a:bodyPr wrap="none" rtlCol="0">
            <a:spAutoFit/>
          </a:bodyPr>
          <a:lstStyle/>
          <a:p>
            <a:r>
              <a:rPr lang="it-IT" b="1" dirty="0"/>
              <a:t>F1-SCORE ?</a:t>
            </a:r>
          </a:p>
        </p:txBody>
      </p:sp>
      <p:sp>
        <p:nvSpPr>
          <p:cNvPr id="9" name="Rettangolo 8">
            <a:extLst>
              <a:ext uri="{FF2B5EF4-FFF2-40B4-BE49-F238E27FC236}">
                <a16:creationId xmlns:a16="http://schemas.microsoft.com/office/drawing/2014/main" id="{4D3025D8-06B9-3C4C-B3CD-1E621F38BCA0}"/>
              </a:ext>
            </a:extLst>
          </p:cNvPr>
          <p:cNvSpPr/>
          <p:nvPr/>
        </p:nvSpPr>
        <p:spPr>
          <a:xfrm>
            <a:off x="677334" y="5493110"/>
            <a:ext cx="7677383" cy="646331"/>
          </a:xfrm>
          <a:prstGeom prst="rect">
            <a:avLst/>
          </a:prstGeom>
        </p:spPr>
        <p:txBody>
          <a:bodyPr wrap="square">
            <a:spAutoFit/>
          </a:bodyPr>
          <a:lstStyle/>
          <a:p>
            <a:r>
              <a:rPr lang="it-IT" dirty="0" err="1">
                <a:latin typeface="Atlas Grotesk"/>
              </a:rPr>
              <a:t>Since</a:t>
            </a:r>
            <a:r>
              <a:rPr lang="it-IT" dirty="0">
                <a:latin typeface="Atlas Grotesk"/>
              </a:rPr>
              <a:t> </a:t>
            </a:r>
            <a:r>
              <a:rPr lang="it-IT" dirty="0" err="1">
                <a:latin typeface="Atlas Grotesk"/>
              </a:rPr>
              <a:t>our</a:t>
            </a:r>
            <a:r>
              <a:rPr lang="it-IT" dirty="0">
                <a:latin typeface="Atlas Grotesk"/>
              </a:rPr>
              <a:t> </a:t>
            </a:r>
            <a:r>
              <a:rPr lang="it-IT" dirty="0" err="1">
                <a:latin typeface="Atlas Grotesk"/>
              </a:rPr>
              <a:t>main</a:t>
            </a:r>
            <a:r>
              <a:rPr lang="it-IT" dirty="0">
                <a:latin typeface="Atlas Grotesk"/>
              </a:rPr>
              <a:t> </a:t>
            </a:r>
            <a:r>
              <a:rPr lang="it-IT" dirty="0" err="1">
                <a:latin typeface="Atlas Grotesk"/>
              </a:rPr>
              <a:t>objective</a:t>
            </a:r>
            <a:r>
              <a:rPr lang="it-IT" dirty="0">
                <a:latin typeface="Atlas Grotesk"/>
              </a:rPr>
              <a:t> with the </a:t>
            </a:r>
            <a:r>
              <a:rPr lang="it-IT" dirty="0" err="1">
                <a:latin typeface="Atlas Grotesk"/>
              </a:rPr>
              <a:t>dataset</a:t>
            </a:r>
            <a:r>
              <a:rPr lang="it-IT" dirty="0">
                <a:latin typeface="Atlas Grotesk"/>
              </a:rPr>
              <a:t> </a:t>
            </a:r>
            <a:r>
              <a:rPr lang="it-IT" dirty="0" err="1">
                <a:latin typeface="Atlas Grotesk"/>
              </a:rPr>
              <a:t>is</a:t>
            </a:r>
            <a:r>
              <a:rPr lang="it-IT" dirty="0">
                <a:latin typeface="Atlas Grotesk"/>
              </a:rPr>
              <a:t> to </a:t>
            </a:r>
            <a:r>
              <a:rPr lang="it-IT" dirty="0" err="1">
                <a:latin typeface="Atlas Grotesk"/>
              </a:rPr>
              <a:t>prioritize</a:t>
            </a:r>
            <a:r>
              <a:rPr lang="it-IT" dirty="0">
                <a:latin typeface="Atlas Grotesk"/>
              </a:rPr>
              <a:t> </a:t>
            </a:r>
            <a:r>
              <a:rPr lang="it-IT" dirty="0" err="1">
                <a:latin typeface="Atlas Grotesk"/>
              </a:rPr>
              <a:t>accuraltely</a:t>
            </a:r>
            <a:r>
              <a:rPr lang="it-IT" dirty="0">
                <a:latin typeface="Atlas Grotesk"/>
              </a:rPr>
              <a:t> </a:t>
            </a:r>
            <a:r>
              <a:rPr lang="it-IT" dirty="0" err="1">
                <a:latin typeface="Atlas Grotesk"/>
              </a:rPr>
              <a:t>classifying</a:t>
            </a:r>
            <a:r>
              <a:rPr lang="it-IT" dirty="0">
                <a:latin typeface="Atlas Grotesk"/>
              </a:rPr>
              <a:t> </a:t>
            </a:r>
            <a:r>
              <a:rPr lang="it-IT" dirty="0" err="1">
                <a:latin typeface="Atlas Grotesk"/>
              </a:rPr>
              <a:t>subscription</a:t>
            </a:r>
            <a:r>
              <a:rPr lang="it-IT" dirty="0">
                <a:latin typeface="Atlas Grotesk"/>
              </a:rPr>
              <a:t> </a:t>
            </a:r>
            <a:r>
              <a:rPr lang="it-IT" dirty="0" err="1">
                <a:latin typeface="Atlas Grotesk"/>
              </a:rPr>
              <a:t>cases</a:t>
            </a:r>
            <a:r>
              <a:rPr lang="it-IT" dirty="0">
                <a:latin typeface="Atlas Grotesk"/>
              </a:rPr>
              <a:t>, </a:t>
            </a:r>
            <a:r>
              <a:rPr lang="it-IT" u="sng" dirty="0">
                <a:latin typeface="Atlas Grotesk"/>
              </a:rPr>
              <a:t>the </a:t>
            </a:r>
            <a:r>
              <a:rPr lang="it-IT" u="sng" dirty="0" err="1">
                <a:latin typeface="Atlas Grotesk"/>
              </a:rPr>
              <a:t>recall</a:t>
            </a:r>
            <a:r>
              <a:rPr lang="it-IT" u="sng" dirty="0">
                <a:latin typeface="Atlas Grotesk"/>
              </a:rPr>
              <a:t> score can be </a:t>
            </a:r>
            <a:r>
              <a:rPr lang="it-IT" u="sng" dirty="0" err="1">
                <a:latin typeface="Atlas Grotesk"/>
              </a:rPr>
              <a:t>considered</a:t>
            </a:r>
            <a:r>
              <a:rPr lang="it-IT" u="sng" dirty="0">
                <a:latin typeface="Atlas Grotesk"/>
              </a:rPr>
              <a:t> </a:t>
            </a:r>
            <a:r>
              <a:rPr lang="it-IT" u="sng" dirty="0" err="1">
                <a:latin typeface="Atlas Grotesk"/>
              </a:rPr>
              <a:t>our</a:t>
            </a:r>
            <a:r>
              <a:rPr lang="it-IT" u="sng" dirty="0">
                <a:latin typeface="Atlas Grotesk"/>
              </a:rPr>
              <a:t> </a:t>
            </a:r>
            <a:r>
              <a:rPr lang="it-IT" u="sng" dirty="0" err="1">
                <a:latin typeface="Atlas Grotesk"/>
              </a:rPr>
              <a:t>main</a:t>
            </a:r>
            <a:r>
              <a:rPr lang="it-IT" u="sng" dirty="0">
                <a:latin typeface="Atlas Grotesk"/>
              </a:rPr>
              <a:t> </a:t>
            </a:r>
            <a:r>
              <a:rPr lang="it-IT" u="sng" dirty="0" err="1">
                <a:latin typeface="Atlas Grotesk"/>
              </a:rPr>
              <a:t>metric</a:t>
            </a:r>
            <a:r>
              <a:rPr lang="it-IT" dirty="0">
                <a:latin typeface="Atlas Grotesk"/>
              </a:rPr>
              <a:t> </a:t>
            </a:r>
            <a:endParaRPr lang="it-IT" dirty="0"/>
          </a:p>
        </p:txBody>
      </p:sp>
    </p:spTree>
    <p:extLst>
      <p:ext uri="{BB962C8B-B14F-4D97-AF65-F5344CB8AC3E}">
        <p14:creationId xmlns:p14="http://schemas.microsoft.com/office/powerpoint/2010/main" val="98489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K-NN</a:t>
            </a:r>
          </a:p>
        </p:txBody>
      </p:sp>
      <p:pic>
        <p:nvPicPr>
          <p:cNvPr id="5" name="Immagine 4">
            <a:extLst>
              <a:ext uri="{FF2B5EF4-FFF2-40B4-BE49-F238E27FC236}">
                <a16:creationId xmlns:a16="http://schemas.microsoft.com/office/drawing/2014/main" id="{F72FE1F7-6BE5-C144-8CA5-360BB9F6C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36" y="2928597"/>
            <a:ext cx="2518792" cy="625787"/>
          </a:xfrm>
          <a:prstGeom prst="rect">
            <a:avLst/>
          </a:prstGeom>
        </p:spPr>
      </p:pic>
      <p:pic>
        <p:nvPicPr>
          <p:cNvPr id="8" name="Immagine 7">
            <a:extLst>
              <a:ext uri="{FF2B5EF4-FFF2-40B4-BE49-F238E27FC236}">
                <a16:creationId xmlns:a16="http://schemas.microsoft.com/office/drawing/2014/main" id="{ED5BC2E7-911A-114C-A2EC-C4D92D423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22" y="1973261"/>
            <a:ext cx="4444739" cy="2733515"/>
          </a:xfrm>
          <a:prstGeom prst="rect">
            <a:avLst/>
          </a:prstGeom>
        </p:spPr>
      </p:pic>
      <p:sp>
        <p:nvSpPr>
          <p:cNvPr id="24" name="CasellaDiTesto 23">
            <a:extLst>
              <a:ext uri="{FF2B5EF4-FFF2-40B4-BE49-F238E27FC236}">
                <a16:creationId xmlns:a16="http://schemas.microsoft.com/office/drawing/2014/main" id="{0AEF8B8B-6EB9-6A46-976C-B49C7F31D1D0}"/>
              </a:ext>
            </a:extLst>
          </p:cNvPr>
          <p:cNvSpPr txBox="1"/>
          <p:nvPr/>
        </p:nvSpPr>
        <p:spPr>
          <a:xfrm>
            <a:off x="2331380" y="1585667"/>
            <a:ext cx="1491114" cy="369332"/>
          </a:xfrm>
          <a:prstGeom prst="rect">
            <a:avLst/>
          </a:prstGeom>
          <a:noFill/>
        </p:spPr>
        <p:txBody>
          <a:bodyPr wrap="none" rtlCol="0">
            <a:spAutoFit/>
          </a:bodyPr>
          <a:lstStyle/>
          <a:p>
            <a:r>
              <a:rPr lang="it-IT" b="1" dirty="0" err="1"/>
              <a:t>y_predicted</a:t>
            </a:r>
            <a:endParaRPr lang="it-IT" b="1" dirty="0"/>
          </a:p>
        </p:txBody>
      </p:sp>
      <p:sp>
        <p:nvSpPr>
          <p:cNvPr id="25" name="CasellaDiTesto 24">
            <a:extLst>
              <a:ext uri="{FF2B5EF4-FFF2-40B4-BE49-F238E27FC236}">
                <a16:creationId xmlns:a16="http://schemas.microsoft.com/office/drawing/2014/main" id="{9A25ED44-4240-DC40-96A8-A71A4C1E82C3}"/>
              </a:ext>
            </a:extLst>
          </p:cNvPr>
          <p:cNvSpPr txBox="1"/>
          <p:nvPr/>
        </p:nvSpPr>
        <p:spPr>
          <a:xfrm>
            <a:off x="5905436" y="2431450"/>
            <a:ext cx="2266967" cy="369332"/>
          </a:xfrm>
          <a:prstGeom prst="rect">
            <a:avLst/>
          </a:prstGeom>
          <a:noFill/>
        </p:spPr>
        <p:txBody>
          <a:bodyPr wrap="none" rtlCol="0">
            <a:spAutoFit/>
          </a:bodyPr>
          <a:lstStyle/>
          <a:p>
            <a:r>
              <a:rPr lang="it-IT" dirty="0"/>
              <a:t>CONFUSION MATRIX:</a:t>
            </a:r>
          </a:p>
        </p:txBody>
      </p:sp>
      <p:pic>
        <p:nvPicPr>
          <p:cNvPr id="4" name="Immagine 3">
            <a:extLst>
              <a:ext uri="{FF2B5EF4-FFF2-40B4-BE49-F238E27FC236}">
                <a16:creationId xmlns:a16="http://schemas.microsoft.com/office/drawing/2014/main" id="{5B1909E3-598F-3B4C-AEA0-CDA0927CF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091" y="4706776"/>
            <a:ext cx="7221485" cy="1213824"/>
          </a:xfrm>
          <a:prstGeom prst="rect">
            <a:avLst/>
          </a:prstGeom>
        </p:spPr>
      </p:pic>
    </p:spTree>
    <p:extLst>
      <p:ext uri="{BB962C8B-B14F-4D97-AF65-F5344CB8AC3E}">
        <p14:creationId xmlns:p14="http://schemas.microsoft.com/office/powerpoint/2010/main" val="384338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err="1"/>
              <a:t>Decision</a:t>
            </a:r>
            <a:r>
              <a:rPr lang="it-IT" dirty="0"/>
              <a:t> </a:t>
            </a:r>
            <a:r>
              <a:rPr lang="it-IT" dirty="0" err="1"/>
              <a:t>Tree</a:t>
            </a:r>
            <a:r>
              <a:rPr lang="it-IT" dirty="0"/>
              <a:t> </a:t>
            </a:r>
            <a:r>
              <a:rPr lang="it-IT" dirty="0" err="1"/>
              <a:t>Classifier</a:t>
            </a:r>
            <a:endParaRPr lang="it-IT" dirty="0"/>
          </a:p>
        </p:txBody>
      </p:sp>
      <p:pic>
        <p:nvPicPr>
          <p:cNvPr id="18" name="Immagine 17">
            <a:extLst>
              <a:ext uri="{FF2B5EF4-FFF2-40B4-BE49-F238E27FC236}">
                <a16:creationId xmlns:a16="http://schemas.microsoft.com/office/drawing/2014/main" id="{16CE43EE-8455-5F42-AB10-68059811D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36" y="2879316"/>
            <a:ext cx="2655366" cy="791662"/>
          </a:xfrm>
          <a:prstGeom prst="rect">
            <a:avLst/>
          </a:prstGeom>
        </p:spPr>
      </p:pic>
      <p:sp>
        <p:nvSpPr>
          <p:cNvPr id="20" name="CasellaDiTesto 19">
            <a:extLst>
              <a:ext uri="{FF2B5EF4-FFF2-40B4-BE49-F238E27FC236}">
                <a16:creationId xmlns:a16="http://schemas.microsoft.com/office/drawing/2014/main" id="{E7D9CE5C-90DB-5A4A-A311-77D9D0EF547C}"/>
              </a:ext>
            </a:extLst>
          </p:cNvPr>
          <p:cNvSpPr txBox="1"/>
          <p:nvPr/>
        </p:nvSpPr>
        <p:spPr>
          <a:xfrm>
            <a:off x="2331380" y="1585667"/>
            <a:ext cx="1491114" cy="369332"/>
          </a:xfrm>
          <a:prstGeom prst="rect">
            <a:avLst/>
          </a:prstGeom>
          <a:noFill/>
        </p:spPr>
        <p:txBody>
          <a:bodyPr wrap="none" rtlCol="0">
            <a:spAutoFit/>
          </a:bodyPr>
          <a:lstStyle/>
          <a:p>
            <a:r>
              <a:rPr lang="it-IT" b="1" dirty="0" err="1"/>
              <a:t>y_predicted</a:t>
            </a:r>
            <a:endParaRPr lang="it-IT" b="1" dirty="0"/>
          </a:p>
        </p:txBody>
      </p:sp>
      <p:sp>
        <p:nvSpPr>
          <p:cNvPr id="22" name="CasellaDiTesto 21">
            <a:extLst>
              <a:ext uri="{FF2B5EF4-FFF2-40B4-BE49-F238E27FC236}">
                <a16:creationId xmlns:a16="http://schemas.microsoft.com/office/drawing/2014/main" id="{B7218924-786D-F14D-B05A-047325C17E4B}"/>
              </a:ext>
            </a:extLst>
          </p:cNvPr>
          <p:cNvSpPr txBox="1"/>
          <p:nvPr/>
        </p:nvSpPr>
        <p:spPr>
          <a:xfrm>
            <a:off x="5905436" y="2431450"/>
            <a:ext cx="2266967" cy="369332"/>
          </a:xfrm>
          <a:prstGeom prst="rect">
            <a:avLst/>
          </a:prstGeom>
          <a:noFill/>
        </p:spPr>
        <p:txBody>
          <a:bodyPr wrap="none" rtlCol="0">
            <a:spAutoFit/>
          </a:bodyPr>
          <a:lstStyle/>
          <a:p>
            <a:r>
              <a:rPr lang="it-IT" dirty="0"/>
              <a:t>CONFUSION MATRIX:</a:t>
            </a:r>
          </a:p>
        </p:txBody>
      </p:sp>
      <p:pic>
        <p:nvPicPr>
          <p:cNvPr id="4" name="Immagine 3">
            <a:extLst>
              <a:ext uri="{FF2B5EF4-FFF2-40B4-BE49-F238E27FC236}">
                <a16:creationId xmlns:a16="http://schemas.microsoft.com/office/drawing/2014/main" id="{5522A928-3F90-084D-B8DF-2DB1F915D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640" y="4704701"/>
            <a:ext cx="7319659" cy="1235995"/>
          </a:xfrm>
          <a:prstGeom prst="rect">
            <a:avLst/>
          </a:prstGeom>
        </p:spPr>
      </p:pic>
      <p:sp>
        <p:nvSpPr>
          <p:cNvPr id="11" name="Ovale 10">
            <a:extLst>
              <a:ext uri="{FF2B5EF4-FFF2-40B4-BE49-F238E27FC236}">
                <a16:creationId xmlns:a16="http://schemas.microsoft.com/office/drawing/2014/main" id="{4E25716F-FD94-A549-9F21-B4902F9CF395}"/>
              </a:ext>
            </a:extLst>
          </p:cNvPr>
          <p:cNvSpPr/>
          <p:nvPr/>
        </p:nvSpPr>
        <p:spPr>
          <a:xfrm>
            <a:off x="4057212" y="5514535"/>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25E4E8BB-DC34-D64E-BA47-152F5C1D2ADE}"/>
              </a:ext>
            </a:extLst>
          </p:cNvPr>
          <p:cNvSpPr/>
          <p:nvPr/>
        </p:nvSpPr>
        <p:spPr>
          <a:xfrm>
            <a:off x="6766838" y="5500467"/>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Ovale 13">
            <a:extLst>
              <a:ext uri="{FF2B5EF4-FFF2-40B4-BE49-F238E27FC236}">
                <a16:creationId xmlns:a16="http://schemas.microsoft.com/office/drawing/2014/main" id="{C98A45DF-7C60-D84E-B7D1-E1D4DACAF1E5}"/>
              </a:ext>
            </a:extLst>
          </p:cNvPr>
          <p:cNvSpPr/>
          <p:nvPr/>
        </p:nvSpPr>
        <p:spPr>
          <a:xfrm>
            <a:off x="5412025" y="5514535"/>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BE800408-5732-7A41-BBAE-E0882059C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419" y="2006834"/>
            <a:ext cx="4455270" cy="2720858"/>
          </a:xfrm>
          <a:prstGeom prst="rect">
            <a:avLst/>
          </a:prstGeom>
        </p:spPr>
      </p:pic>
    </p:spTree>
    <p:extLst>
      <p:ext uri="{BB962C8B-B14F-4D97-AF65-F5344CB8AC3E}">
        <p14:creationId xmlns:p14="http://schemas.microsoft.com/office/powerpoint/2010/main" val="2079682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Random </a:t>
            </a:r>
            <a:r>
              <a:rPr lang="it-IT" dirty="0" err="1"/>
              <a:t>Forest</a:t>
            </a:r>
            <a:r>
              <a:rPr lang="it-IT" dirty="0"/>
              <a:t> </a:t>
            </a:r>
            <a:r>
              <a:rPr lang="it-IT" dirty="0" err="1"/>
              <a:t>Classifier</a:t>
            </a:r>
            <a:endParaRPr lang="it-IT" dirty="0"/>
          </a:p>
        </p:txBody>
      </p:sp>
      <p:pic>
        <p:nvPicPr>
          <p:cNvPr id="4" name="Immagine 3">
            <a:extLst>
              <a:ext uri="{FF2B5EF4-FFF2-40B4-BE49-F238E27FC236}">
                <a16:creationId xmlns:a16="http://schemas.microsoft.com/office/drawing/2014/main" id="{AF09598A-3A7D-8C48-B10D-BB80CD1A3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828" y="2007514"/>
            <a:ext cx="4593652" cy="2707953"/>
          </a:xfrm>
          <a:prstGeom prst="rect">
            <a:avLst/>
          </a:prstGeom>
        </p:spPr>
      </p:pic>
      <p:pic>
        <p:nvPicPr>
          <p:cNvPr id="6" name="Immagine 5">
            <a:extLst>
              <a:ext uri="{FF2B5EF4-FFF2-40B4-BE49-F238E27FC236}">
                <a16:creationId xmlns:a16="http://schemas.microsoft.com/office/drawing/2014/main" id="{DE3AEF3D-24E8-204E-B344-E806B1736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436" y="2932800"/>
            <a:ext cx="2952252" cy="738063"/>
          </a:xfrm>
          <a:prstGeom prst="rect">
            <a:avLst/>
          </a:prstGeom>
        </p:spPr>
      </p:pic>
      <p:sp>
        <p:nvSpPr>
          <p:cNvPr id="16" name="CasellaDiTesto 15">
            <a:extLst>
              <a:ext uri="{FF2B5EF4-FFF2-40B4-BE49-F238E27FC236}">
                <a16:creationId xmlns:a16="http://schemas.microsoft.com/office/drawing/2014/main" id="{DC8A202C-FBFC-CB46-87F5-F162543BF14B}"/>
              </a:ext>
            </a:extLst>
          </p:cNvPr>
          <p:cNvSpPr txBox="1"/>
          <p:nvPr/>
        </p:nvSpPr>
        <p:spPr>
          <a:xfrm>
            <a:off x="2331380" y="1585667"/>
            <a:ext cx="1491114" cy="369332"/>
          </a:xfrm>
          <a:prstGeom prst="rect">
            <a:avLst/>
          </a:prstGeom>
          <a:noFill/>
        </p:spPr>
        <p:txBody>
          <a:bodyPr wrap="none" rtlCol="0">
            <a:spAutoFit/>
          </a:bodyPr>
          <a:lstStyle/>
          <a:p>
            <a:r>
              <a:rPr lang="it-IT" b="1" dirty="0" err="1"/>
              <a:t>y_predicted</a:t>
            </a:r>
            <a:endParaRPr lang="it-IT" b="1" dirty="0"/>
          </a:p>
        </p:txBody>
      </p:sp>
      <p:sp>
        <p:nvSpPr>
          <p:cNvPr id="17" name="CasellaDiTesto 16">
            <a:extLst>
              <a:ext uri="{FF2B5EF4-FFF2-40B4-BE49-F238E27FC236}">
                <a16:creationId xmlns:a16="http://schemas.microsoft.com/office/drawing/2014/main" id="{87131E8F-91F9-2443-BD1B-9BAF730B4978}"/>
              </a:ext>
            </a:extLst>
          </p:cNvPr>
          <p:cNvSpPr txBox="1"/>
          <p:nvPr/>
        </p:nvSpPr>
        <p:spPr>
          <a:xfrm>
            <a:off x="5905436" y="2431450"/>
            <a:ext cx="2266967" cy="369332"/>
          </a:xfrm>
          <a:prstGeom prst="rect">
            <a:avLst/>
          </a:prstGeom>
          <a:noFill/>
        </p:spPr>
        <p:txBody>
          <a:bodyPr wrap="none" rtlCol="0">
            <a:spAutoFit/>
          </a:bodyPr>
          <a:lstStyle/>
          <a:p>
            <a:r>
              <a:rPr lang="it-IT" dirty="0"/>
              <a:t>CONFUSION MATRIX:</a:t>
            </a:r>
          </a:p>
        </p:txBody>
      </p:sp>
      <p:pic>
        <p:nvPicPr>
          <p:cNvPr id="5" name="Immagine 4">
            <a:extLst>
              <a:ext uri="{FF2B5EF4-FFF2-40B4-BE49-F238E27FC236}">
                <a16:creationId xmlns:a16="http://schemas.microsoft.com/office/drawing/2014/main" id="{F8B8123C-E493-AA4B-B175-CAD9A244C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676" y="4673263"/>
            <a:ext cx="7209169" cy="1270338"/>
          </a:xfrm>
          <a:prstGeom prst="rect">
            <a:avLst/>
          </a:prstGeom>
        </p:spPr>
      </p:pic>
      <p:sp>
        <p:nvSpPr>
          <p:cNvPr id="14" name="Ovale 13">
            <a:extLst>
              <a:ext uri="{FF2B5EF4-FFF2-40B4-BE49-F238E27FC236}">
                <a16:creationId xmlns:a16="http://schemas.microsoft.com/office/drawing/2014/main" id="{6B9F92BE-19FF-6D4A-B040-39BF919EE4B8}"/>
              </a:ext>
            </a:extLst>
          </p:cNvPr>
          <p:cNvSpPr/>
          <p:nvPr/>
        </p:nvSpPr>
        <p:spPr>
          <a:xfrm>
            <a:off x="3986872" y="5514535"/>
            <a:ext cx="669534" cy="35872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34559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Under-</a:t>
            </a:r>
            <a:r>
              <a:rPr lang="it-IT" dirty="0" err="1"/>
              <a:t>Sampling</a:t>
            </a:r>
            <a:r>
              <a:rPr lang="it-IT" dirty="0"/>
              <a:t> </a:t>
            </a:r>
            <a:r>
              <a:rPr lang="it-IT" dirty="0" err="1"/>
              <a:t>Majority</a:t>
            </a:r>
            <a:r>
              <a:rPr lang="it-IT" dirty="0"/>
              <a:t> Class</a:t>
            </a:r>
          </a:p>
        </p:txBody>
      </p:sp>
      <p:pic>
        <p:nvPicPr>
          <p:cNvPr id="6" name="Immagine 5">
            <a:extLst>
              <a:ext uri="{FF2B5EF4-FFF2-40B4-BE49-F238E27FC236}">
                <a16:creationId xmlns:a16="http://schemas.microsoft.com/office/drawing/2014/main" id="{78AE9C98-822E-D548-AD8A-3D56ED161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80" y="2278576"/>
            <a:ext cx="6032500" cy="1003300"/>
          </a:xfrm>
          <a:prstGeom prst="rect">
            <a:avLst/>
          </a:prstGeom>
        </p:spPr>
      </p:pic>
      <p:sp>
        <p:nvSpPr>
          <p:cNvPr id="7" name="CasellaDiTesto 6">
            <a:extLst>
              <a:ext uri="{FF2B5EF4-FFF2-40B4-BE49-F238E27FC236}">
                <a16:creationId xmlns:a16="http://schemas.microsoft.com/office/drawing/2014/main" id="{F41C338C-6B6C-6C45-B0E6-E7C616639267}"/>
              </a:ext>
            </a:extLst>
          </p:cNvPr>
          <p:cNvSpPr txBox="1"/>
          <p:nvPr/>
        </p:nvSpPr>
        <p:spPr>
          <a:xfrm>
            <a:off x="1012874" y="1688123"/>
            <a:ext cx="2691186" cy="369332"/>
          </a:xfrm>
          <a:prstGeom prst="rect">
            <a:avLst/>
          </a:prstGeom>
          <a:noFill/>
        </p:spPr>
        <p:txBody>
          <a:bodyPr wrap="none" rtlCol="0">
            <a:spAutoFit/>
          </a:bodyPr>
          <a:lstStyle/>
          <a:p>
            <a:r>
              <a:rPr lang="it-IT" b="1" dirty="0" err="1"/>
              <a:t>Decision</a:t>
            </a:r>
            <a:r>
              <a:rPr lang="it-IT" b="1" dirty="0"/>
              <a:t> </a:t>
            </a:r>
            <a:r>
              <a:rPr lang="it-IT" b="1" dirty="0" err="1"/>
              <a:t>Tree</a:t>
            </a:r>
            <a:r>
              <a:rPr lang="it-IT" b="1" dirty="0"/>
              <a:t> </a:t>
            </a:r>
            <a:r>
              <a:rPr lang="it-IT" b="1" dirty="0" err="1"/>
              <a:t>Classifier</a:t>
            </a:r>
            <a:endParaRPr lang="it-IT" b="1" dirty="0"/>
          </a:p>
        </p:txBody>
      </p:sp>
      <p:pic>
        <p:nvPicPr>
          <p:cNvPr id="9" name="Immagine 8">
            <a:extLst>
              <a:ext uri="{FF2B5EF4-FFF2-40B4-BE49-F238E27FC236}">
                <a16:creationId xmlns:a16="http://schemas.microsoft.com/office/drawing/2014/main" id="{6F5D08CE-21B6-CE41-99E7-83FD35947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80" y="3975101"/>
            <a:ext cx="5880100" cy="952500"/>
          </a:xfrm>
          <a:prstGeom prst="rect">
            <a:avLst/>
          </a:prstGeom>
        </p:spPr>
      </p:pic>
      <p:sp>
        <p:nvSpPr>
          <p:cNvPr id="10" name="CasellaDiTesto 9">
            <a:extLst>
              <a:ext uri="{FF2B5EF4-FFF2-40B4-BE49-F238E27FC236}">
                <a16:creationId xmlns:a16="http://schemas.microsoft.com/office/drawing/2014/main" id="{60CE9796-92BB-FD44-82D6-1E2C5A62C895}"/>
              </a:ext>
            </a:extLst>
          </p:cNvPr>
          <p:cNvSpPr txBox="1"/>
          <p:nvPr/>
        </p:nvSpPr>
        <p:spPr>
          <a:xfrm>
            <a:off x="1012874" y="3502997"/>
            <a:ext cx="2849242" cy="369332"/>
          </a:xfrm>
          <a:prstGeom prst="rect">
            <a:avLst/>
          </a:prstGeom>
          <a:noFill/>
        </p:spPr>
        <p:txBody>
          <a:bodyPr wrap="none" rtlCol="0">
            <a:spAutoFit/>
          </a:bodyPr>
          <a:lstStyle/>
          <a:p>
            <a:r>
              <a:rPr lang="it-IT" b="1" dirty="0"/>
              <a:t>Random </a:t>
            </a:r>
            <a:r>
              <a:rPr lang="it-IT" b="1" dirty="0" err="1"/>
              <a:t>Forest</a:t>
            </a:r>
            <a:r>
              <a:rPr lang="it-IT" b="1" dirty="0"/>
              <a:t> </a:t>
            </a:r>
            <a:r>
              <a:rPr lang="it-IT" b="1" dirty="0" err="1"/>
              <a:t>Classifier</a:t>
            </a:r>
            <a:endParaRPr lang="it-IT" b="1" dirty="0"/>
          </a:p>
        </p:txBody>
      </p:sp>
      <p:sp>
        <p:nvSpPr>
          <p:cNvPr id="11" name="CasellaDiTesto 10">
            <a:extLst>
              <a:ext uri="{FF2B5EF4-FFF2-40B4-BE49-F238E27FC236}">
                <a16:creationId xmlns:a16="http://schemas.microsoft.com/office/drawing/2014/main" id="{4923F077-CE9E-7247-AB88-5E2D750103C8}"/>
              </a:ext>
            </a:extLst>
          </p:cNvPr>
          <p:cNvSpPr txBox="1"/>
          <p:nvPr/>
        </p:nvSpPr>
        <p:spPr>
          <a:xfrm>
            <a:off x="890480" y="5169877"/>
            <a:ext cx="7512252" cy="923330"/>
          </a:xfrm>
          <a:prstGeom prst="rect">
            <a:avLst/>
          </a:prstGeom>
          <a:noFill/>
        </p:spPr>
        <p:txBody>
          <a:bodyPr wrap="square" rtlCol="0">
            <a:spAutoFit/>
          </a:bodyPr>
          <a:lstStyle/>
          <a:p>
            <a:r>
              <a:rPr lang="it-IT" dirty="0" err="1"/>
              <a:t>UnderSampling</a:t>
            </a:r>
            <a:r>
              <a:rPr lang="it-IT" dirty="0"/>
              <a:t> </a:t>
            </a:r>
            <a:r>
              <a:rPr lang="it-IT" dirty="0" err="1"/>
              <a:t>produces</a:t>
            </a:r>
            <a:r>
              <a:rPr lang="it-IT" dirty="0"/>
              <a:t> </a:t>
            </a:r>
            <a:r>
              <a:rPr lang="it-IT" dirty="0" err="1"/>
              <a:t>higher</a:t>
            </a:r>
            <a:r>
              <a:rPr lang="it-IT" dirty="0"/>
              <a:t> </a:t>
            </a:r>
            <a:r>
              <a:rPr lang="it-IT" dirty="0" err="1"/>
              <a:t>recall</a:t>
            </a:r>
            <a:r>
              <a:rPr lang="it-IT" dirty="0"/>
              <a:t> score.</a:t>
            </a:r>
          </a:p>
          <a:p>
            <a:r>
              <a:rPr lang="it-IT" dirty="0" err="1"/>
              <a:t>Only</a:t>
            </a:r>
            <a:r>
              <a:rPr lang="it-IT" dirty="0"/>
              <a:t> </a:t>
            </a:r>
            <a:r>
              <a:rPr lang="it-IT" dirty="0" err="1"/>
              <a:t>concern</a:t>
            </a:r>
            <a:r>
              <a:rPr lang="it-IT" dirty="0"/>
              <a:t> </a:t>
            </a:r>
            <a:r>
              <a:rPr lang="it-IT" dirty="0" err="1"/>
              <a:t>here</a:t>
            </a:r>
            <a:r>
              <a:rPr lang="it-IT" dirty="0"/>
              <a:t> </a:t>
            </a:r>
            <a:r>
              <a:rPr lang="it-IT" dirty="0" err="1"/>
              <a:t>is</a:t>
            </a:r>
            <a:r>
              <a:rPr lang="it-IT" dirty="0"/>
              <a:t> the small </a:t>
            </a:r>
            <a:r>
              <a:rPr lang="it-IT" dirty="0" err="1"/>
              <a:t>number</a:t>
            </a:r>
            <a:r>
              <a:rPr lang="it-IT" dirty="0"/>
              <a:t> of </a:t>
            </a:r>
            <a:r>
              <a:rPr lang="it-IT" dirty="0" err="1"/>
              <a:t>total</a:t>
            </a:r>
            <a:r>
              <a:rPr lang="it-IT" dirty="0"/>
              <a:t> </a:t>
            </a:r>
            <a:r>
              <a:rPr lang="it-IT" dirty="0" err="1"/>
              <a:t>samples</a:t>
            </a:r>
            <a:r>
              <a:rPr lang="it-IT" dirty="0"/>
              <a:t> </a:t>
            </a:r>
            <a:r>
              <a:rPr lang="it-IT" dirty="0" err="1"/>
              <a:t>we</a:t>
            </a:r>
            <a:r>
              <a:rPr lang="it-IT" dirty="0"/>
              <a:t> </a:t>
            </a:r>
            <a:r>
              <a:rPr lang="it-IT" dirty="0" err="1"/>
              <a:t>used</a:t>
            </a:r>
            <a:r>
              <a:rPr lang="it-IT" dirty="0"/>
              <a:t> to </a:t>
            </a:r>
            <a:r>
              <a:rPr lang="it-IT" dirty="0" err="1"/>
              <a:t>train</a:t>
            </a:r>
            <a:r>
              <a:rPr lang="it-IT" dirty="0"/>
              <a:t> the model.</a:t>
            </a:r>
          </a:p>
        </p:txBody>
      </p:sp>
      <p:sp>
        <p:nvSpPr>
          <p:cNvPr id="14" name="Ovale 13">
            <a:extLst>
              <a:ext uri="{FF2B5EF4-FFF2-40B4-BE49-F238E27FC236}">
                <a16:creationId xmlns:a16="http://schemas.microsoft.com/office/drawing/2014/main" id="{772A057D-5077-074B-8B61-70BAD3C8B858}"/>
              </a:ext>
            </a:extLst>
          </p:cNvPr>
          <p:cNvSpPr/>
          <p:nvPr/>
        </p:nvSpPr>
        <p:spPr>
          <a:xfrm>
            <a:off x="3872734" y="2921197"/>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Ovale 14">
            <a:extLst>
              <a:ext uri="{FF2B5EF4-FFF2-40B4-BE49-F238E27FC236}">
                <a16:creationId xmlns:a16="http://schemas.microsoft.com/office/drawing/2014/main" id="{BF131FDB-90AD-8B44-ACE9-A2ED41351D23}"/>
              </a:ext>
            </a:extLst>
          </p:cNvPr>
          <p:cNvSpPr/>
          <p:nvPr/>
        </p:nvSpPr>
        <p:spPr>
          <a:xfrm>
            <a:off x="3828185" y="4621044"/>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84655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lstStyle/>
          <a:p>
            <a:r>
              <a:rPr lang="it-IT" dirty="0"/>
              <a:t>SMOTE</a:t>
            </a:r>
          </a:p>
        </p:txBody>
      </p:sp>
      <p:sp>
        <p:nvSpPr>
          <p:cNvPr id="7" name="CasellaDiTesto 6">
            <a:extLst>
              <a:ext uri="{FF2B5EF4-FFF2-40B4-BE49-F238E27FC236}">
                <a16:creationId xmlns:a16="http://schemas.microsoft.com/office/drawing/2014/main" id="{F41C338C-6B6C-6C45-B0E6-E7C616639267}"/>
              </a:ext>
            </a:extLst>
          </p:cNvPr>
          <p:cNvSpPr txBox="1"/>
          <p:nvPr/>
        </p:nvSpPr>
        <p:spPr>
          <a:xfrm>
            <a:off x="1012874" y="1688123"/>
            <a:ext cx="2691186" cy="369332"/>
          </a:xfrm>
          <a:prstGeom prst="rect">
            <a:avLst/>
          </a:prstGeom>
          <a:noFill/>
        </p:spPr>
        <p:txBody>
          <a:bodyPr wrap="none" rtlCol="0">
            <a:spAutoFit/>
          </a:bodyPr>
          <a:lstStyle/>
          <a:p>
            <a:r>
              <a:rPr lang="it-IT" b="1" dirty="0" err="1"/>
              <a:t>Decision</a:t>
            </a:r>
            <a:r>
              <a:rPr lang="it-IT" b="1" dirty="0"/>
              <a:t> </a:t>
            </a:r>
            <a:r>
              <a:rPr lang="it-IT" b="1" dirty="0" err="1"/>
              <a:t>Tree</a:t>
            </a:r>
            <a:r>
              <a:rPr lang="it-IT" b="1" dirty="0"/>
              <a:t> </a:t>
            </a:r>
            <a:r>
              <a:rPr lang="it-IT" b="1" dirty="0" err="1"/>
              <a:t>Classifier</a:t>
            </a:r>
            <a:endParaRPr lang="it-IT" b="1" dirty="0"/>
          </a:p>
        </p:txBody>
      </p:sp>
      <p:sp>
        <p:nvSpPr>
          <p:cNvPr id="10" name="CasellaDiTesto 9">
            <a:extLst>
              <a:ext uri="{FF2B5EF4-FFF2-40B4-BE49-F238E27FC236}">
                <a16:creationId xmlns:a16="http://schemas.microsoft.com/office/drawing/2014/main" id="{60CE9796-92BB-FD44-82D6-1E2C5A62C895}"/>
              </a:ext>
            </a:extLst>
          </p:cNvPr>
          <p:cNvSpPr txBox="1"/>
          <p:nvPr/>
        </p:nvSpPr>
        <p:spPr>
          <a:xfrm>
            <a:off x="1012874" y="3502997"/>
            <a:ext cx="2849242" cy="369332"/>
          </a:xfrm>
          <a:prstGeom prst="rect">
            <a:avLst/>
          </a:prstGeom>
          <a:noFill/>
        </p:spPr>
        <p:txBody>
          <a:bodyPr wrap="none" rtlCol="0">
            <a:spAutoFit/>
          </a:bodyPr>
          <a:lstStyle/>
          <a:p>
            <a:r>
              <a:rPr lang="it-IT" b="1" dirty="0"/>
              <a:t>Random </a:t>
            </a:r>
            <a:r>
              <a:rPr lang="it-IT" b="1" dirty="0" err="1"/>
              <a:t>Forest</a:t>
            </a:r>
            <a:r>
              <a:rPr lang="it-IT" b="1" dirty="0"/>
              <a:t> </a:t>
            </a:r>
            <a:r>
              <a:rPr lang="it-IT" b="1" dirty="0" err="1"/>
              <a:t>Classifier</a:t>
            </a:r>
            <a:endParaRPr lang="it-IT" b="1" dirty="0"/>
          </a:p>
        </p:txBody>
      </p:sp>
      <p:pic>
        <p:nvPicPr>
          <p:cNvPr id="4" name="Immagine 3">
            <a:extLst>
              <a:ext uri="{FF2B5EF4-FFF2-40B4-BE49-F238E27FC236}">
                <a16:creationId xmlns:a16="http://schemas.microsoft.com/office/drawing/2014/main" id="{405428CB-8310-854C-ABF0-D5B61E08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44" y="4010367"/>
            <a:ext cx="5994400" cy="965200"/>
          </a:xfrm>
          <a:prstGeom prst="rect">
            <a:avLst/>
          </a:prstGeom>
        </p:spPr>
      </p:pic>
      <p:pic>
        <p:nvPicPr>
          <p:cNvPr id="8" name="Immagine 7">
            <a:extLst>
              <a:ext uri="{FF2B5EF4-FFF2-40B4-BE49-F238E27FC236}">
                <a16:creationId xmlns:a16="http://schemas.microsoft.com/office/drawing/2014/main" id="{86AB8691-7B0C-8848-9143-1F2286F2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26" y="2279901"/>
            <a:ext cx="5956300" cy="977900"/>
          </a:xfrm>
          <a:prstGeom prst="rect">
            <a:avLst/>
          </a:prstGeom>
        </p:spPr>
      </p:pic>
      <p:sp>
        <p:nvSpPr>
          <p:cNvPr id="12" name="Ovale 11">
            <a:extLst>
              <a:ext uri="{FF2B5EF4-FFF2-40B4-BE49-F238E27FC236}">
                <a16:creationId xmlns:a16="http://schemas.microsoft.com/office/drawing/2014/main" id="{D805126A-6ABD-9943-84EF-468E420D33E7}"/>
              </a:ext>
            </a:extLst>
          </p:cNvPr>
          <p:cNvSpPr/>
          <p:nvPr/>
        </p:nvSpPr>
        <p:spPr>
          <a:xfrm>
            <a:off x="3872734" y="2921197"/>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Ovale 12">
            <a:extLst>
              <a:ext uri="{FF2B5EF4-FFF2-40B4-BE49-F238E27FC236}">
                <a16:creationId xmlns:a16="http://schemas.microsoft.com/office/drawing/2014/main" id="{4C8077FA-FBE9-0F47-A846-BB40D9A39C5B}"/>
              </a:ext>
            </a:extLst>
          </p:cNvPr>
          <p:cNvSpPr/>
          <p:nvPr/>
        </p:nvSpPr>
        <p:spPr>
          <a:xfrm>
            <a:off x="3814115" y="4621044"/>
            <a:ext cx="657063" cy="25810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96289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7F33F-4B43-8842-B53B-49A68BE78D58}"/>
              </a:ext>
            </a:extLst>
          </p:cNvPr>
          <p:cNvSpPr>
            <a:spLocks noGrp="1"/>
          </p:cNvSpPr>
          <p:nvPr>
            <p:ph type="title"/>
          </p:nvPr>
        </p:nvSpPr>
        <p:spPr/>
        <p:txBody>
          <a:bodyPr>
            <a:normAutofit/>
          </a:bodyPr>
          <a:lstStyle/>
          <a:p>
            <a:r>
              <a:rPr lang="it-IT" dirty="0" err="1"/>
              <a:t>Recap</a:t>
            </a:r>
            <a:endParaRPr lang="it-IT" dirty="0"/>
          </a:p>
        </p:txBody>
      </p:sp>
      <p:pic>
        <p:nvPicPr>
          <p:cNvPr id="5" name="Immagine 4">
            <a:extLst>
              <a:ext uri="{FF2B5EF4-FFF2-40B4-BE49-F238E27FC236}">
                <a16:creationId xmlns:a16="http://schemas.microsoft.com/office/drawing/2014/main" id="{CE5F9818-D3C1-434D-8B75-45542BB3C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87" y="1909098"/>
            <a:ext cx="4914900" cy="3162300"/>
          </a:xfrm>
          <a:prstGeom prst="rect">
            <a:avLst/>
          </a:prstGeom>
        </p:spPr>
      </p:pic>
      <p:sp>
        <p:nvSpPr>
          <p:cNvPr id="6" name="CasellaDiTesto 5">
            <a:extLst>
              <a:ext uri="{FF2B5EF4-FFF2-40B4-BE49-F238E27FC236}">
                <a16:creationId xmlns:a16="http://schemas.microsoft.com/office/drawing/2014/main" id="{07195243-2A85-A940-BC7B-FB6F9CDCBB8E}"/>
              </a:ext>
            </a:extLst>
          </p:cNvPr>
          <p:cNvSpPr txBox="1"/>
          <p:nvPr/>
        </p:nvSpPr>
        <p:spPr>
          <a:xfrm>
            <a:off x="2462387" y="1567456"/>
            <a:ext cx="1000595" cy="369332"/>
          </a:xfrm>
          <a:prstGeom prst="rect">
            <a:avLst/>
          </a:prstGeom>
          <a:noFill/>
        </p:spPr>
        <p:txBody>
          <a:bodyPr wrap="none" rtlCol="0">
            <a:spAutoFit/>
          </a:bodyPr>
          <a:lstStyle/>
          <a:p>
            <a:r>
              <a:rPr lang="it-IT" b="1" dirty="0"/>
              <a:t>RECALL</a:t>
            </a:r>
          </a:p>
        </p:txBody>
      </p:sp>
      <p:pic>
        <p:nvPicPr>
          <p:cNvPr id="14" name="Immagine 13">
            <a:extLst>
              <a:ext uri="{FF2B5EF4-FFF2-40B4-BE49-F238E27FC236}">
                <a16:creationId xmlns:a16="http://schemas.microsoft.com/office/drawing/2014/main" id="{1C4F7D6D-C1B5-6040-959F-F15F71388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287" y="1909098"/>
            <a:ext cx="4927600" cy="3162300"/>
          </a:xfrm>
          <a:prstGeom prst="rect">
            <a:avLst/>
          </a:prstGeom>
        </p:spPr>
      </p:pic>
      <p:sp>
        <p:nvSpPr>
          <p:cNvPr id="15" name="CasellaDiTesto 14">
            <a:extLst>
              <a:ext uri="{FF2B5EF4-FFF2-40B4-BE49-F238E27FC236}">
                <a16:creationId xmlns:a16="http://schemas.microsoft.com/office/drawing/2014/main" id="{221F3326-D6E0-034E-ABFD-79F72D3AFEB6}"/>
              </a:ext>
            </a:extLst>
          </p:cNvPr>
          <p:cNvSpPr txBox="1"/>
          <p:nvPr/>
        </p:nvSpPr>
        <p:spPr>
          <a:xfrm>
            <a:off x="7859087" y="1567456"/>
            <a:ext cx="453970" cy="369332"/>
          </a:xfrm>
          <a:prstGeom prst="rect">
            <a:avLst/>
          </a:prstGeom>
          <a:noFill/>
        </p:spPr>
        <p:txBody>
          <a:bodyPr wrap="none" rtlCol="0">
            <a:spAutoFit/>
          </a:bodyPr>
          <a:lstStyle/>
          <a:p>
            <a:r>
              <a:rPr lang="it-IT" b="1" dirty="0"/>
              <a:t>F1</a:t>
            </a:r>
          </a:p>
        </p:txBody>
      </p:sp>
      <p:cxnSp>
        <p:nvCxnSpPr>
          <p:cNvPr id="17" name="Connettore 2 16">
            <a:extLst>
              <a:ext uri="{FF2B5EF4-FFF2-40B4-BE49-F238E27FC236}">
                <a16:creationId xmlns:a16="http://schemas.microsoft.com/office/drawing/2014/main" id="{D9A4A4B3-8192-0D40-9795-E06AACEA21BF}"/>
              </a:ext>
            </a:extLst>
          </p:cNvPr>
          <p:cNvCxnSpPr>
            <a:cxnSpLocks/>
          </p:cNvCxnSpPr>
          <p:nvPr/>
        </p:nvCxnSpPr>
        <p:spPr>
          <a:xfrm flipH="1">
            <a:off x="4867422" y="1575088"/>
            <a:ext cx="178585" cy="3340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2B20F900-3A80-4443-8006-02A7C6E4CEE2}"/>
              </a:ext>
            </a:extLst>
          </p:cNvPr>
          <p:cNvCxnSpPr>
            <a:cxnSpLocks/>
          </p:cNvCxnSpPr>
          <p:nvPr/>
        </p:nvCxnSpPr>
        <p:spPr>
          <a:xfrm>
            <a:off x="9285544" y="1575088"/>
            <a:ext cx="156568" cy="3340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4680B4CE-1A9F-414C-9323-10AAB918E83B}"/>
              </a:ext>
            </a:extLst>
          </p:cNvPr>
          <p:cNvSpPr txBox="1"/>
          <p:nvPr/>
        </p:nvSpPr>
        <p:spPr>
          <a:xfrm>
            <a:off x="890480" y="5233605"/>
            <a:ext cx="7512252" cy="923330"/>
          </a:xfrm>
          <a:prstGeom prst="rect">
            <a:avLst/>
          </a:prstGeom>
          <a:noFill/>
        </p:spPr>
        <p:txBody>
          <a:bodyPr wrap="square" rtlCol="0">
            <a:spAutoFit/>
          </a:bodyPr>
          <a:lstStyle/>
          <a:p>
            <a:r>
              <a:rPr lang="it-IT" dirty="0" err="1"/>
              <a:t>It</a:t>
            </a:r>
            <a:r>
              <a:rPr lang="it-IT" dirty="0"/>
              <a:t> </a:t>
            </a:r>
            <a:r>
              <a:rPr lang="it-IT" dirty="0" err="1"/>
              <a:t>is</a:t>
            </a:r>
            <a:r>
              <a:rPr lang="it-IT" dirty="0"/>
              <a:t> </a:t>
            </a:r>
            <a:r>
              <a:rPr lang="it-IT" dirty="0" err="1"/>
              <a:t>clear</a:t>
            </a:r>
            <a:r>
              <a:rPr lang="it-IT" dirty="0"/>
              <a:t> </a:t>
            </a:r>
            <a:r>
              <a:rPr lang="it-IT" dirty="0" err="1"/>
              <a:t>that</a:t>
            </a:r>
            <a:r>
              <a:rPr lang="it-IT" dirty="0"/>
              <a:t> </a:t>
            </a:r>
            <a:r>
              <a:rPr lang="it-IT" dirty="0" err="1"/>
              <a:t>Decision</a:t>
            </a:r>
            <a:r>
              <a:rPr lang="it-IT" dirty="0"/>
              <a:t> </a:t>
            </a:r>
            <a:r>
              <a:rPr lang="it-IT" dirty="0" err="1"/>
              <a:t>Tree</a:t>
            </a:r>
            <a:r>
              <a:rPr lang="it-IT" dirty="0"/>
              <a:t> </a:t>
            </a:r>
            <a:r>
              <a:rPr lang="it-IT" dirty="0" err="1"/>
              <a:t>is</a:t>
            </a:r>
            <a:r>
              <a:rPr lang="it-IT" dirty="0"/>
              <a:t> </a:t>
            </a:r>
            <a:r>
              <a:rPr lang="it-IT" dirty="0" err="1"/>
              <a:t>overall</a:t>
            </a:r>
            <a:r>
              <a:rPr lang="it-IT" dirty="0"/>
              <a:t> the best model to </a:t>
            </a:r>
            <a:r>
              <a:rPr lang="it-IT" dirty="0" err="1"/>
              <a:t>address</a:t>
            </a:r>
            <a:r>
              <a:rPr lang="it-IT" dirty="0"/>
              <a:t> </a:t>
            </a:r>
            <a:r>
              <a:rPr lang="it-IT" dirty="0" err="1"/>
              <a:t>this</a:t>
            </a:r>
            <a:r>
              <a:rPr lang="it-IT" dirty="0"/>
              <a:t> </a:t>
            </a:r>
            <a:r>
              <a:rPr lang="it-IT" dirty="0" err="1"/>
              <a:t>dataset</a:t>
            </a:r>
            <a:r>
              <a:rPr lang="it-IT" dirty="0"/>
              <a:t>, </a:t>
            </a:r>
            <a:r>
              <a:rPr lang="it-IT" dirty="0" err="1"/>
              <a:t>that</a:t>
            </a:r>
            <a:r>
              <a:rPr lang="it-IT" dirty="0"/>
              <a:t> </a:t>
            </a:r>
            <a:r>
              <a:rPr lang="it-IT" dirty="0" err="1"/>
              <a:t>combined</a:t>
            </a:r>
            <a:r>
              <a:rPr lang="it-IT" dirty="0"/>
              <a:t> with the Under-</a:t>
            </a:r>
            <a:r>
              <a:rPr lang="it-IT" dirty="0" err="1"/>
              <a:t>sampling</a:t>
            </a:r>
            <a:r>
              <a:rPr lang="it-IT" dirty="0"/>
              <a:t> </a:t>
            </a:r>
            <a:r>
              <a:rPr lang="it-IT" dirty="0" err="1"/>
              <a:t>technique</a:t>
            </a:r>
            <a:r>
              <a:rPr lang="it-IT" dirty="0"/>
              <a:t> </a:t>
            </a:r>
            <a:r>
              <a:rPr lang="it-IT" dirty="0" err="1"/>
              <a:t>provided</a:t>
            </a:r>
            <a:r>
              <a:rPr lang="it-IT" dirty="0"/>
              <a:t> the best </a:t>
            </a:r>
            <a:r>
              <a:rPr lang="it-IT" dirty="0" err="1"/>
              <a:t>results</a:t>
            </a:r>
            <a:r>
              <a:rPr lang="it-IT" dirty="0"/>
              <a:t>.</a:t>
            </a:r>
          </a:p>
        </p:txBody>
      </p:sp>
    </p:spTree>
    <p:extLst>
      <p:ext uri="{BB962C8B-B14F-4D97-AF65-F5344CB8AC3E}">
        <p14:creationId xmlns:p14="http://schemas.microsoft.com/office/powerpoint/2010/main" val="44576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4F9A-04BC-4330-BC62-63223F2FE85F}"/>
              </a:ext>
            </a:extLst>
          </p:cNvPr>
          <p:cNvSpPr>
            <a:spLocks noGrp="1"/>
          </p:cNvSpPr>
          <p:nvPr>
            <p:ph type="ctrTitle"/>
          </p:nvPr>
        </p:nvSpPr>
        <p:spPr/>
        <p:txBody>
          <a:bodyPr/>
          <a:lstStyle/>
          <a:p>
            <a:r>
              <a:rPr lang="en-US" dirty="0"/>
              <a:t>Prototype – Mobile app</a:t>
            </a:r>
            <a:endParaRPr lang="it-IT" dirty="0"/>
          </a:p>
        </p:txBody>
      </p:sp>
      <p:sp>
        <p:nvSpPr>
          <p:cNvPr id="3" name="Subtitle 2">
            <a:extLst>
              <a:ext uri="{FF2B5EF4-FFF2-40B4-BE49-F238E27FC236}">
                <a16:creationId xmlns:a16="http://schemas.microsoft.com/office/drawing/2014/main" id="{8D11B659-EF65-4990-87EF-566C1BE1B7D5}"/>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3612694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AE9D-0346-4BAF-874B-8950824DDD21}"/>
              </a:ext>
            </a:extLst>
          </p:cNvPr>
          <p:cNvSpPr>
            <a:spLocks noGrp="1"/>
          </p:cNvSpPr>
          <p:nvPr>
            <p:ph type="title"/>
          </p:nvPr>
        </p:nvSpPr>
        <p:spPr>
          <a:xfrm>
            <a:off x="675064" y="609600"/>
            <a:ext cx="4416699" cy="1320800"/>
          </a:xfrm>
        </p:spPr>
        <p:txBody>
          <a:bodyPr anchor="ctr">
            <a:normAutofit/>
          </a:bodyPr>
          <a:lstStyle/>
          <a:p>
            <a:r>
              <a:rPr lang="en-US" sz="4000" dirty="0"/>
              <a:t>Technologies used</a:t>
            </a:r>
            <a:endParaRPr lang="it-IT" sz="4000" dirty="0"/>
          </a:p>
        </p:txBody>
      </p:sp>
      <p:pic>
        <p:nvPicPr>
          <p:cNvPr id="1031" name="Picture 2" descr="Image result for firebase logo">
            <a:extLst>
              <a:ext uri="{FF2B5EF4-FFF2-40B4-BE49-F238E27FC236}">
                <a16:creationId xmlns:a16="http://schemas.microsoft.com/office/drawing/2014/main" id="{B29DAD6E-4B35-40D7-B52A-D0310A8311D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664" b="89907" l="10000" r="90000">
                        <a14:foregroundMark x1="37455" y1="7664" x2="37455" y2="7664"/>
                        <a14:foregroundMark x1="15091" y1="81495" x2="15091" y2="81495"/>
                        <a14:foregroundMark x1="25455" y1="84299" x2="25455" y2="84299"/>
                        <a14:foregroundMark x1="25091" y1="75888" x2="25091" y2="75888"/>
                        <a14:foregroundMark x1="30364" y1="82243" x2="30364" y2="82243"/>
                        <a14:foregroundMark x1="37818" y1="83551" x2="37818" y2="83551"/>
                        <a14:foregroundMark x1="48727" y1="80374" x2="48727" y2="80374"/>
                        <a14:foregroundMark x1="65818" y1="82056" x2="65818" y2="82056"/>
                        <a14:foregroundMark x1="71091" y1="82430" x2="71091" y2="82430"/>
                        <a14:foregroundMark x1="81273" y1="83364" x2="81273" y2="83364"/>
                        <a14:foregroundMark x1="81273" y1="83364" x2="81273" y2="83364"/>
                        <a14:foregroundMark x1="81273" y1="83364" x2="81273" y2="83364"/>
                        <a14:foregroundMark x1="81636" y1="83364" x2="81636" y2="83364"/>
                        <a14:foregroundMark x1="81636" y1="83364" x2="81818" y2="83364"/>
                      </a14:backgroundRemoval>
                    </a14:imgEffect>
                  </a14:imgLayer>
                </a14:imgProps>
              </a:ext>
              <a:ext uri="{28A0092B-C50C-407E-A947-70E740481C1C}">
                <a14:useLocalDpi xmlns:a14="http://schemas.microsoft.com/office/drawing/2010/main" val="0"/>
              </a:ext>
            </a:extLst>
          </a:blip>
          <a:stretch>
            <a:fillRect/>
          </a:stretch>
        </p:blipFill>
        <p:spPr bwMode="auto">
          <a:xfrm>
            <a:off x="7252007" y="609600"/>
            <a:ext cx="2675318" cy="26017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 logo png">
            <a:extLst>
              <a:ext uri="{FF2B5EF4-FFF2-40B4-BE49-F238E27FC236}">
                <a16:creationId xmlns:a16="http://schemas.microsoft.com/office/drawing/2014/main" id="{2B3AA688-095E-4C09-A27E-4E4FEADF74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88496" y="3439020"/>
            <a:ext cx="2602341" cy="260234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10BD915A-6E28-45FA-934D-39A45FF013AB}"/>
              </a:ext>
            </a:extLst>
          </p:cNvPr>
          <p:cNvSpPr>
            <a:spLocks noGrp="1"/>
          </p:cNvSpPr>
          <p:nvPr>
            <p:ph idx="1"/>
          </p:nvPr>
        </p:nvSpPr>
        <p:spPr>
          <a:xfrm>
            <a:off x="677333" y="2160589"/>
            <a:ext cx="6656527" cy="3880773"/>
          </a:xfrm>
        </p:spPr>
        <p:txBody>
          <a:bodyPr>
            <a:normAutofit fontScale="92500" lnSpcReduction="10000"/>
          </a:bodyPr>
          <a:lstStyle/>
          <a:p>
            <a:r>
              <a:rPr lang="en-US" sz="2400" dirty="0"/>
              <a:t>Android (OS):</a:t>
            </a:r>
          </a:p>
          <a:p>
            <a:pPr lvl="1"/>
            <a:r>
              <a:rPr lang="en-US" sz="2000" dirty="0"/>
              <a:t>Free to use and develop.</a:t>
            </a:r>
          </a:p>
          <a:p>
            <a:pPr lvl="1"/>
            <a:r>
              <a:rPr lang="it-IT" sz="2000" dirty="0"/>
              <a:t>Over 75% market share.</a:t>
            </a:r>
          </a:p>
          <a:p>
            <a:pPr lvl="1"/>
            <a:r>
              <a:rPr lang="en-GB" sz="2000" dirty="0"/>
              <a:t>Previous</a:t>
            </a:r>
            <a:r>
              <a:rPr lang="it-IT" sz="2000" dirty="0"/>
              <a:t> </a:t>
            </a:r>
            <a:r>
              <a:rPr lang="en-GB" sz="2000" dirty="0"/>
              <a:t>experience.</a:t>
            </a:r>
          </a:p>
          <a:p>
            <a:pPr lvl="1"/>
            <a:endParaRPr lang="en-GB" sz="2000" dirty="0"/>
          </a:p>
          <a:p>
            <a:r>
              <a:rPr lang="en-GB" sz="2400" dirty="0"/>
              <a:t>Firebase (DB &amp; more):</a:t>
            </a:r>
          </a:p>
          <a:p>
            <a:pPr lvl="1"/>
            <a:r>
              <a:rPr lang="en-GB" sz="2000" dirty="0"/>
              <a:t>Free for small scale projects.</a:t>
            </a:r>
          </a:p>
          <a:p>
            <a:pPr lvl="1"/>
            <a:r>
              <a:rPr lang="en-GB" sz="2000" dirty="0"/>
              <a:t>Easy to integrate.</a:t>
            </a:r>
          </a:p>
          <a:p>
            <a:pPr lvl="1"/>
            <a:r>
              <a:rPr lang="en-GB" sz="2000" dirty="0"/>
              <a:t>Many functionalities (database, notifications, storage, authentication, cloud functions)</a:t>
            </a:r>
          </a:p>
        </p:txBody>
      </p:sp>
    </p:spTree>
    <p:extLst>
      <p:ext uri="{BB962C8B-B14F-4D97-AF65-F5344CB8AC3E}">
        <p14:creationId xmlns:p14="http://schemas.microsoft.com/office/powerpoint/2010/main" val="427931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7A44-786F-4A3B-A57E-8B8541ED64B4}"/>
              </a:ext>
            </a:extLst>
          </p:cNvPr>
          <p:cNvSpPr>
            <a:spLocks noGrp="1"/>
          </p:cNvSpPr>
          <p:nvPr>
            <p:ph type="title"/>
          </p:nvPr>
        </p:nvSpPr>
        <p:spPr/>
        <p:txBody>
          <a:bodyPr>
            <a:normAutofit/>
          </a:bodyPr>
          <a:lstStyle/>
          <a:p>
            <a:r>
              <a:rPr lang="en-US" sz="4000" dirty="0"/>
              <a:t>Goal of the application</a:t>
            </a:r>
            <a:endParaRPr lang="it-IT" sz="4000" dirty="0"/>
          </a:p>
        </p:txBody>
      </p:sp>
      <p:sp>
        <p:nvSpPr>
          <p:cNvPr id="3" name="Content Placeholder 2">
            <a:extLst>
              <a:ext uri="{FF2B5EF4-FFF2-40B4-BE49-F238E27FC236}">
                <a16:creationId xmlns:a16="http://schemas.microsoft.com/office/drawing/2014/main" id="{996E71DE-8D0D-4A90-971C-6A32F83A7B19}"/>
              </a:ext>
            </a:extLst>
          </p:cNvPr>
          <p:cNvSpPr>
            <a:spLocks noGrp="1"/>
          </p:cNvSpPr>
          <p:nvPr>
            <p:ph idx="1"/>
          </p:nvPr>
        </p:nvSpPr>
        <p:spPr>
          <a:xfrm>
            <a:off x="677334" y="2160589"/>
            <a:ext cx="8596668" cy="4490468"/>
          </a:xfrm>
        </p:spPr>
        <p:txBody>
          <a:bodyPr>
            <a:normAutofit lnSpcReduction="10000"/>
          </a:bodyPr>
          <a:lstStyle/>
          <a:p>
            <a:r>
              <a:rPr lang="en-US" sz="2200" dirty="0"/>
              <a:t>A platform for the local fishing experts to:</a:t>
            </a:r>
          </a:p>
          <a:p>
            <a:pPr lvl="1"/>
            <a:r>
              <a:rPr lang="en-US" sz="2000" dirty="0"/>
              <a:t>Offer fishing lessons.</a:t>
            </a:r>
          </a:p>
          <a:p>
            <a:pPr lvl="1"/>
            <a:r>
              <a:rPr lang="en-US" sz="2000" dirty="0"/>
              <a:t>Equipment rental.</a:t>
            </a:r>
          </a:p>
          <a:p>
            <a:pPr lvl="1"/>
            <a:r>
              <a:rPr lang="en-US" sz="2000" dirty="0"/>
              <a:t>Add fishing spots on the map.</a:t>
            </a:r>
          </a:p>
          <a:p>
            <a:endParaRPr lang="en-US" sz="2200" dirty="0"/>
          </a:p>
          <a:p>
            <a:r>
              <a:rPr lang="en-US" sz="2200" dirty="0"/>
              <a:t>A place where tourists can:</a:t>
            </a:r>
          </a:p>
          <a:p>
            <a:pPr lvl="1"/>
            <a:r>
              <a:rPr lang="en-US" sz="2000" dirty="0"/>
              <a:t>Make reservations for a service.</a:t>
            </a:r>
          </a:p>
          <a:p>
            <a:pPr lvl="1"/>
            <a:r>
              <a:rPr lang="en-US" sz="2000" dirty="0"/>
              <a:t>Leave reviews.</a:t>
            </a:r>
          </a:p>
          <a:p>
            <a:pPr lvl="1"/>
            <a:endParaRPr lang="en-US" sz="2000" dirty="0"/>
          </a:p>
          <a:p>
            <a:r>
              <a:rPr lang="en-US" sz="2200" dirty="0"/>
              <a:t>Users customers should be able to communicate with employees and vice-versa.</a:t>
            </a:r>
          </a:p>
          <a:p>
            <a:endParaRPr lang="it-IT" sz="2200" dirty="0"/>
          </a:p>
        </p:txBody>
      </p:sp>
    </p:spTree>
    <p:extLst>
      <p:ext uri="{BB962C8B-B14F-4D97-AF65-F5344CB8AC3E}">
        <p14:creationId xmlns:p14="http://schemas.microsoft.com/office/powerpoint/2010/main" val="166848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lnSpcReduction="10000"/>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u="sng" dirty="0"/>
              <a:t>Passions and skills: </a:t>
            </a:r>
            <a:r>
              <a:rPr lang="en-US" dirty="0"/>
              <a:t>fishing, camping, hiking, restoring classic cars and classical music.</a:t>
            </a:r>
          </a:p>
          <a:p>
            <a:r>
              <a:rPr lang="en-US" u="sng" dirty="0"/>
              <a:t>Why he would engage with us: </a:t>
            </a:r>
          </a:p>
          <a:p>
            <a:pPr lvl="1"/>
            <a:r>
              <a:rPr lang="en-US" dirty="0"/>
              <a:t>He is looking for a new job</a:t>
            </a:r>
          </a:p>
          <a:p>
            <a:pPr lvl="1"/>
            <a:r>
              <a:rPr lang="en-US" dirty="0"/>
              <a:t>He knows the territory and loves fishing</a:t>
            </a:r>
          </a:p>
          <a:p>
            <a:r>
              <a:rPr lang="en-US" u="sng" dirty="0"/>
              <a:t>Daily routine:</a:t>
            </a:r>
            <a:br>
              <a:rPr lang="it-IT" u="sng" dirty="0"/>
            </a:br>
            <a:r>
              <a:rPr lang="it-IT" dirty="0"/>
              <a:t>Wakes up early with his wife and helps her in the shop, </a:t>
            </a:r>
            <a:br>
              <a:rPr lang="it-IT" dirty="0"/>
            </a:br>
            <a:r>
              <a:rPr lang="it-IT" dirty="0"/>
              <a:t>then head out for the deliveries while she takes the kids to school, he then takes them back home for lunch and helps them with their homework until dinner. </a:t>
            </a:r>
            <a:br>
              <a:rPr lang="it-IT" dirty="0"/>
            </a:br>
            <a:r>
              <a:rPr lang="it-IT" dirty="0"/>
              <a:t>When the kids are in bed he </a:t>
            </a:r>
            <a:r>
              <a:rPr lang="en-US" dirty="0"/>
              <a:t>enjoys some classical music while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D848-4313-4245-8ED5-617E2E36E024}"/>
              </a:ext>
            </a:extLst>
          </p:cNvPr>
          <p:cNvSpPr>
            <a:spLocks noGrp="1"/>
          </p:cNvSpPr>
          <p:nvPr>
            <p:ph type="ctrTitle"/>
          </p:nvPr>
        </p:nvSpPr>
        <p:spPr/>
        <p:txBody>
          <a:bodyPr/>
          <a:lstStyle/>
          <a:p>
            <a:r>
              <a:rPr lang="en-US" dirty="0"/>
              <a:t>Live demo</a:t>
            </a:r>
            <a:endParaRPr lang="it-IT" dirty="0"/>
          </a:p>
        </p:txBody>
      </p:sp>
    </p:spTree>
    <p:extLst>
      <p:ext uri="{BB962C8B-B14F-4D97-AF65-F5344CB8AC3E}">
        <p14:creationId xmlns:p14="http://schemas.microsoft.com/office/powerpoint/2010/main" val="175451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u="sng" dirty="0"/>
              <a:t>Personality:</a:t>
            </a:r>
            <a:br>
              <a:rPr lang="en-US" dirty="0"/>
            </a:br>
            <a:r>
              <a:rPr lang="en-US" dirty="0"/>
              <a:t>Bob is a kind man always with a smile on his face, truly an optimist at hearth that always sees the glass half full.</a:t>
            </a:r>
          </a:p>
          <a:p>
            <a:r>
              <a:rPr lang="en-US" u="sng" dirty="0"/>
              <a:t>Social environment:</a:t>
            </a:r>
            <a:br>
              <a:rPr lang="en-US" u="sng" dirty="0"/>
            </a:br>
            <a:r>
              <a:rPr lang="en-US" dirty="0"/>
              <a:t>Active member of his small community he is both well known and respected for his contributions whenever needed.</a:t>
            </a:r>
          </a:p>
          <a:p>
            <a:r>
              <a:rPr lang="en-US" u="sng" dirty="0"/>
              <a:t>Dreams:</a:t>
            </a:r>
          </a:p>
          <a:p>
            <a:pPr lvl="1"/>
            <a:r>
              <a:rPr lang="en-US" dirty="0"/>
              <a:t>Having his own independent job</a:t>
            </a:r>
          </a:p>
          <a:p>
            <a:pPr lvl="1"/>
            <a:r>
              <a:rPr lang="en-US" dirty="0"/>
              <a:t>Spending more time with his kids</a:t>
            </a:r>
          </a:p>
          <a:p>
            <a:pPr lvl="1"/>
            <a:r>
              <a:rPr lang="en-US" dirty="0"/>
              <a:t>Provide more for his family</a:t>
            </a:r>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pPr>
              <a:lnSpc>
                <a:spcPct val="90000"/>
              </a:lnSpc>
            </a:pPr>
            <a:r>
              <a:rPr lang="en-GB" sz="1300" dirty="0"/>
              <a:t>Jack (36) father of a little girl  (6 </a:t>
            </a:r>
            <a:r>
              <a:rPr lang="en-GB" sz="1300" dirty="0" err="1"/>
              <a:t>yo</a:t>
            </a:r>
            <a:r>
              <a:rPr lang="en-GB" sz="1300" dirty="0"/>
              <a:t>) lives with her and his wife in Columbus Ohio, he's an IT technician in a medium size company where he's been working since 2007. He never got a degree but studied  IT in high school and has always  been tech savvy. Jack's father always brought him to do outdoors activities, from rafting to camping and his true passion has always been fishing, which he still does. </a:t>
            </a:r>
          </a:p>
          <a:p>
            <a:pPr>
              <a:lnSpc>
                <a:spcPct val="90000"/>
              </a:lnSpc>
            </a:pPr>
            <a:r>
              <a:rPr lang="en-US" sz="1300" u="sng" dirty="0"/>
              <a:t>Passions and skills: </a:t>
            </a:r>
            <a:r>
              <a:rPr lang="en-US" sz="1300" dirty="0"/>
              <a:t>fishing, camping, driving, football, rafting.</a:t>
            </a:r>
          </a:p>
          <a:p>
            <a:pPr>
              <a:lnSpc>
                <a:spcPct val="90000"/>
              </a:lnSpc>
            </a:pPr>
            <a:r>
              <a:rPr lang="en-US" sz="1300" u="sng" dirty="0"/>
              <a:t>Why he would engage with us: </a:t>
            </a:r>
          </a:p>
          <a:p>
            <a:pPr lvl="1">
              <a:lnSpc>
                <a:spcPct val="90000"/>
              </a:lnSpc>
            </a:pPr>
            <a:r>
              <a:rPr lang="en-US" sz="1300" dirty="0"/>
              <a:t>He is looking for a new fishing area</a:t>
            </a:r>
          </a:p>
          <a:p>
            <a:pPr lvl="1">
              <a:lnSpc>
                <a:spcPct val="90000"/>
              </a:lnSpc>
            </a:pPr>
            <a:r>
              <a:rPr lang="en-US" sz="1300" dirty="0"/>
              <a:t>Outdoors lover</a:t>
            </a:r>
          </a:p>
          <a:p>
            <a:pPr>
              <a:lnSpc>
                <a:spcPct val="90000"/>
              </a:lnSpc>
            </a:pPr>
            <a:r>
              <a:rPr lang="en-US" sz="1300" u="sng" dirty="0"/>
              <a:t>Daily routine:</a:t>
            </a:r>
            <a:br>
              <a:rPr lang="it-IT" sz="1300" u="sng" dirty="0"/>
            </a:br>
            <a:r>
              <a:rPr lang="en-US" sz="1300" dirty="0"/>
              <a:t>Wakes up with his wife and daughter, takes her to preschool before going to work, they then meet again at launch and after he goes back for the afternoon shift.</a:t>
            </a:r>
            <a:br>
              <a:rPr lang="en-US" sz="1300" dirty="0"/>
            </a:br>
            <a:r>
              <a:rPr lang="en-US" sz="1300" dirty="0"/>
              <a:t>When he gets back in the evening they all eat together and spend the evening watching TV until the little one’s bet time comes, at which point Jack usually catches up with the latest football news.</a:t>
            </a:r>
          </a:p>
        </p:txBody>
      </p:sp>
    </p:spTree>
    <p:extLst>
      <p:ext uri="{BB962C8B-B14F-4D97-AF65-F5344CB8AC3E}">
        <p14:creationId xmlns:p14="http://schemas.microsoft.com/office/powerpoint/2010/main" val="403417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r>
              <a:rPr lang="en-US" u="sng" dirty="0"/>
              <a:t>Personality:</a:t>
            </a:r>
            <a:br>
              <a:rPr lang="en-US" dirty="0"/>
            </a:br>
            <a:r>
              <a:rPr lang="en-US" dirty="0"/>
              <a:t>Loving father, great friend and teacher, always enjoys learning something new.</a:t>
            </a:r>
          </a:p>
          <a:p>
            <a:r>
              <a:rPr lang="en-US" u="sng" dirty="0"/>
              <a:t>Social environment:</a:t>
            </a:r>
            <a:br>
              <a:rPr lang="en-US" u="sng" dirty="0"/>
            </a:br>
            <a:r>
              <a:rPr lang="en-US" dirty="0"/>
              <a:t>Known and respected member of the company, has been working there almost since the beginning. Never misses a social occasion</a:t>
            </a:r>
          </a:p>
          <a:p>
            <a:r>
              <a:rPr lang="en-US" u="sng" dirty="0"/>
              <a:t>Dreams:</a:t>
            </a:r>
          </a:p>
          <a:p>
            <a:pPr lvl="1"/>
            <a:r>
              <a:rPr lang="en-US" dirty="0"/>
              <a:t>Becoming one of the company managers</a:t>
            </a:r>
          </a:p>
          <a:p>
            <a:pPr lvl="1"/>
            <a:r>
              <a:rPr lang="en-US" dirty="0"/>
              <a:t>Teaching his daughter how to fish</a:t>
            </a:r>
          </a:p>
        </p:txBody>
      </p:sp>
    </p:spTree>
    <p:extLst>
      <p:ext uri="{BB962C8B-B14F-4D97-AF65-F5344CB8AC3E}">
        <p14:creationId xmlns:p14="http://schemas.microsoft.com/office/powerpoint/2010/main" val="24601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697263765"/>
              </p:ext>
            </p:extLst>
          </p:nvPr>
        </p:nvGraphicFramePr>
        <p:xfrm>
          <a:off x="372862" y="1100831"/>
          <a:ext cx="9048229" cy="4617714"/>
        </p:xfrm>
        <a:graphic>
          <a:graphicData uri="http://schemas.openxmlformats.org/drawingml/2006/table">
            <a:tbl>
              <a:tblPr firstRow="1" bandRow="1">
                <a:tableStyleId>{5C22544A-7EE6-4342-B048-85BDC9FD1C3A}</a:tableStyleId>
              </a:tblPr>
              <a:tblGrid>
                <a:gridCol w="2718681">
                  <a:extLst>
                    <a:ext uri="{9D8B030D-6E8A-4147-A177-3AD203B41FA5}">
                      <a16:colId xmlns:a16="http://schemas.microsoft.com/office/drawing/2014/main" val="1782712679"/>
                    </a:ext>
                  </a:extLst>
                </a:gridCol>
                <a:gridCol w="3145971">
                  <a:extLst>
                    <a:ext uri="{9D8B030D-6E8A-4147-A177-3AD203B41FA5}">
                      <a16:colId xmlns:a16="http://schemas.microsoft.com/office/drawing/2014/main" val="3887935808"/>
                    </a:ext>
                  </a:extLst>
                </a:gridCol>
                <a:gridCol w="3183577">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 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200" dirty="0"/>
                        <a:t>- Area </a:t>
                      </a:r>
                      <a:r>
                        <a:rPr lang="it-IT" sz="1200" dirty="0" err="1"/>
                        <a:t>rich</a:t>
                      </a:r>
                      <a:r>
                        <a:rPr lang="it-IT" sz="1200" dirty="0"/>
                        <a:t> of </a:t>
                      </a:r>
                      <a:r>
                        <a:rPr lang="it-IT" sz="1200" dirty="0" err="1"/>
                        <a:t>natural</a:t>
                      </a:r>
                      <a:r>
                        <a:rPr lang="it-IT" sz="1200" dirty="0"/>
                        <a:t> </a:t>
                      </a:r>
                      <a:r>
                        <a:rPr lang="it-IT" sz="1200" dirty="0" err="1"/>
                        <a:t>places</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Elk</a:t>
                      </a:r>
                      <a:r>
                        <a:rPr lang="it-IT" sz="1200" dirty="0"/>
                        <a:t> River </a:t>
                      </a:r>
                      <a:r>
                        <a:rPr lang="it-IT" sz="1200" dirty="0" err="1"/>
                        <a:t>isn’t</a:t>
                      </a:r>
                      <a:r>
                        <a:rPr lang="it-IT" sz="1200" dirty="0"/>
                        <a:t> </a:t>
                      </a:r>
                      <a:r>
                        <a:rPr lang="it-IT" sz="1200" dirty="0" err="1"/>
                        <a:t>very</a:t>
                      </a:r>
                      <a:r>
                        <a:rPr lang="it-IT" sz="1200" dirty="0"/>
                        <a:t> </a:t>
                      </a:r>
                      <a:r>
                        <a:rPr lang="it-IT" sz="1200" dirty="0" err="1"/>
                        <a:t>deep</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Only</a:t>
                      </a:r>
                      <a:r>
                        <a:rPr lang="it-IT" sz="1200" dirty="0"/>
                        <a:t> Charleston </a:t>
                      </a:r>
                      <a:r>
                        <a:rPr lang="it-IT" sz="1200" dirty="0" err="1"/>
                        <a:t>is</a:t>
                      </a:r>
                      <a:r>
                        <a:rPr lang="it-IT" sz="1200" dirty="0"/>
                        <a:t> </a:t>
                      </a:r>
                      <a:r>
                        <a:rPr lang="it-IT" sz="1200" dirty="0" err="1"/>
                        <a:t>growing</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There</a:t>
                      </a:r>
                      <a:r>
                        <a:rPr lang="it-IT" sz="1200" dirty="0"/>
                        <a:t> are </a:t>
                      </a:r>
                      <a:r>
                        <a:rPr lang="it-IT" sz="1200" dirty="0" err="1"/>
                        <a:t>already</a:t>
                      </a:r>
                      <a:r>
                        <a:rPr lang="it-IT" sz="1200" dirty="0"/>
                        <a:t> </a:t>
                      </a:r>
                      <a:r>
                        <a:rPr lang="it-IT" sz="1200" dirty="0" err="1"/>
                        <a:t>fishing</a:t>
                      </a:r>
                      <a:r>
                        <a:rPr lang="it-IT" sz="1200" dirty="0"/>
                        <a:t> </a:t>
                      </a:r>
                    </a:p>
                    <a:p>
                      <a:pPr marL="0" indent="0">
                        <a:buFont typeface="Arial" panose="020B0604020202020204" pitchFamily="34" charset="0"/>
                        <a:buNone/>
                      </a:pPr>
                      <a:r>
                        <a:rPr lang="it-IT" sz="1200" dirty="0" err="1"/>
                        <a:t>enthusiasts</a:t>
                      </a:r>
                      <a:r>
                        <a:rPr lang="it-IT" sz="1200" dirty="0"/>
                        <a:t> </a:t>
                      </a:r>
                      <a:r>
                        <a:rPr lang="it-IT" sz="1200" dirty="0" err="1"/>
                        <a:t>visiting</a:t>
                      </a:r>
                      <a:endParaRPr lang="it-IT" sz="12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It’s sad to think about people that are struggling in the area, but it doesn’t feel like a place I would visit right now</a:t>
                      </a:r>
                    </a:p>
                    <a:p>
                      <a:endParaRPr lang="en-US" sz="1400" dirty="0"/>
                    </a:p>
                    <a:p>
                      <a:r>
                        <a:rPr lang="en-US" sz="1400" dirty="0"/>
                        <a:t>- I would work on the place by taking advantage of the extensive natural resources in the area</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Unemployment can help in convincing people to try a new work system</a:t>
                      </a:r>
                    </a:p>
                    <a:p>
                      <a:endParaRPr lang="en-US" sz="1400" dirty="0"/>
                    </a:p>
                    <a:p>
                      <a:r>
                        <a:rPr lang="it-IT" sz="1400" dirty="0"/>
                        <a:t>- People </a:t>
                      </a:r>
                      <a:r>
                        <a:rPr lang="it-IT" sz="1400" dirty="0" err="1"/>
                        <a:t>that</a:t>
                      </a:r>
                      <a:r>
                        <a:rPr lang="it-IT" sz="1400" dirty="0"/>
                        <a:t> </a:t>
                      </a:r>
                      <a:r>
                        <a:rPr lang="it-IT" sz="1400" dirty="0" err="1"/>
                        <a:t>already</a:t>
                      </a:r>
                      <a:r>
                        <a:rPr lang="it-IT" sz="1400" dirty="0"/>
                        <a:t> come </a:t>
                      </a:r>
                      <a:r>
                        <a:rPr lang="it-IT" sz="1400" dirty="0" err="1"/>
                        <a:t>here</a:t>
                      </a:r>
                      <a:endParaRPr lang="it-IT" sz="1400" dirty="0"/>
                    </a:p>
                    <a:p>
                      <a:r>
                        <a:rPr lang="it-IT" sz="1400" dirty="0"/>
                        <a:t>to </a:t>
                      </a:r>
                      <a:r>
                        <a:rPr lang="it-IT" sz="1400" dirty="0" err="1"/>
                        <a:t>fish</a:t>
                      </a:r>
                      <a:r>
                        <a:rPr lang="it-IT" sz="1400" dirty="0"/>
                        <a:t> </a:t>
                      </a:r>
                      <a:r>
                        <a:rPr lang="it-IT" sz="1400" dirty="0" err="1"/>
                        <a:t>could</a:t>
                      </a:r>
                      <a:r>
                        <a:rPr lang="it-IT" sz="1400" dirty="0"/>
                        <a:t> help </a:t>
                      </a:r>
                      <a:r>
                        <a:rPr lang="it-IT" sz="1400" dirty="0" err="1"/>
                        <a:t>spreading</a:t>
                      </a:r>
                      <a:r>
                        <a:rPr lang="it-IT" sz="1400" dirty="0"/>
                        <a:t> the word to </a:t>
                      </a:r>
                      <a:r>
                        <a:rPr lang="it-IT" sz="1400" dirty="0" err="1"/>
                        <a:t>others</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quite</a:t>
                      </a:r>
                      <a:r>
                        <a:rPr lang="it-IT" sz="1400" dirty="0"/>
                        <a:t> long,</a:t>
                      </a:r>
                    </a:p>
                    <a:p>
                      <a:r>
                        <a:rPr lang="it-IT" sz="1400" dirty="0" err="1"/>
                        <a:t>there</a:t>
                      </a:r>
                      <a:r>
                        <a:rPr lang="it-IT" sz="1400" dirty="0"/>
                        <a:t> </a:t>
                      </a:r>
                      <a:r>
                        <a:rPr lang="it-IT" sz="1400" dirty="0" err="1"/>
                        <a:t>is</a:t>
                      </a:r>
                      <a:r>
                        <a:rPr lang="it-IT" sz="1400" dirty="0"/>
                        <a:t> no </a:t>
                      </a:r>
                      <a:r>
                        <a:rPr lang="it-IT" sz="1400" dirty="0" err="1"/>
                        <a:t>risk</a:t>
                      </a:r>
                      <a:r>
                        <a:rPr lang="it-IT" sz="1400" dirty="0"/>
                        <a:t> of </a:t>
                      </a:r>
                      <a:r>
                        <a:rPr lang="it-IT" sz="1400" dirty="0" err="1"/>
                        <a:t>running</a:t>
                      </a:r>
                      <a:r>
                        <a:rPr lang="it-IT" sz="1400" dirty="0"/>
                        <a:t> out of </a:t>
                      </a:r>
                      <a:r>
                        <a:rPr lang="it-IT" sz="1400" dirty="0" err="1"/>
                        <a:t>space</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756" y="1171467"/>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89" y="1168173"/>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78" y="1159566"/>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3901440657"/>
              </p:ext>
            </p:extLst>
          </p:nvPr>
        </p:nvGraphicFramePr>
        <p:xfrm>
          <a:off x="461818" y="1100832"/>
          <a:ext cx="8691418" cy="4875425"/>
        </p:xfrm>
        <a:graphic>
          <a:graphicData uri="http://schemas.openxmlformats.org/drawingml/2006/table">
            <a:tbl>
              <a:tblPr firstRow="1" bandRow="1">
                <a:tableStyleId>{5C22544A-7EE6-4342-B048-85BDC9FD1C3A}</a:tableStyleId>
              </a:tblPr>
              <a:tblGrid>
                <a:gridCol w="2880096">
                  <a:extLst>
                    <a:ext uri="{9D8B030D-6E8A-4147-A177-3AD203B41FA5}">
                      <a16:colId xmlns:a16="http://schemas.microsoft.com/office/drawing/2014/main" val="3753530928"/>
                    </a:ext>
                  </a:extLst>
                </a:gridCol>
                <a:gridCol w="2906486">
                  <a:extLst>
                    <a:ext uri="{9D8B030D-6E8A-4147-A177-3AD203B41FA5}">
                      <a16:colId xmlns:a16="http://schemas.microsoft.com/office/drawing/2014/main" val="3718621616"/>
                    </a:ext>
                  </a:extLst>
                </a:gridCol>
                <a:gridCol w="2904836">
                  <a:extLst>
                    <a:ext uri="{9D8B030D-6E8A-4147-A177-3AD203B41FA5}">
                      <a16:colId xmlns:a16="http://schemas.microsoft.com/office/drawing/2014/main" val="4046599296"/>
                    </a:ext>
                  </a:extLst>
                </a:gridCol>
              </a:tblGrid>
              <a:tr h="1083215">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3792210">
                <a:tc>
                  <a:txBody>
                    <a:bodyPr/>
                    <a:lstStyle/>
                    <a:p>
                      <a:r>
                        <a:rPr lang="en-US" sz="1400" dirty="0"/>
                        <a:t>- Health care institutions advise</a:t>
                      </a:r>
                    </a:p>
                    <a:p>
                      <a:r>
                        <a:rPr lang="en-US" sz="1400" dirty="0"/>
                        <a:t>against eating fishes from the river</a:t>
                      </a:r>
                    </a:p>
                    <a:p>
                      <a:endParaRPr lang="en-US" sz="1400" dirty="0"/>
                    </a:p>
                    <a:p>
                      <a:r>
                        <a:rPr lang="it-IT" sz="1400" dirty="0"/>
                        <a:t>- </a:t>
                      </a:r>
                      <a:r>
                        <a:rPr lang="it-IT" sz="1400" dirty="0" err="1"/>
                        <a:t>If</a:t>
                      </a:r>
                      <a:r>
                        <a:rPr lang="it-IT" sz="1400" dirty="0"/>
                        <a:t> </a:t>
                      </a:r>
                      <a:r>
                        <a:rPr lang="it-IT" sz="1400" dirty="0" err="1"/>
                        <a:t>it’s</a:t>
                      </a:r>
                      <a:r>
                        <a:rPr lang="it-IT" sz="1400" dirty="0"/>
                        <a:t> </a:t>
                      </a:r>
                      <a:r>
                        <a:rPr lang="it-IT" sz="1400" dirty="0" err="1"/>
                        <a:t>too</a:t>
                      </a:r>
                      <a:r>
                        <a:rPr lang="it-IT" sz="1400" dirty="0"/>
                        <a:t> hot or </a:t>
                      </a:r>
                      <a:r>
                        <a:rPr lang="it-IT" sz="1400" dirty="0" err="1"/>
                        <a:t>too</a:t>
                      </a:r>
                      <a:r>
                        <a:rPr lang="it-IT" sz="1400" dirty="0"/>
                        <a:t> </a:t>
                      </a:r>
                      <a:r>
                        <a:rPr lang="it-IT" sz="1400" dirty="0" err="1"/>
                        <a:t>cold</a:t>
                      </a:r>
                      <a:r>
                        <a:rPr lang="it-IT" sz="1400" dirty="0"/>
                        <a:t>, </a:t>
                      </a:r>
                      <a:r>
                        <a:rPr lang="it-IT" sz="1400" dirty="0" err="1"/>
                        <a:t>outdors</a:t>
                      </a:r>
                      <a:r>
                        <a:rPr lang="it-IT" sz="1400" dirty="0"/>
                        <a:t> </a:t>
                      </a:r>
                      <a:r>
                        <a:rPr lang="it-IT" sz="1400" dirty="0" err="1"/>
                        <a:t>activities</a:t>
                      </a:r>
                      <a:r>
                        <a:rPr lang="it-IT" sz="1400" dirty="0"/>
                        <a:t> </a:t>
                      </a:r>
                      <a:r>
                        <a:rPr lang="it-IT" sz="1400" dirty="0" err="1"/>
                        <a:t>won’t</a:t>
                      </a:r>
                      <a:r>
                        <a:rPr lang="it-IT" sz="1400" dirty="0"/>
                        <a:t> be </a:t>
                      </a:r>
                      <a:r>
                        <a:rPr lang="it-IT" sz="1400" dirty="0" err="1"/>
                        <a:t>appealing</a:t>
                      </a:r>
                      <a:endParaRPr lang="it-IT" sz="1400" dirty="0"/>
                    </a:p>
                    <a:p>
                      <a:endParaRPr lang="it-IT" sz="1400" dirty="0"/>
                    </a:p>
                    <a:p>
                      <a:r>
                        <a:rPr lang="it-IT" sz="1400" dirty="0"/>
                        <a:t>- The area </a:t>
                      </a:r>
                      <a:r>
                        <a:rPr lang="it-IT" sz="1400" dirty="0" err="1"/>
                        <a:t>is</a:t>
                      </a:r>
                      <a:r>
                        <a:rPr lang="it-IT" sz="1400" dirty="0"/>
                        <a:t> </a:t>
                      </a:r>
                      <a:r>
                        <a:rPr lang="it-IT" sz="1400" dirty="0" err="1"/>
                        <a:t>not</a:t>
                      </a:r>
                      <a:r>
                        <a:rPr lang="it-IT" sz="1400" dirty="0"/>
                        <a:t> </a:t>
                      </a:r>
                      <a:r>
                        <a:rPr lang="it-IT" sz="1400" dirty="0" err="1"/>
                        <a:t>easily</a:t>
                      </a:r>
                      <a:r>
                        <a:rPr lang="it-IT" sz="1400" dirty="0"/>
                        <a:t> </a:t>
                      </a:r>
                      <a:r>
                        <a:rPr lang="it-IT" sz="1400" dirty="0" err="1"/>
                        <a:t>reachable</a:t>
                      </a:r>
                      <a:r>
                        <a:rPr lang="it-IT" sz="1400" dirty="0"/>
                        <a:t> due to the </a:t>
                      </a:r>
                      <a:r>
                        <a:rPr lang="it-IT" sz="1400" dirty="0" err="1"/>
                        <a:t>lack</a:t>
                      </a:r>
                      <a:r>
                        <a:rPr lang="it-IT" sz="1400" dirty="0"/>
                        <a:t> of public </a:t>
                      </a:r>
                      <a:r>
                        <a:rPr lang="it-IT" sz="1400" dirty="0" err="1"/>
                        <a:t>transportation</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deep</a:t>
                      </a:r>
                      <a:r>
                        <a:rPr lang="it-IT" sz="1400" dirty="0"/>
                        <a:t> in some </a:t>
                      </a:r>
                      <a:r>
                        <a:rPr lang="it-IT" sz="1400" dirty="0" err="1"/>
                        <a:t>spots</a:t>
                      </a:r>
                      <a:r>
                        <a:rPr lang="it-IT" sz="1400" dirty="0"/>
                        <a:t> ferries for </a:t>
                      </a:r>
                      <a:r>
                        <a:rPr lang="it-IT" sz="1400" dirty="0" err="1"/>
                        <a:t>transport</a:t>
                      </a:r>
                      <a:r>
                        <a:rPr lang="it-IT" sz="1400" dirty="0"/>
                        <a:t> are out of the </a:t>
                      </a:r>
                      <a:r>
                        <a:rPr lang="it-IT" sz="1400" dirty="0" err="1"/>
                        <a:t>question</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A natural area is ideal for camping or building cabins where people could spend their summer vacations or a weekend in spring</a:t>
                      </a:r>
                    </a:p>
                    <a:p>
                      <a:endParaRPr lang="en-US" sz="1400" dirty="0"/>
                    </a:p>
                    <a:p>
                      <a:r>
                        <a:rPr lang="it-IT" sz="1400" dirty="0"/>
                        <a:t>- </a:t>
                      </a:r>
                      <a:r>
                        <a:rPr lang="it-IT" sz="1400" dirty="0" err="1"/>
                        <a:t>Other</a:t>
                      </a:r>
                      <a:r>
                        <a:rPr lang="it-IT" sz="1400" dirty="0"/>
                        <a:t> </a:t>
                      </a:r>
                      <a:r>
                        <a:rPr lang="it-IT" sz="1400" dirty="0" err="1"/>
                        <a:t>than</a:t>
                      </a:r>
                      <a:r>
                        <a:rPr lang="it-IT" sz="1400" dirty="0"/>
                        <a:t> </a:t>
                      </a:r>
                      <a:r>
                        <a:rPr lang="it-IT" sz="1400" dirty="0" err="1"/>
                        <a:t>fishing</a:t>
                      </a:r>
                      <a:r>
                        <a:rPr lang="it-IT" sz="1400" dirty="0"/>
                        <a:t>, </a:t>
                      </a:r>
                      <a:r>
                        <a:rPr lang="it-IT" sz="1400" dirty="0" err="1"/>
                        <a:t>hunting</a:t>
                      </a:r>
                      <a:r>
                        <a:rPr lang="it-IT" sz="1400" dirty="0"/>
                        <a:t> </a:t>
                      </a:r>
                      <a:r>
                        <a:rPr lang="it-IT" sz="1400" dirty="0" err="1"/>
                        <a:t>is</a:t>
                      </a:r>
                      <a:r>
                        <a:rPr lang="it-IT" sz="1400" dirty="0"/>
                        <a:t> </a:t>
                      </a:r>
                      <a:r>
                        <a:rPr lang="it-IT" sz="1400" dirty="0" err="1"/>
                        <a:t>already</a:t>
                      </a:r>
                      <a:r>
                        <a:rPr lang="it-IT" sz="1400" dirty="0"/>
                        <a:t> </a:t>
                      </a:r>
                      <a:r>
                        <a:rPr lang="it-IT" sz="1400" dirty="0" err="1"/>
                        <a:t>practiced</a:t>
                      </a:r>
                      <a:r>
                        <a:rPr lang="it-IT" sz="1400" dirty="0"/>
                        <a:t> in some </a:t>
                      </a:r>
                      <a:r>
                        <a:rPr lang="it-IT" sz="1400" dirty="0" err="1"/>
                        <a:t>form</a:t>
                      </a:r>
                      <a:endParaRPr lang="it-IT" sz="1400" dirty="0"/>
                    </a:p>
                    <a:p>
                      <a:endParaRPr lang="it-IT" sz="1400" dirty="0"/>
                    </a:p>
                    <a:p>
                      <a:r>
                        <a:rPr lang="it-IT" sz="1400" dirty="0"/>
                        <a:t>- A small </a:t>
                      </a:r>
                      <a:r>
                        <a:rPr lang="it-IT" sz="1400" dirty="0" err="1"/>
                        <a:t>niche</a:t>
                      </a:r>
                      <a:r>
                        <a:rPr lang="it-IT" sz="1400" dirty="0"/>
                        <a:t> of music </a:t>
                      </a:r>
                      <a:r>
                        <a:rPr lang="it-IT" sz="1400" dirty="0" err="1"/>
                        <a:t>enthusiasts</a:t>
                      </a:r>
                      <a:r>
                        <a:rPr lang="it-IT" sz="1400" dirty="0"/>
                        <a:t> </a:t>
                      </a:r>
                      <a:r>
                        <a:rPr lang="it-IT" sz="1400" dirty="0" err="1"/>
                        <a:t>search</a:t>
                      </a:r>
                      <a:r>
                        <a:rPr lang="it-IT" sz="1400" dirty="0"/>
                        <a:t> for music </a:t>
                      </a:r>
                      <a:r>
                        <a:rPr lang="it-IT" sz="1400" dirty="0" err="1"/>
                        <a:t>festivals</a:t>
                      </a:r>
                      <a:r>
                        <a:rPr lang="it-IT" sz="1400" dirty="0"/>
                        <a:t> in </a:t>
                      </a:r>
                      <a:r>
                        <a:rPr lang="it-IT" sz="1400" dirty="0" err="1"/>
                        <a:t>natural</a:t>
                      </a:r>
                      <a:r>
                        <a:rPr lang="it-IT" sz="1400" dirty="0"/>
                        <a:t> </a:t>
                      </a:r>
                      <a:r>
                        <a:rPr lang="it-IT" sz="1400" dirty="0" err="1"/>
                        <a:t>areas</a:t>
                      </a:r>
                      <a:r>
                        <a:rPr lang="it-IT" sz="1400" dirty="0"/>
                        <a:t>/</a:t>
                      </a:r>
                      <a:r>
                        <a:rPr lang="it-IT" sz="1400" dirty="0" err="1"/>
                        <a:t>woods</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Many ideas can be put in place, but the safer ones are probably those that take advantage of what’s already there, like fishing, hunting and camping</a:t>
                      </a:r>
                    </a:p>
                    <a:p>
                      <a:endParaRPr lang="en-US" sz="1400" dirty="0"/>
                    </a:p>
                    <a:p>
                      <a:r>
                        <a:rPr lang="en-US" sz="1400" dirty="0"/>
                        <a:t>- Although hunting is already practiced in the area at the moment, bringing too many people in the same zone would end up in safety hazards when guns are involved, even considering the large area we are dealing with</a:t>
                      </a:r>
                      <a:endParaRPr lang="it-IT" sz="1400" dirty="0"/>
                    </a:p>
                    <a:p>
                      <a:r>
                        <a:rPr lang="en-US" sz="1400" dirty="0"/>
                        <a:t>dealing with</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779" y="1180725"/>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241" y="1192923"/>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254" y="1186558"/>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Customer Journey Map – Jack The Tourist</a:t>
            </a:r>
            <a:endParaRPr lang="it-IT" dirty="0"/>
          </a:p>
        </p:txBody>
      </p:sp>
      <p:sp>
        <p:nvSpPr>
          <p:cNvPr id="9" name="object 3">
            <a:extLst>
              <a:ext uri="{FF2B5EF4-FFF2-40B4-BE49-F238E27FC236}">
                <a16:creationId xmlns:a16="http://schemas.microsoft.com/office/drawing/2014/main" id="{46FC2A22-F36C-4945-AB64-3EA2BF347FDD}"/>
              </a:ext>
            </a:extLst>
          </p:cNvPr>
          <p:cNvSpPr/>
          <p:nvPr/>
        </p:nvSpPr>
        <p:spPr>
          <a:xfrm>
            <a:off x="6951543" y="2231292"/>
            <a:ext cx="2130425" cy="1440815"/>
          </a:xfrm>
          <a:custGeom>
            <a:avLst/>
            <a:gdLst/>
            <a:ahLst/>
            <a:cxnLst/>
            <a:rect l="l" t="t" r="r" b="b"/>
            <a:pathLst>
              <a:path w="2130425" h="1440814">
                <a:moveTo>
                  <a:pt x="0" y="0"/>
                </a:moveTo>
                <a:lnTo>
                  <a:pt x="1861581" y="0"/>
                </a:lnTo>
                <a:lnTo>
                  <a:pt x="2130109" y="720184"/>
                </a:lnTo>
                <a:lnTo>
                  <a:pt x="1861581" y="1440368"/>
                </a:lnTo>
                <a:lnTo>
                  <a:pt x="0" y="1440368"/>
                </a:lnTo>
                <a:lnTo>
                  <a:pt x="268527" y="720184"/>
                </a:lnTo>
                <a:lnTo>
                  <a:pt x="0" y="0"/>
                </a:lnTo>
                <a:close/>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10" name="object 4">
            <a:extLst>
              <a:ext uri="{FF2B5EF4-FFF2-40B4-BE49-F238E27FC236}">
                <a16:creationId xmlns:a16="http://schemas.microsoft.com/office/drawing/2014/main" id="{D5801C03-48D4-4228-89B7-E94A786B88D5}"/>
              </a:ext>
            </a:extLst>
          </p:cNvPr>
          <p:cNvSpPr/>
          <p:nvPr/>
        </p:nvSpPr>
        <p:spPr>
          <a:xfrm>
            <a:off x="3109316" y="1144529"/>
            <a:ext cx="2130425" cy="695325"/>
          </a:xfrm>
          <a:custGeom>
            <a:avLst/>
            <a:gdLst/>
            <a:ahLst/>
            <a:cxnLst/>
            <a:rect l="l" t="t" r="r" b="b"/>
            <a:pathLst>
              <a:path w="2130425" h="695325">
                <a:moveTo>
                  <a:pt x="1782710" y="0"/>
                </a:moveTo>
                <a:lnTo>
                  <a:pt x="0" y="0"/>
                </a:lnTo>
                <a:lnTo>
                  <a:pt x="347400" y="347400"/>
                </a:lnTo>
                <a:lnTo>
                  <a:pt x="0" y="694800"/>
                </a:lnTo>
                <a:lnTo>
                  <a:pt x="1782710" y="694800"/>
                </a:lnTo>
                <a:lnTo>
                  <a:pt x="2130110" y="347400"/>
                </a:lnTo>
                <a:lnTo>
                  <a:pt x="178271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1" name="object 5">
            <a:extLst>
              <a:ext uri="{FF2B5EF4-FFF2-40B4-BE49-F238E27FC236}">
                <a16:creationId xmlns:a16="http://schemas.microsoft.com/office/drawing/2014/main" id="{82FF21FF-5413-4407-8B46-9BFB90739239}"/>
              </a:ext>
            </a:extLst>
          </p:cNvPr>
          <p:cNvSpPr txBox="1"/>
          <p:nvPr/>
        </p:nvSpPr>
        <p:spPr>
          <a:xfrm>
            <a:off x="3553530" y="1401159"/>
            <a:ext cx="1242695" cy="184666"/>
          </a:xfrm>
          <a:prstGeom prst="rect">
            <a:avLst/>
          </a:prstGeom>
        </p:spPr>
        <p:txBody>
          <a:bodyPr vert="horz" wrap="square" lIns="0" tIns="0" rIns="0" bIns="0" rtlCol="0">
            <a:spAutoFit/>
          </a:bodyPr>
          <a:lstStyle/>
          <a:p>
            <a:pPr marL="12700"/>
            <a:r>
              <a:rPr sz="1200" spc="-20" dirty="0">
                <a:solidFill>
                  <a:srgbClr val="312D2B"/>
                </a:solidFill>
                <a:latin typeface="Arial"/>
                <a:cs typeface="Arial"/>
              </a:rPr>
              <a:t>C</a:t>
            </a:r>
            <a:r>
              <a:rPr sz="1200" spc="-15" dirty="0">
                <a:solidFill>
                  <a:srgbClr val="312D2B"/>
                </a:solidFill>
                <a:latin typeface="Arial"/>
                <a:cs typeface="Arial"/>
              </a:rPr>
              <a:t>O</a:t>
            </a:r>
            <a:r>
              <a:rPr sz="1200" spc="-20" dirty="0">
                <a:solidFill>
                  <a:srgbClr val="312D2B"/>
                </a:solidFill>
                <a:latin typeface="Arial"/>
                <a:cs typeface="Arial"/>
              </a:rPr>
              <a:t>NS</a:t>
            </a:r>
            <a:r>
              <a:rPr sz="1200" spc="-25" dirty="0">
                <a:solidFill>
                  <a:srgbClr val="312D2B"/>
                </a:solidFill>
                <a:latin typeface="Arial"/>
                <a:cs typeface="Arial"/>
              </a:rPr>
              <a:t>I</a:t>
            </a:r>
            <a:r>
              <a:rPr sz="1200" spc="-20" dirty="0">
                <a:solidFill>
                  <a:srgbClr val="312D2B"/>
                </a:solidFill>
                <a:latin typeface="Arial"/>
                <a:cs typeface="Arial"/>
              </a:rPr>
              <a:t>D</a:t>
            </a:r>
            <a:r>
              <a:rPr sz="1200" spc="-70" dirty="0">
                <a:solidFill>
                  <a:srgbClr val="312D2B"/>
                </a:solidFill>
                <a:latin typeface="Arial"/>
                <a:cs typeface="Arial"/>
              </a:rPr>
              <a:t>E</a:t>
            </a:r>
            <a:r>
              <a:rPr sz="1200" spc="-45" dirty="0">
                <a:solidFill>
                  <a:srgbClr val="312D2B"/>
                </a:solidFill>
                <a:latin typeface="Arial"/>
                <a:cs typeface="Arial"/>
              </a:rPr>
              <a:t>R</a:t>
            </a:r>
            <a:r>
              <a:rPr sz="1200" spc="-140" dirty="0">
                <a:solidFill>
                  <a:srgbClr val="312D2B"/>
                </a:solidFill>
                <a:latin typeface="Arial"/>
                <a:cs typeface="Arial"/>
              </a:rPr>
              <a:t>A</a:t>
            </a:r>
            <a:r>
              <a:rPr sz="1200" spc="-50" dirty="0">
                <a:solidFill>
                  <a:srgbClr val="312D2B"/>
                </a:solidFill>
                <a:latin typeface="Arial"/>
                <a:cs typeface="Arial"/>
              </a:rPr>
              <a:t>T</a:t>
            </a:r>
            <a:r>
              <a:rPr sz="1200" spc="-25" dirty="0">
                <a:solidFill>
                  <a:srgbClr val="312D2B"/>
                </a:solidFill>
                <a:latin typeface="Arial"/>
                <a:cs typeface="Arial"/>
              </a:rPr>
              <a:t>IO</a:t>
            </a:r>
            <a:r>
              <a:rPr sz="1200" spc="-5" dirty="0">
                <a:solidFill>
                  <a:srgbClr val="312D2B"/>
                </a:solidFill>
                <a:latin typeface="Arial"/>
                <a:cs typeface="Arial"/>
              </a:rPr>
              <a:t>N</a:t>
            </a:r>
            <a:endParaRPr sz="1200">
              <a:latin typeface="Arial"/>
              <a:cs typeface="Arial"/>
            </a:endParaRPr>
          </a:p>
        </p:txBody>
      </p:sp>
      <p:sp>
        <p:nvSpPr>
          <p:cNvPr id="12" name="object 7">
            <a:extLst>
              <a:ext uri="{FF2B5EF4-FFF2-40B4-BE49-F238E27FC236}">
                <a16:creationId xmlns:a16="http://schemas.microsoft.com/office/drawing/2014/main" id="{43FFEBA4-20FC-4E56-ADEF-0A8F7D0A4190}"/>
              </a:ext>
            </a:extLst>
          </p:cNvPr>
          <p:cNvSpPr txBox="1"/>
          <p:nvPr/>
        </p:nvSpPr>
        <p:spPr>
          <a:xfrm>
            <a:off x="427953" y="5133917"/>
            <a:ext cx="1219835" cy="61619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635" rIns="0" bIns="0" rtlCol="0">
            <a:spAutoFit/>
          </a:bodyPr>
          <a:lstStyle/>
          <a:p>
            <a:pPr>
              <a:spcBef>
                <a:spcPts val="5"/>
              </a:spcBef>
            </a:pPr>
            <a:endParaRPr dirty="0">
              <a:latin typeface="Times New Roman"/>
              <a:cs typeface="Times New Roman"/>
            </a:endParaRPr>
          </a:p>
          <a:p>
            <a:pPr marL="289560"/>
            <a:r>
              <a:rPr sz="1100" b="1" spc="10" dirty="0">
                <a:solidFill>
                  <a:srgbClr val="312D2B"/>
                </a:solidFill>
                <a:latin typeface="Arial"/>
                <a:cs typeface="Arial"/>
              </a:rPr>
              <a:t>METRICS</a:t>
            </a:r>
            <a:endParaRPr lang="en-US" sz="1100" b="1" spc="10" dirty="0">
              <a:solidFill>
                <a:srgbClr val="312D2B"/>
              </a:solidFill>
              <a:latin typeface="Arial"/>
              <a:cs typeface="Arial"/>
            </a:endParaRPr>
          </a:p>
          <a:p>
            <a:pPr marL="289560"/>
            <a:endParaRPr sz="1100" dirty="0">
              <a:latin typeface="Arial"/>
              <a:cs typeface="Arial"/>
            </a:endParaRPr>
          </a:p>
        </p:txBody>
      </p:sp>
      <p:sp>
        <p:nvSpPr>
          <p:cNvPr id="13" name="object 9">
            <a:extLst>
              <a:ext uri="{FF2B5EF4-FFF2-40B4-BE49-F238E27FC236}">
                <a16:creationId xmlns:a16="http://schemas.microsoft.com/office/drawing/2014/main" id="{8DFE8D7C-D127-4373-96B5-0B272A922469}"/>
              </a:ext>
            </a:extLst>
          </p:cNvPr>
          <p:cNvSpPr txBox="1"/>
          <p:nvPr/>
        </p:nvSpPr>
        <p:spPr>
          <a:xfrm>
            <a:off x="427953" y="5929689"/>
            <a:ext cx="1219835" cy="69826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5715" rIns="0" bIns="0" rtlCol="0">
            <a:spAutoFit/>
          </a:bodyPr>
          <a:lstStyle/>
          <a:p>
            <a:pPr>
              <a:spcBef>
                <a:spcPts val="45"/>
              </a:spcBef>
            </a:pPr>
            <a:endParaRPr sz="1250" dirty="0">
              <a:latin typeface="Times New Roman"/>
              <a:cs typeface="Times New Roman"/>
            </a:endParaRPr>
          </a:p>
          <a:p>
            <a:pPr marL="153670" marR="145415" indent="11430">
              <a:lnSpc>
                <a:spcPts val="1300"/>
              </a:lnSpc>
            </a:pPr>
            <a:r>
              <a:rPr sz="1100" b="1" spc="15" dirty="0">
                <a:solidFill>
                  <a:srgbClr val="312D2B"/>
                </a:solidFill>
                <a:latin typeface="Arial"/>
                <a:cs typeface="Arial"/>
              </a:rPr>
              <a:t>Im</a:t>
            </a:r>
            <a:r>
              <a:rPr sz="1100" b="1" dirty="0">
                <a:solidFill>
                  <a:srgbClr val="312D2B"/>
                </a:solidFill>
                <a:latin typeface="Arial"/>
                <a:cs typeface="Arial"/>
              </a:rPr>
              <a:t>p</a:t>
            </a:r>
            <a:r>
              <a:rPr sz="1100" b="1" spc="-10" dirty="0">
                <a:solidFill>
                  <a:srgbClr val="312D2B"/>
                </a:solidFill>
                <a:latin typeface="Arial"/>
                <a:cs typeface="Arial"/>
              </a:rPr>
              <a:t>r</a:t>
            </a:r>
            <a:r>
              <a:rPr sz="1100" b="1" dirty="0">
                <a:solidFill>
                  <a:srgbClr val="312D2B"/>
                </a:solidFill>
                <a:latin typeface="Arial"/>
                <a:cs typeface="Arial"/>
              </a:rPr>
              <a:t>o</a:t>
            </a:r>
            <a:r>
              <a:rPr sz="1100" b="1" spc="-40" dirty="0">
                <a:solidFill>
                  <a:srgbClr val="312D2B"/>
                </a:solidFill>
                <a:latin typeface="Arial"/>
                <a:cs typeface="Arial"/>
              </a:rPr>
              <a:t>v</a:t>
            </a:r>
            <a:r>
              <a:rPr sz="1100" b="1" spc="20" dirty="0">
                <a:solidFill>
                  <a:srgbClr val="312D2B"/>
                </a:solidFill>
                <a:latin typeface="Arial"/>
                <a:cs typeface="Arial"/>
              </a:rPr>
              <a:t>e</a:t>
            </a:r>
            <a:r>
              <a:rPr sz="1100" b="1" spc="15" dirty="0">
                <a:solidFill>
                  <a:srgbClr val="312D2B"/>
                </a:solidFill>
                <a:latin typeface="Arial"/>
                <a:cs typeface="Arial"/>
              </a:rPr>
              <a:t>m</a:t>
            </a:r>
            <a:r>
              <a:rPr sz="1100" b="1" spc="20" dirty="0">
                <a:solidFill>
                  <a:srgbClr val="312D2B"/>
                </a:solidFill>
                <a:latin typeface="Arial"/>
                <a:cs typeface="Arial"/>
              </a:rPr>
              <a:t>e</a:t>
            </a:r>
            <a:r>
              <a:rPr sz="1100" b="1" spc="-25" dirty="0">
                <a:solidFill>
                  <a:srgbClr val="312D2B"/>
                </a:solidFill>
                <a:latin typeface="Arial"/>
                <a:cs typeface="Arial"/>
              </a:rPr>
              <a:t>n</a:t>
            </a:r>
            <a:r>
              <a:rPr sz="1100" b="1" spc="15" dirty="0">
                <a:solidFill>
                  <a:srgbClr val="312D2B"/>
                </a:solidFill>
                <a:latin typeface="Arial"/>
                <a:cs typeface="Arial"/>
              </a:rPr>
              <a:t>t  </a:t>
            </a:r>
            <a:r>
              <a:rPr sz="1100" b="1" spc="-10" dirty="0">
                <a:solidFill>
                  <a:srgbClr val="312D2B"/>
                </a:solidFill>
                <a:latin typeface="Arial"/>
                <a:cs typeface="Arial"/>
              </a:rPr>
              <a:t>O</a:t>
            </a:r>
            <a:r>
              <a:rPr sz="1100" b="1" dirty="0">
                <a:solidFill>
                  <a:srgbClr val="312D2B"/>
                </a:solidFill>
                <a:latin typeface="Arial"/>
                <a:cs typeface="Arial"/>
              </a:rPr>
              <a:t>ppo</a:t>
            </a:r>
            <a:r>
              <a:rPr sz="1100" b="1" spc="-10" dirty="0">
                <a:solidFill>
                  <a:srgbClr val="312D2B"/>
                </a:solidFill>
                <a:latin typeface="Arial"/>
                <a:cs typeface="Arial"/>
              </a:rPr>
              <a:t>r</a:t>
            </a:r>
            <a:r>
              <a:rPr sz="1100" b="1" spc="20" dirty="0">
                <a:solidFill>
                  <a:srgbClr val="312D2B"/>
                </a:solidFill>
                <a:latin typeface="Arial"/>
                <a:cs typeface="Arial"/>
              </a:rPr>
              <a:t>t</a:t>
            </a:r>
            <a:r>
              <a:rPr sz="1100" b="1" spc="-25" dirty="0">
                <a:solidFill>
                  <a:srgbClr val="312D2B"/>
                </a:solidFill>
                <a:latin typeface="Arial"/>
                <a:cs typeface="Arial"/>
              </a:rPr>
              <a:t>uni</a:t>
            </a:r>
            <a:r>
              <a:rPr sz="1100" b="1" spc="20" dirty="0">
                <a:solidFill>
                  <a:srgbClr val="312D2B"/>
                </a:solidFill>
                <a:latin typeface="Arial"/>
                <a:cs typeface="Arial"/>
              </a:rPr>
              <a:t>t</a:t>
            </a:r>
            <a:r>
              <a:rPr sz="1100" b="1" spc="-25" dirty="0">
                <a:solidFill>
                  <a:srgbClr val="312D2B"/>
                </a:solidFill>
                <a:latin typeface="Arial"/>
                <a:cs typeface="Arial"/>
              </a:rPr>
              <a:t>i</a:t>
            </a:r>
            <a:r>
              <a:rPr sz="1100" b="1" spc="20" dirty="0">
                <a:solidFill>
                  <a:srgbClr val="312D2B"/>
                </a:solidFill>
                <a:latin typeface="Arial"/>
                <a:cs typeface="Arial"/>
              </a:rPr>
              <a:t>e</a:t>
            </a:r>
            <a:r>
              <a:rPr sz="1100" b="1" spc="-25" dirty="0">
                <a:solidFill>
                  <a:srgbClr val="312D2B"/>
                </a:solidFill>
                <a:latin typeface="Arial"/>
                <a:cs typeface="Arial"/>
              </a:rPr>
              <a:t>s</a:t>
            </a:r>
            <a:endParaRPr lang="en-US" sz="1100" b="1" spc="-25" dirty="0">
              <a:solidFill>
                <a:srgbClr val="312D2B"/>
              </a:solidFill>
              <a:latin typeface="Arial"/>
              <a:cs typeface="Arial"/>
            </a:endParaRPr>
          </a:p>
          <a:p>
            <a:pPr marL="153670" marR="145415" indent="11430">
              <a:lnSpc>
                <a:spcPts val="1300"/>
              </a:lnSpc>
            </a:pPr>
            <a:endParaRPr sz="1100" dirty="0">
              <a:latin typeface="Arial"/>
              <a:cs typeface="Arial"/>
            </a:endParaRPr>
          </a:p>
        </p:txBody>
      </p:sp>
      <p:sp>
        <p:nvSpPr>
          <p:cNvPr id="14" name="object 11">
            <a:extLst>
              <a:ext uri="{FF2B5EF4-FFF2-40B4-BE49-F238E27FC236}">
                <a16:creationId xmlns:a16="http://schemas.microsoft.com/office/drawing/2014/main" id="{82D144D4-3A71-4588-B383-74167EB293B1}"/>
              </a:ext>
            </a:extLst>
          </p:cNvPr>
          <p:cNvSpPr/>
          <p:nvPr/>
        </p:nvSpPr>
        <p:spPr>
          <a:xfrm>
            <a:off x="2290055" y="4934160"/>
            <a:ext cx="6791959" cy="14604"/>
          </a:xfrm>
          <a:custGeom>
            <a:avLst/>
            <a:gdLst/>
            <a:ahLst/>
            <a:cxnLst/>
            <a:rect l="l" t="t" r="r" b="b"/>
            <a:pathLst>
              <a:path w="6791959" h="14604">
                <a:moveTo>
                  <a:pt x="0" y="0"/>
                </a:moveTo>
                <a:lnTo>
                  <a:pt x="6791598" y="14208"/>
                </a:lnTo>
              </a:path>
            </a:pathLst>
          </a:custGeom>
          <a:ln w="25400">
            <a:solidFill>
              <a:srgbClr val="494A47"/>
            </a:solidFill>
          </a:ln>
        </p:spPr>
        <p:txBody>
          <a:bodyPr wrap="square" lIns="0" tIns="0" rIns="0" bIns="0" rtlCol="0"/>
          <a:lstStyle/>
          <a:p>
            <a:endParaRPr/>
          </a:p>
        </p:txBody>
      </p:sp>
      <p:sp>
        <p:nvSpPr>
          <p:cNvPr id="15" name="object 12">
            <a:extLst>
              <a:ext uri="{FF2B5EF4-FFF2-40B4-BE49-F238E27FC236}">
                <a16:creationId xmlns:a16="http://schemas.microsoft.com/office/drawing/2014/main" id="{4A827045-E880-4A5F-9FA6-8E2EFDD1A13C}"/>
              </a:ext>
            </a:extLst>
          </p:cNvPr>
          <p:cNvSpPr txBox="1"/>
          <p:nvPr/>
        </p:nvSpPr>
        <p:spPr>
          <a:xfrm>
            <a:off x="506693" y="4832699"/>
            <a:ext cx="1651000" cy="200055"/>
          </a:xfrm>
          <a:prstGeom prst="rect">
            <a:avLst/>
          </a:prstGeom>
        </p:spPr>
        <p:txBody>
          <a:bodyPr vert="horz" wrap="square" lIns="0" tIns="0" rIns="0" bIns="0" rtlCol="0">
            <a:spAutoFit/>
          </a:bodyPr>
          <a:lstStyle/>
          <a:p>
            <a:pPr marL="12700"/>
            <a:r>
              <a:rPr sz="1300" b="1" dirty="0">
                <a:solidFill>
                  <a:srgbClr val="494A47"/>
                </a:solidFill>
                <a:latin typeface="Arial"/>
                <a:cs typeface="Arial"/>
              </a:rPr>
              <a:t>RECOMMENDATION</a:t>
            </a:r>
            <a:endParaRPr sz="1300">
              <a:latin typeface="Arial"/>
              <a:cs typeface="Arial"/>
            </a:endParaRPr>
          </a:p>
        </p:txBody>
      </p:sp>
      <p:sp>
        <p:nvSpPr>
          <p:cNvPr id="16" name="object 13">
            <a:extLst>
              <a:ext uri="{FF2B5EF4-FFF2-40B4-BE49-F238E27FC236}">
                <a16:creationId xmlns:a16="http://schemas.microsoft.com/office/drawing/2014/main" id="{44478ED2-0028-4AF3-A1A0-319185D20088}"/>
              </a:ext>
            </a:extLst>
          </p:cNvPr>
          <p:cNvSpPr/>
          <p:nvPr/>
        </p:nvSpPr>
        <p:spPr>
          <a:xfrm>
            <a:off x="5030430"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7" name="object 14">
            <a:extLst>
              <a:ext uri="{FF2B5EF4-FFF2-40B4-BE49-F238E27FC236}">
                <a16:creationId xmlns:a16="http://schemas.microsoft.com/office/drawing/2014/main" id="{AEAB9E9D-048F-4B03-9A16-F6C7E1F68E92}"/>
              </a:ext>
            </a:extLst>
          </p:cNvPr>
          <p:cNvSpPr txBox="1"/>
          <p:nvPr/>
        </p:nvSpPr>
        <p:spPr>
          <a:xfrm>
            <a:off x="5530334" y="1391507"/>
            <a:ext cx="1130300" cy="200055"/>
          </a:xfrm>
          <a:prstGeom prst="rect">
            <a:avLst/>
          </a:prstGeom>
        </p:spPr>
        <p:txBody>
          <a:bodyPr vert="horz" wrap="square" lIns="0" tIns="0" rIns="0" bIns="0" rtlCol="0">
            <a:spAutoFit/>
          </a:bodyPr>
          <a:lstStyle/>
          <a:p>
            <a:pPr marL="12700"/>
            <a:r>
              <a:rPr sz="1300" spc="-25" dirty="0">
                <a:solidFill>
                  <a:srgbClr val="312D2B"/>
                </a:solidFill>
                <a:latin typeface="Arial"/>
                <a:cs typeface="Arial"/>
              </a:rPr>
              <a:t>ONBOARDING</a:t>
            </a:r>
            <a:endParaRPr sz="1300">
              <a:latin typeface="Arial"/>
              <a:cs typeface="Arial"/>
            </a:endParaRPr>
          </a:p>
        </p:txBody>
      </p:sp>
      <p:sp>
        <p:nvSpPr>
          <p:cNvPr id="18" name="object 15">
            <a:extLst>
              <a:ext uri="{FF2B5EF4-FFF2-40B4-BE49-F238E27FC236}">
                <a16:creationId xmlns:a16="http://schemas.microsoft.com/office/drawing/2014/main" id="{264E0CA2-5EE3-42F5-9106-0CCE29F9F97E}"/>
              </a:ext>
            </a:extLst>
          </p:cNvPr>
          <p:cNvSpPr/>
          <p:nvPr/>
        </p:nvSpPr>
        <p:spPr>
          <a:xfrm>
            <a:off x="6951543"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9" name="object 16">
            <a:extLst>
              <a:ext uri="{FF2B5EF4-FFF2-40B4-BE49-F238E27FC236}">
                <a16:creationId xmlns:a16="http://schemas.microsoft.com/office/drawing/2014/main" id="{40D4A84B-2E65-438B-AA0D-890BF6C18702}"/>
              </a:ext>
            </a:extLst>
          </p:cNvPr>
          <p:cNvSpPr txBox="1"/>
          <p:nvPr/>
        </p:nvSpPr>
        <p:spPr>
          <a:xfrm>
            <a:off x="7542634" y="1307687"/>
            <a:ext cx="947419" cy="388620"/>
          </a:xfrm>
          <a:prstGeom prst="rect">
            <a:avLst/>
          </a:prstGeom>
        </p:spPr>
        <p:txBody>
          <a:bodyPr vert="horz" wrap="square" lIns="0" tIns="0" rIns="0" bIns="0" rtlCol="0">
            <a:spAutoFit/>
          </a:bodyPr>
          <a:lstStyle/>
          <a:p>
            <a:pPr marL="192405" marR="5080" indent="-180340">
              <a:lnSpc>
                <a:spcPts val="1490"/>
              </a:lnSpc>
            </a:pPr>
            <a:r>
              <a:rPr sz="1300" spc="-45" dirty="0">
                <a:solidFill>
                  <a:srgbClr val="312D2B"/>
                </a:solidFill>
                <a:latin typeface="Arial"/>
                <a:cs typeface="Arial"/>
              </a:rPr>
              <a:t>CONVERT</a:t>
            </a:r>
            <a:r>
              <a:rPr sz="1300" spc="-75" dirty="0">
                <a:solidFill>
                  <a:srgbClr val="312D2B"/>
                </a:solidFill>
                <a:latin typeface="Arial"/>
                <a:cs typeface="Arial"/>
              </a:rPr>
              <a:t> </a:t>
            </a:r>
            <a:r>
              <a:rPr sz="1300" spc="-50" dirty="0">
                <a:solidFill>
                  <a:srgbClr val="312D2B"/>
                </a:solidFill>
                <a:latin typeface="Arial"/>
                <a:cs typeface="Arial"/>
              </a:rPr>
              <a:t>&amp;  </a:t>
            </a:r>
            <a:r>
              <a:rPr sz="1300" spc="-60" dirty="0">
                <a:solidFill>
                  <a:srgbClr val="312D2B"/>
                </a:solidFill>
                <a:latin typeface="Arial"/>
                <a:cs typeface="Arial"/>
              </a:rPr>
              <a:t>RETAIN</a:t>
            </a:r>
            <a:endParaRPr sz="1300">
              <a:latin typeface="Arial"/>
              <a:cs typeface="Arial"/>
            </a:endParaRPr>
          </a:p>
        </p:txBody>
      </p:sp>
      <p:sp>
        <p:nvSpPr>
          <p:cNvPr id="20" name="object 17">
            <a:extLst>
              <a:ext uri="{FF2B5EF4-FFF2-40B4-BE49-F238E27FC236}">
                <a16:creationId xmlns:a16="http://schemas.microsoft.com/office/drawing/2014/main" id="{2A17051A-E340-4F5B-A0E3-C97DDE5E0BB1}"/>
              </a:ext>
            </a:extLst>
          </p:cNvPr>
          <p:cNvSpPr/>
          <p:nvPr/>
        </p:nvSpPr>
        <p:spPr>
          <a:xfrm>
            <a:off x="1718110" y="1144529"/>
            <a:ext cx="1600200" cy="695325"/>
          </a:xfrm>
          <a:custGeom>
            <a:avLst/>
            <a:gdLst/>
            <a:ahLst/>
            <a:cxnLst/>
            <a:rect l="l" t="t" r="r" b="b"/>
            <a:pathLst>
              <a:path w="1600200" h="695325">
                <a:moveTo>
                  <a:pt x="1252801" y="0"/>
                </a:moveTo>
                <a:lnTo>
                  <a:pt x="0" y="0"/>
                </a:lnTo>
                <a:lnTo>
                  <a:pt x="0" y="694800"/>
                </a:lnTo>
                <a:lnTo>
                  <a:pt x="1252801" y="694800"/>
                </a:lnTo>
                <a:lnTo>
                  <a:pt x="1600200" y="347399"/>
                </a:lnTo>
                <a:lnTo>
                  <a:pt x="125280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21" name="object 18">
            <a:extLst>
              <a:ext uri="{FF2B5EF4-FFF2-40B4-BE49-F238E27FC236}">
                <a16:creationId xmlns:a16="http://schemas.microsoft.com/office/drawing/2014/main" id="{AA6D5ACA-66B2-46C2-A0C8-78FD967FEC1D}"/>
              </a:ext>
            </a:extLst>
          </p:cNvPr>
          <p:cNvSpPr txBox="1"/>
          <p:nvPr/>
        </p:nvSpPr>
        <p:spPr>
          <a:xfrm>
            <a:off x="1916185" y="1391507"/>
            <a:ext cx="1031240" cy="200055"/>
          </a:xfrm>
          <a:prstGeom prst="rect">
            <a:avLst/>
          </a:prstGeom>
        </p:spPr>
        <p:txBody>
          <a:bodyPr vert="horz" wrap="square" lIns="0" tIns="0" rIns="0" bIns="0" rtlCol="0">
            <a:spAutoFit/>
          </a:bodyPr>
          <a:lstStyle/>
          <a:p>
            <a:pPr marL="12700"/>
            <a:r>
              <a:rPr sz="1300" spc="-60" dirty="0">
                <a:solidFill>
                  <a:srgbClr val="312D2B"/>
                </a:solidFill>
                <a:latin typeface="Arial"/>
                <a:cs typeface="Arial"/>
              </a:rPr>
              <a:t>A</a:t>
            </a:r>
            <a:r>
              <a:rPr sz="1300" spc="-65" dirty="0">
                <a:solidFill>
                  <a:srgbClr val="312D2B"/>
                </a:solidFill>
                <a:latin typeface="Arial"/>
                <a:cs typeface="Arial"/>
              </a:rPr>
              <a:t>W</a:t>
            </a:r>
            <a:r>
              <a:rPr sz="1300" spc="-30" dirty="0">
                <a:solidFill>
                  <a:srgbClr val="312D2B"/>
                </a:solidFill>
                <a:latin typeface="Arial"/>
                <a:cs typeface="Arial"/>
              </a:rPr>
              <a:t>A</a:t>
            </a:r>
            <a:r>
              <a:rPr sz="1300" spc="-55" dirty="0">
                <a:solidFill>
                  <a:srgbClr val="312D2B"/>
                </a:solidFill>
                <a:latin typeface="Arial"/>
                <a:cs typeface="Arial"/>
              </a:rPr>
              <a:t>R</a:t>
            </a:r>
            <a:r>
              <a:rPr sz="1300" spc="-70" dirty="0">
                <a:solidFill>
                  <a:srgbClr val="312D2B"/>
                </a:solidFill>
                <a:latin typeface="Arial"/>
                <a:cs typeface="Arial"/>
              </a:rPr>
              <a:t>E</a:t>
            </a:r>
            <a:r>
              <a:rPr sz="1300" spc="-10" dirty="0">
                <a:solidFill>
                  <a:srgbClr val="312D2B"/>
                </a:solidFill>
                <a:latin typeface="Arial"/>
                <a:cs typeface="Arial"/>
              </a:rPr>
              <a:t>N</a:t>
            </a:r>
            <a:r>
              <a:rPr sz="1300" spc="-70" dirty="0">
                <a:solidFill>
                  <a:srgbClr val="312D2B"/>
                </a:solidFill>
                <a:latin typeface="Arial"/>
                <a:cs typeface="Arial"/>
              </a:rPr>
              <a:t>E</a:t>
            </a:r>
            <a:r>
              <a:rPr sz="1300" spc="-30" dirty="0">
                <a:solidFill>
                  <a:srgbClr val="312D2B"/>
                </a:solidFill>
                <a:latin typeface="Arial"/>
                <a:cs typeface="Arial"/>
              </a:rPr>
              <a:t>S</a:t>
            </a:r>
            <a:r>
              <a:rPr sz="1300" spc="-25" dirty="0">
                <a:solidFill>
                  <a:srgbClr val="312D2B"/>
                </a:solidFill>
                <a:latin typeface="Arial"/>
                <a:cs typeface="Arial"/>
              </a:rPr>
              <a:t>S</a:t>
            </a:r>
            <a:endParaRPr sz="1300">
              <a:latin typeface="Arial"/>
              <a:cs typeface="Arial"/>
            </a:endParaRPr>
          </a:p>
        </p:txBody>
      </p:sp>
      <p:sp>
        <p:nvSpPr>
          <p:cNvPr id="22" name="object 19">
            <a:extLst>
              <a:ext uri="{FF2B5EF4-FFF2-40B4-BE49-F238E27FC236}">
                <a16:creationId xmlns:a16="http://schemas.microsoft.com/office/drawing/2014/main" id="{72C2BFDE-7418-4F74-A00D-5A08E7F9AB8A}"/>
              </a:ext>
            </a:extLst>
          </p:cNvPr>
          <p:cNvSpPr/>
          <p:nvPr/>
        </p:nvSpPr>
        <p:spPr>
          <a:xfrm>
            <a:off x="2290055" y="2047138"/>
            <a:ext cx="6791959" cy="0"/>
          </a:xfrm>
          <a:custGeom>
            <a:avLst/>
            <a:gdLst/>
            <a:ahLst/>
            <a:cxnLst/>
            <a:rect l="l" t="t" r="r" b="b"/>
            <a:pathLst>
              <a:path w="6791959">
                <a:moveTo>
                  <a:pt x="0" y="0"/>
                </a:moveTo>
                <a:lnTo>
                  <a:pt x="6791598" y="1"/>
                </a:lnTo>
              </a:path>
            </a:pathLst>
          </a:custGeom>
          <a:ln w="25400">
            <a:solidFill>
              <a:srgbClr val="494A47"/>
            </a:solidFill>
          </a:ln>
        </p:spPr>
        <p:txBody>
          <a:bodyPr wrap="square" lIns="0" tIns="0" rIns="0" bIns="0" rtlCol="0"/>
          <a:lstStyle/>
          <a:p>
            <a:endParaRPr/>
          </a:p>
        </p:txBody>
      </p:sp>
      <p:sp>
        <p:nvSpPr>
          <p:cNvPr id="23" name="object 20">
            <a:extLst>
              <a:ext uri="{FF2B5EF4-FFF2-40B4-BE49-F238E27FC236}">
                <a16:creationId xmlns:a16="http://schemas.microsoft.com/office/drawing/2014/main" id="{42770FFD-3023-43E5-8CE5-566BAE1325D8}"/>
              </a:ext>
            </a:extLst>
          </p:cNvPr>
          <p:cNvSpPr txBox="1"/>
          <p:nvPr/>
        </p:nvSpPr>
        <p:spPr>
          <a:xfrm>
            <a:off x="506692" y="1931004"/>
            <a:ext cx="1583690" cy="200055"/>
          </a:xfrm>
          <a:prstGeom prst="rect">
            <a:avLst/>
          </a:prstGeom>
        </p:spPr>
        <p:txBody>
          <a:bodyPr vert="horz" wrap="square" lIns="0" tIns="0" rIns="0" bIns="0" rtlCol="0">
            <a:spAutoFit/>
          </a:bodyPr>
          <a:lstStyle/>
          <a:p>
            <a:pPr marL="12700"/>
            <a:r>
              <a:rPr sz="1300" b="1" spc="-15" dirty="0">
                <a:solidFill>
                  <a:srgbClr val="494A47"/>
                </a:solidFill>
                <a:latin typeface="Arial"/>
                <a:cs typeface="Arial"/>
              </a:rPr>
              <a:t>USER</a:t>
            </a:r>
            <a:r>
              <a:rPr sz="1300" b="1" spc="-60" dirty="0">
                <a:solidFill>
                  <a:srgbClr val="494A47"/>
                </a:solidFill>
                <a:latin typeface="Arial"/>
                <a:cs typeface="Arial"/>
              </a:rPr>
              <a:t> </a:t>
            </a:r>
            <a:r>
              <a:rPr sz="1300" b="1" spc="-10" dirty="0">
                <a:solidFill>
                  <a:srgbClr val="494A47"/>
                </a:solidFill>
                <a:latin typeface="Arial"/>
                <a:cs typeface="Arial"/>
              </a:rPr>
              <a:t>EXPERIENCE</a:t>
            </a:r>
            <a:endParaRPr sz="1300">
              <a:latin typeface="Arial"/>
              <a:cs typeface="Arial"/>
            </a:endParaRPr>
          </a:p>
        </p:txBody>
      </p:sp>
      <p:sp>
        <p:nvSpPr>
          <p:cNvPr id="24" name="object 21">
            <a:extLst>
              <a:ext uri="{FF2B5EF4-FFF2-40B4-BE49-F238E27FC236}">
                <a16:creationId xmlns:a16="http://schemas.microsoft.com/office/drawing/2014/main" id="{01EAA8B8-F3D5-46C2-B992-B2D11AE460FA}"/>
              </a:ext>
            </a:extLst>
          </p:cNvPr>
          <p:cNvSpPr/>
          <p:nvPr/>
        </p:nvSpPr>
        <p:spPr>
          <a:xfrm>
            <a:off x="5047880" y="2231290"/>
            <a:ext cx="2112645" cy="1440815"/>
          </a:xfrm>
          <a:custGeom>
            <a:avLst/>
            <a:gdLst/>
            <a:ahLst/>
            <a:cxnLst/>
            <a:rect l="l" t="t" r="r" b="b"/>
            <a:pathLst>
              <a:path w="2112645" h="1440814">
                <a:moveTo>
                  <a:pt x="1844130" y="0"/>
                </a:moveTo>
                <a:lnTo>
                  <a:pt x="0" y="0"/>
                </a:lnTo>
                <a:lnTo>
                  <a:pt x="268527" y="720185"/>
                </a:lnTo>
                <a:lnTo>
                  <a:pt x="0" y="1440370"/>
                </a:lnTo>
                <a:lnTo>
                  <a:pt x="1844130" y="1440370"/>
                </a:lnTo>
                <a:lnTo>
                  <a:pt x="2112657" y="720185"/>
                </a:lnTo>
                <a:lnTo>
                  <a:pt x="184413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6" name="object 22">
            <a:extLst>
              <a:ext uri="{FF2B5EF4-FFF2-40B4-BE49-F238E27FC236}">
                <a16:creationId xmlns:a16="http://schemas.microsoft.com/office/drawing/2014/main" id="{E49FA06E-0ABC-4B1E-BB4A-D6CACCE3F6CF}"/>
              </a:ext>
            </a:extLst>
          </p:cNvPr>
          <p:cNvSpPr/>
          <p:nvPr/>
        </p:nvSpPr>
        <p:spPr>
          <a:xfrm>
            <a:off x="5047880" y="2231290"/>
            <a:ext cx="2112645" cy="1440815"/>
          </a:xfrm>
          <a:custGeom>
            <a:avLst/>
            <a:gdLst/>
            <a:ahLst/>
            <a:cxnLst/>
            <a:rect l="l" t="t" r="r" b="b"/>
            <a:pathLst>
              <a:path w="2112645" h="1440814">
                <a:moveTo>
                  <a:pt x="0" y="0"/>
                </a:moveTo>
                <a:lnTo>
                  <a:pt x="1844130" y="0"/>
                </a:lnTo>
                <a:lnTo>
                  <a:pt x="2112657" y="720185"/>
                </a:lnTo>
                <a:lnTo>
                  <a:pt x="1844130" y="1440370"/>
                </a:lnTo>
                <a:lnTo>
                  <a:pt x="0" y="1440370"/>
                </a:lnTo>
                <a:lnTo>
                  <a:pt x="268527" y="720185"/>
                </a:lnTo>
                <a:lnTo>
                  <a:pt x="0" y="0"/>
                </a:lnTo>
                <a:close/>
              </a:path>
            </a:pathLst>
          </a:custGeom>
          <a:ln w="9525">
            <a:solidFill>
              <a:srgbClr val="4F81BD"/>
            </a:solidFill>
          </a:ln>
        </p:spPr>
        <p:txBody>
          <a:bodyPr wrap="square" lIns="0" tIns="0" rIns="0" bIns="0" rtlCol="0"/>
          <a:lstStyle/>
          <a:p>
            <a:endParaRPr/>
          </a:p>
        </p:txBody>
      </p:sp>
      <p:sp>
        <p:nvSpPr>
          <p:cNvPr id="28" name="object 23">
            <a:extLst>
              <a:ext uri="{FF2B5EF4-FFF2-40B4-BE49-F238E27FC236}">
                <a16:creationId xmlns:a16="http://schemas.microsoft.com/office/drawing/2014/main" id="{8A759E49-C682-4435-8487-82A2DE063276}"/>
              </a:ext>
            </a:extLst>
          </p:cNvPr>
          <p:cNvSpPr/>
          <p:nvPr/>
        </p:nvSpPr>
        <p:spPr>
          <a:xfrm>
            <a:off x="3109314" y="2244272"/>
            <a:ext cx="2114550" cy="1440815"/>
          </a:xfrm>
          <a:custGeom>
            <a:avLst/>
            <a:gdLst/>
            <a:ahLst/>
            <a:cxnLst/>
            <a:rect l="l" t="t" r="r" b="b"/>
            <a:pathLst>
              <a:path w="2114550" h="1440814">
                <a:moveTo>
                  <a:pt x="1845452" y="0"/>
                </a:moveTo>
                <a:lnTo>
                  <a:pt x="0" y="0"/>
                </a:lnTo>
                <a:lnTo>
                  <a:pt x="268526" y="720185"/>
                </a:lnTo>
                <a:lnTo>
                  <a:pt x="0" y="1440369"/>
                </a:lnTo>
                <a:lnTo>
                  <a:pt x="1845452" y="1440369"/>
                </a:lnTo>
                <a:lnTo>
                  <a:pt x="2113978" y="720185"/>
                </a:lnTo>
                <a:lnTo>
                  <a:pt x="1845452"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9" name="object 24">
            <a:extLst>
              <a:ext uri="{FF2B5EF4-FFF2-40B4-BE49-F238E27FC236}">
                <a16:creationId xmlns:a16="http://schemas.microsoft.com/office/drawing/2014/main" id="{8FC0A99E-1939-4291-A466-EA7902F6ABE2}"/>
              </a:ext>
            </a:extLst>
          </p:cNvPr>
          <p:cNvSpPr/>
          <p:nvPr/>
        </p:nvSpPr>
        <p:spPr>
          <a:xfrm>
            <a:off x="3109314" y="2231290"/>
            <a:ext cx="2114550" cy="1440815"/>
          </a:xfrm>
          <a:custGeom>
            <a:avLst/>
            <a:gdLst/>
            <a:ahLst/>
            <a:cxnLst/>
            <a:rect l="l" t="t" r="r" b="b"/>
            <a:pathLst>
              <a:path w="2114550" h="1440814">
                <a:moveTo>
                  <a:pt x="0" y="0"/>
                </a:moveTo>
                <a:lnTo>
                  <a:pt x="1845452" y="0"/>
                </a:lnTo>
                <a:lnTo>
                  <a:pt x="2113979" y="720184"/>
                </a:lnTo>
                <a:lnTo>
                  <a:pt x="1845452" y="1440369"/>
                </a:lnTo>
                <a:lnTo>
                  <a:pt x="0" y="1440369"/>
                </a:lnTo>
                <a:lnTo>
                  <a:pt x="268526" y="720184"/>
                </a:lnTo>
                <a:lnTo>
                  <a:pt x="0" y="0"/>
                </a:lnTo>
                <a:close/>
              </a:path>
            </a:pathLst>
          </a:custGeom>
          <a:ln w="9525">
            <a:solidFill>
              <a:srgbClr val="4F81BD"/>
            </a:solidFill>
          </a:ln>
        </p:spPr>
        <p:txBody>
          <a:bodyPr wrap="square" lIns="0" tIns="0" rIns="0" bIns="0" rtlCol="0"/>
          <a:lstStyle/>
          <a:p>
            <a:endParaRPr/>
          </a:p>
        </p:txBody>
      </p:sp>
      <p:sp>
        <p:nvSpPr>
          <p:cNvPr id="30" name="object 25">
            <a:extLst>
              <a:ext uri="{FF2B5EF4-FFF2-40B4-BE49-F238E27FC236}">
                <a16:creationId xmlns:a16="http://schemas.microsoft.com/office/drawing/2014/main" id="{F992D5D0-2A1E-49F4-921D-E60D5D5D07D3}"/>
              </a:ext>
            </a:extLst>
          </p:cNvPr>
          <p:cNvSpPr/>
          <p:nvPr/>
        </p:nvSpPr>
        <p:spPr>
          <a:xfrm>
            <a:off x="1731134" y="2231290"/>
            <a:ext cx="1587500" cy="1440815"/>
          </a:xfrm>
          <a:custGeom>
            <a:avLst/>
            <a:gdLst/>
            <a:ahLst/>
            <a:cxnLst/>
            <a:rect l="l" t="t" r="r" b="b"/>
            <a:pathLst>
              <a:path w="1587500" h="1440814">
                <a:moveTo>
                  <a:pt x="1308724" y="0"/>
                </a:moveTo>
                <a:lnTo>
                  <a:pt x="0" y="0"/>
                </a:lnTo>
                <a:lnTo>
                  <a:pt x="0" y="1440370"/>
                </a:lnTo>
                <a:lnTo>
                  <a:pt x="1308724" y="1440370"/>
                </a:lnTo>
                <a:lnTo>
                  <a:pt x="1587176" y="720186"/>
                </a:lnTo>
                <a:lnTo>
                  <a:pt x="1308724"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31" name="object 26">
            <a:extLst>
              <a:ext uri="{FF2B5EF4-FFF2-40B4-BE49-F238E27FC236}">
                <a16:creationId xmlns:a16="http://schemas.microsoft.com/office/drawing/2014/main" id="{9A976221-E4E9-4390-AA66-0028E2E03A70}"/>
              </a:ext>
            </a:extLst>
          </p:cNvPr>
          <p:cNvSpPr/>
          <p:nvPr/>
        </p:nvSpPr>
        <p:spPr>
          <a:xfrm>
            <a:off x="1731134" y="2231290"/>
            <a:ext cx="1587500" cy="1440815"/>
          </a:xfrm>
          <a:custGeom>
            <a:avLst/>
            <a:gdLst/>
            <a:ahLst/>
            <a:cxnLst/>
            <a:rect l="l" t="t" r="r" b="b"/>
            <a:pathLst>
              <a:path w="1587500" h="1440814">
                <a:moveTo>
                  <a:pt x="0" y="0"/>
                </a:moveTo>
                <a:lnTo>
                  <a:pt x="1308725" y="0"/>
                </a:lnTo>
                <a:lnTo>
                  <a:pt x="1587177" y="720185"/>
                </a:lnTo>
                <a:lnTo>
                  <a:pt x="1308725" y="1440370"/>
                </a:lnTo>
                <a:lnTo>
                  <a:pt x="0" y="1440370"/>
                </a:lnTo>
                <a:lnTo>
                  <a:pt x="0" y="0"/>
                </a:lnTo>
                <a:close/>
              </a:path>
            </a:pathLst>
          </a:custGeom>
          <a:ln w="9525">
            <a:solidFill>
              <a:srgbClr val="4F81BD"/>
            </a:solidFill>
          </a:ln>
        </p:spPr>
        <p:txBody>
          <a:bodyPr wrap="square" lIns="0" tIns="0" rIns="0" bIns="0" rtlCol="0"/>
          <a:lstStyle/>
          <a:p>
            <a:endParaRPr/>
          </a:p>
        </p:txBody>
      </p:sp>
      <p:sp>
        <p:nvSpPr>
          <p:cNvPr id="32" name="object 27">
            <a:extLst>
              <a:ext uri="{FF2B5EF4-FFF2-40B4-BE49-F238E27FC236}">
                <a16:creationId xmlns:a16="http://schemas.microsoft.com/office/drawing/2014/main" id="{BE962421-E625-46EA-9D52-3982D03B8DED}"/>
              </a:ext>
            </a:extLst>
          </p:cNvPr>
          <p:cNvSpPr txBox="1"/>
          <p:nvPr/>
        </p:nvSpPr>
        <p:spPr>
          <a:xfrm>
            <a:off x="1804823" y="2712722"/>
            <a:ext cx="1304491" cy="171201"/>
          </a:xfrm>
          <a:prstGeom prst="rect">
            <a:avLst/>
          </a:prstGeom>
          <a:solidFill>
            <a:srgbClr val="FFFF00"/>
          </a:solidFill>
          <a:ln>
            <a:noFill/>
          </a:ln>
        </p:spPr>
        <p:txBody>
          <a:bodyPr vert="horz" wrap="square" lIns="0" tIns="9525" rIns="0" bIns="0" rtlCol="0">
            <a:spAutoFit/>
          </a:bodyPr>
          <a:lstStyle/>
          <a:p>
            <a:pPr marL="15240">
              <a:spcBef>
                <a:spcPts val="75"/>
              </a:spcBef>
            </a:pPr>
            <a:r>
              <a:rPr sz="1050" dirty="0">
                <a:latin typeface="Arial"/>
                <a:cs typeface="Arial"/>
              </a:rPr>
              <a:t>Elk River</a:t>
            </a:r>
            <a:r>
              <a:rPr sz="1050" spc="-60" dirty="0">
                <a:latin typeface="Arial"/>
                <a:cs typeface="Arial"/>
              </a:rPr>
              <a:t> </a:t>
            </a:r>
            <a:r>
              <a:rPr sz="1050" dirty="0">
                <a:latin typeface="Arial"/>
                <a:cs typeface="Arial"/>
              </a:rPr>
              <a:t>WebSite</a:t>
            </a:r>
          </a:p>
        </p:txBody>
      </p:sp>
      <p:sp>
        <p:nvSpPr>
          <p:cNvPr id="34" name="object 29">
            <a:extLst>
              <a:ext uri="{FF2B5EF4-FFF2-40B4-BE49-F238E27FC236}">
                <a16:creationId xmlns:a16="http://schemas.microsoft.com/office/drawing/2014/main" id="{A160A06E-FBBB-401D-A490-B75CAB84C36E}"/>
              </a:ext>
            </a:extLst>
          </p:cNvPr>
          <p:cNvSpPr txBox="1"/>
          <p:nvPr/>
        </p:nvSpPr>
        <p:spPr>
          <a:xfrm>
            <a:off x="7262191" y="2347165"/>
            <a:ext cx="108521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Payment</a:t>
            </a:r>
            <a:r>
              <a:rPr sz="1050" spc="-40" dirty="0">
                <a:latin typeface="Arial"/>
                <a:cs typeface="Arial"/>
              </a:rPr>
              <a:t> </a:t>
            </a:r>
            <a:r>
              <a:rPr sz="1050" dirty="0">
                <a:latin typeface="Arial"/>
                <a:cs typeface="Arial"/>
              </a:rPr>
              <a:t>Process</a:t>
            </a:r>
            <a:endParaRPr sz="1050">
              <a:latin typeface="Arial"/>
              <a:cs typeface="Arial"/>
            </a:endParaRPr>
          </a:p>
        </p:txBody>
      </p:sp>
      <p:sp>
        <p:nvSpPr>
          <p:cNvPr id="36" name="object 30">
            <a:extLst>
              <a:ext uri="{FF2B5EF4-FFF2-40B4-BE49-F238E27FC236}">
                <a16:creationId xmlns:a16="http://schemas.microsoft.com/office/drawing/2014/main" id="{ABEBF606-FD2D-457E-87E3-AE852E1C216D}"/>
              </a:ext>
            </a:extLst>
          </p:cNvPr>
          <p:cNvSpPr txBox="1"/>
          <p:nvPr/>
        </p:nvSpPr>
        <p:spPr>
          <a:xfrm>
            <a:off x="5350086" y="2347165"/>
            <a:ext cx="70929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Serach</a:t>
            </a:r>
            <a:r>
              <a:rPr sz="1050" spc="-80" dirty="0">
                <a:latin typeface="Arial"/>
                <a:cs typeface="Arial"/>
              </a:rPr>
              <a:t> </a:t>
            </a:r>
            <a:r>
              <a:rPr sz="1050" spc="-40" dirty="0">
                <a:latin typeface="Arial"/>
                <a:cs typeface="Arial"/>
              </a:rPr>
              <a:t>Tab</a:t>
            </a:r>
            <a:endParaRPr sz="1050">
              <a:latin typeface="Arial"/>
              <a:cs typeface="Arial"/>
            </a:endParaRPr>
          </a:p>
        </p:txBody>
      </p:sp>
      <p:sp>
        <p:nvSpPr>
          <p:cNvPr id="37" name="object 31">
            <a:extLst>
              <a:ext uri="{FF2B5EF4-FFF2-40B4-BE49-F238E27FC236}">
                <a16:creationId xmlns:a16="http://schemas.microsoft.com/office/drawing/2014/main" id="{D1AC1826-23AC-4A21-B455-FEE4FE509D20}"/>
              </a:ext>
            </a:extLst>
          </p:cNvPr>
          <p:cNvSpPr txBox="1"/>
          <p:nvPr/>
        </p:nvSpPr>
        <p:spPr>
          <a:xfrm>
            <a:off x="3441872" y="3011469"/>
            <a:ext cx="726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a:t>
            </a:r>
            <a:r>
              <a:rPr sz="1050" spc="-65" dirty="0">
                <a:latin typeface="Arial"/>
                <a:cs typeface="Arial"/>
              </a:rPr>
              <a:t> </a:t>
            </a:r>
            <a:r>
              <a:rPr sz="1050" dirty="0">
                <a:latin typeface="Arial"/>
                <a:cs typeface="Arial"/>
              </a:rPr>
              <a:t>Design</a:t>
            </a:r>
          </a:p>
        </p:txBody>
      </p:sp>
      <p:sp>
        <p:nvSpPr>
          <p:cNvPr id="38" name="object 32">
            <a:extLst>
              <a:ext uri="{FF2B5EF4-FFF2-40B4-BE49-F238E27FC236}">
                <a16:creationId xmlns:a16="http://schemas.microsoft.com/office/drawing/2014/main" id="{93C7E9C7-0F4C-4CB9-9A77-D0EFCE243960}"/>
              </a:ext>
            </a:extLst>
          </p:cNvPr>
          <p:cNvSpPr txBox="1"/>
          <p:nvPr/>
        </p:nvSpPr>
        <p:spPr>
          <a:xfrm>
            <a:off x="3442132" y="2710450"/>
            <a:ext cx="1174751"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 Store</a:t>
            </a:r>
            <a:r>
              <a:rPr sz="1050" spc="-40" dirty="0">
                <a:latin typeface="Arial"/>
                <a:cs typeface="Arial"/>
              </a:rPr>
              <a:t> </a:t>
            </a:r>
            <a:r>
              <a:rPr sz="1050" dirty="0">
                <a:latin typeface="Arial"/>
                <a:cs typeface="Arial"/>
              </a:rPr>
              <a:t>Reviews</a:t>
            </a:r>
          </a:p>
        </p:txBody>
      </p:sp>
      <p:sp>
        <p:nvSpPr>
          <p:cNvPr id="39" name="object 33">
            <a:extLst>
              <a:ext uri="{FF2B5EF4-FFF2-40B4-BE49-F238E27FC236}">
                <a16:creationId xmlns:a16="http://schemas.microsoft.com/office/drawing/2014/main" id="{D63C3E24-7890-4A0E-90EE-6467BC1851A9}"/>
              </a:ext>
            </a:extLst>
          </p:cNvPr>
          <p:cNvSpPr txBox="1"/>
          <p:nvPr/>
        </p:nvSpPr>
        <p:spPr>
          <a:xfrm>
            <a:off x="3423639" y="3259270"/>
            <a:ext cx="742950"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Registration  (optional)</a:t>
            </a:r>
          </a:p>
        </p:txBody>
      </p:sp>
      <p:sp>
        <p:nvSpPr>
          <p:cNvPr id="40" name="object 34">
            <a:extLst>
              <a:ext uri="{FF2B5EF4-FFF2-40B4-BE49-F238E27FC236}">
                <a16:creationId xmlns:a16="http://schemas.microsoft.com/office/drawing/2014/main" id="{CF7BDC43-18AE-4950-A52C-270C23F840E9}"/>
              </a:ext>
            </a:extLst>
          </p:cNvPr>
          <p:cNvSpPr txBox="1"/>
          <p:nvPr/>
        </p:nvSpPr>
        <p:spPr>
          <a:xfrm>
            <a:off x="5381690" y="2987169"/>
            <a:ext cx="1443990" cy="171201"/>
          </a:xfrm>
          <a:prstGeom prst="rect">
            <a:avLst/>
          </a:prstGeom>
          <a:solidFill>
            <a:srgbClr val="FF6251"/>
          </a:solidFill>
        </p:spPr>
        <p:txBody>
          <a:bodyPr vert="horz" wrap="square" lIns="0" tIns="9525" rIns="0" bIns="0" rtlCol="0">
            <a:spAutoFit/>
          </a:bodyPr>
          <a:lstStyle/>
          <a:p>
            <a:pPr marL="15240">
              <a:spcBef>
                <a:spcPts val="75"/>
              </a:spcBef>
            </a:pPr>
            <a:r>
              <a:rPr sz="1050" dirty="0">
                <a:latin typeface="Arial"/>
                <a:cs typeface="Arial"/>
              </a:rPr>
              <a:t>Locals</a:t>
            </a:r>
            <a:r>
              <a:rPr sz="1050" spc="-20" dirty="0">
                <a:latin typeface="Arial"/>
                <a:cs typeface="Arial"/>
              </a:rPr>
              <a:t> </a:t>
            </a:r>
            <a:r>
              <a:rPr sz="1050" dirty="0">
                <a:latin typeface="Arial"/>
                <a:cs typeface="Arial"/>
              </a:rPr>
              <a:t>Responsiveness</a:t>
            </a:r>
            <a:endParaRPr sz="1050">
              <a:latin typeface="Arial"/>
              <a:cs typeface="Arial"/>
            </a:endParaRPr>
          </a:p>
        </p:txBody>
      </p:sp>
      <p:sp>
        <p:nvSpPr>
          <p:cNvPr id="41" name="object 35">
            <a:extLst>
              <a:ext uri="{FF2B5EF4-FFF2-40B4-BE49-F238E27FC236}">
                <a16:creationId xmlns:a16="http://schemas.microsoft.com/office/drawing/2014/main" id="{4523D2B9-3E3D-4342-ACA0-730A9219C8C3}"/>
              </a:ext>
            </a:extLst>
          </p:cNvPr>
          <p:cNvSpPr txBox="1"/>
          <p:nvPr/>
        </p:nvSpPr>
        <p:spPr>
          <a:xfrm>
            <a:off x="5365888" y="2663216"/>
            <a:ext cx="1234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Application</a:t>
            </a:r>
            <a:r>
              <a:rPr sz="1050" spc="-30" dirty="0">
                <a:latin typeface="Arial"/>
                <a:cs typeface="Arial"/>
              </a:rPr>
              <a:t> </a:t>
            </a:r>
            <a:r>
              <a:rPr sz="1050" dirty="0">
                <a:latin typeface="Arial"/>
                <a:cs typeface="Arial"/>
              </a:rPr>
              <a:t>Usability</a:t>
            </a:r>
            <a:endParaRPr sz="1050">
              <a:latin typeface="Arial"/>
              <a:cs typeface="Arial"/>
            </a:endParaRPr>
          </a:p>
        </p:txBody>
      </p:sp>
      <p:sp>
        <p:nvSpPr>
          <p:cNvPr id="42" name="object 36">
            <a:extLst>
              <a:ext uri="{FF2B5EF4-FFF2-40B4-BE49-F238E27FC236}">
                <a16:creationId xmlns:a16="http://schemas.microsoft.com/office/drawing/2014/main" id="{27530ABB-6B51-4AA9-AC41-BDD55027FC01}"/>
              </a:ext>
            </a:extLst>
          </p:cNvPr>
          <p:cNvSpPr txBox="1"/>
          <p:nvPr/>
        </p:nvSpPr>
        <p:spPr>
          <a:xfrm>
            <a:off x="1804823" y="2376692"/>
            <a:ext cx="11703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Radio / Social</a:t>
            </a:r>
            <a:r>
              <a:rPr sz="1050" spc="-105" dirty="0">
                <a:latin typeface="Arial"/>
                <a:cs typeface="Arial"/>
              </a:rPr>
              <a:t> </a:t>
            </a:r>
            <a:r>
              <a:rPr sz="1050" dirty="0">
                <a:latin typeface="Arial"/>
                <a:cs typeface="Arial"/>
              </a:rPr>
              <a:t>Ads</a:t>
            </a:r>
          </a:p>
        </p:txBody>
      </p:sp>
      <p:sp>
        <p:nvSpPr>
          <p:cNvPr id="43" name="object 37">
            <a:extLst>
              <a:ext uri="{FF2B5EF4-FFF2-40B4-BE49-F238E27FC236}">
                <a16:creationId xmlns:a16="http://schemas.microsoft.com/office/drawing/2014/main" id="{4C6441C5-5778-4C97-8D05-0993844E3DFA}"/>
              </a:ext>
            </a:extLst>
          </p:cNvPr>
          <p:cNvSpPr txBox="1"/>
          <p:nvPr/>
        </p:nvSpPr>
        <p:spPr>
          <a:xfrm>
            <a:off x="1807925" y="3004676"/>
            <a:ext cx="785495"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App</a:t>
            </a:r>
            <a:r>
              <a:rPr sz="1050" spc="-75" dirty="0">
                <a:latin typeface="Arial"/>
                <a:cs typeface="Arial"/>
              </a:rPr>
              <a:t> </a:t>
            </a:r>
            <a:r>
              <a:rPr sz="1050" dirty="0">
                <a:latin typeface="Arial"/>
                <a:cs typeface="Arial"/>
              </a:rPr>
              <a:t>Website  </a:t>
            </a:r>
            <a:r>
              <a:rPr lang="it-IT" sz="1050" dirty="0">
                <a:latin typeface="Arial"/>
                <a:cs typeface="Arial"/>
              </a:rPr>
              <a:t>(optional)</a:t>
            </a:r>
            <a:endParaRPr sz="1050" dirty="0">
              <a:latin typeface="Arial"/>
              <a:cs typeface="Arial"/>
            </a:endParaRPr>
          </a:p>
        </p:txBody>
      </p:sp>
      <p:sp>
        <p:nvSpPr>
          <p:cNvPr id="44" name="object 38">
            <a:extLst>
              <a:ext uri="{FF2B5EF4-FFF2-40B4-BE49-F238E27FC236}">
                <a16:creationId xmlns:a16="http://schemas.microsoft.com/office/drawing/2014/main" id="{F9313599-4AEE-4FE5-8975-9D47E29C1413}"/>
              </a:ext>
            </a:extLst>
          </p:cNvPr>
          <p:cNvSpPr txBox="1"/>
          <p:nvPr/>
        </p:nvSpPr>
        <p:spPr>
          <a:xfrm>
            <a:off x="7309601" y="2663216"/>
            <a:ext cx="883919"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In-App</a:t>
            </a:r>
            <a:r>
              <a:rPr sz="1050" spc="-55" dirty="0">
                <a:latin typeface="Arial"/>
                <a:cs typeface="Arial"/>
              </a:rPr>
              <a:t> </a:t>
            </a:r>
            <a:r>
              <a:rPr sz="1050" dirty="0">
                <a:latin typeface="Arial"/>
                <a:cs typeface="Arial"/>
              </a:rPr>
              <a:t>Bundle</a:t>
            </a:r>
            <a:endParaRPr sz="1050">
              <a:latin typeface="Arial"/>
              <a:cs typeface="Arial"/>
            </a:endParaRPr>
          </a:p>
        </p:txBody>
      </p:sp>
      <p:sp>
        <p:nvSpPr>
          <p:cNvPr id="45" name="object 39">
            <a:extLst>
              <a:ext uri="{FF2B5EF4-FFF2-40B4-BE49-F238E27FC236}">
                <a16:creationId xmlns:a16="http://schemas.microsoft.com/office/drawing/2014/main" id="{2F3EC8ED-378A-402A-86F5-9D583F70A6D2}"/>
              </a:ext>
            </a:extLst>
          </p:cNvPr>
          <p:cNvSpPr txBox="1"/>
          <p:nvPr/>
        </p:nvSpPr>
        <p:spPr>
          <a:xfrm>
            <a:off x="7325401" y="2910968"/>
            <a:ext cx="1480820" cy="336550"/>
          </a:xfrm>
          <a:prstGeom prst="rect">
            <a:avLst/>
          </a:prstGeom>
          <a:solidFill>
            <a:srgbClr val="FFFC41"/>
          </a:solidFill>
        </p:spPr>
        <p:txBody>
          <a:bodyPr vert="horz" wrap="square" lIns="0" tIns="20955" rIns="0" bIns="0" rtlCol="0">
            <a:spAutoFit/>
          </a:bodyPr>
          <a:lstStyle/>
          <a:p>
            <a:pPr marL="15240" marR="45085">
              <a:lnSpc>
                <a:spcPts val="1200"/>
              </a:lnSpc>
              <a:spcBef>
                <a:spcPts val="165"/>
              </a:spcBef>
            </a:pPr>
            <a:r>
              <a:rPr sz="1050" dirty="0">
                <a:latin typeface="Arial"/>
                <a:cs typeface="Arial"/>
              </a:rPr>
              <a:t>Actual quality of</a:t>
            </a:r>
            <a:r>
              <a:rPr sz="1050" spc="-25" dirty="0">
                <a:latin typeface="Arial"/>
                <a:cs typeface="Arial"/>
              </a:rPr>
              <a:t> </a:t>
            </a:r>
            <a:r>
              <a:rPr sz="1050" dirty="0">
                <a:latin typeface="Arial"/>
                <a:cs typeface="Arial"/>
              </a:rPr>
              <a:t>service  (on</a:t>
            </a:r>
            <a:r>
              <a:rPr sz="1050" spc="-75" dirty="0">
                <a:latin typeface="Arial"/>
                <a:cs typeface="Arial"/>
              </a:rPr>
              <a:t> </a:t>
            </a:r>
            <a:r>
              <a:rPr sz="1050" dirty="0">
                <a:latin typeface="Arial"/>
                <a:cs typeface="Arial"/>
              </a:rPr>
              <a:t>field)</a:t>
            </a:r>
            <a:endParaRPr sz="1050">
              <a:latin typeface="Arial"/>
              <a:cs typeface="Arial"/>
            </a:endParaRPr>
          </a:p>
        </p:txBody>
      </p:sp>
      <p:sp>
        <p:nvSpPr>
          <p:cNvPr id="46" name="object 43">
            <a:extLst>
              <a:ext uri="{FF2B5EF4-FFF2-40B4-BE49-F238E27FC236}">
                <a16:creationId xmlns:a16="http://schemas.microsoft.com/office/drawing/2014/main" id="{798B3924-93F9-4C14-8FEB-9A8BD7934081}"/>
              </a:ext>
            </a:extLst>
          </p:cNvPr>
          <p:cNvSpPr txBox="1"/>
          <p:nvPr/>
        </p:nvSpPr>
        <p:spPr>
          <a:xfrm>
            <a:off x="7293797" y="3326923"/>
            <a:ext cx="10179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Email</a:t>
            </a:r>
            <a:r>
              <a:rPr sz="1050" spc="-45" dirty="0">
                <a:latin typeface="Arial"/>
                <a:cs typeface="Arial"/>
              </a:rPr>
              <a:t> </a:t>
            </a:r>
            <a:r>
              <a:rPr sz="1050" dirty="0">
                <a:latin typeface="Arial"/>
                <a:cs typeface="Arial"/>
              </a:rPr>
              <a:t>Promotion</a:t>
            </a:r>
            <a:endParaRPr sz="1050">
              <a:latin typeface="Arial"/>
              <a:cs typeface="Arial"/>
            </a:endParaRPr>
          </a:p>
        </p:txBody>
      </p:sp>
      <p:sp>
        <p:nvSpPr>
          <p:cNvPr id="47" name="object 49">
            <a:extLst>
              <a:ext uri="{FF2B5EF4-FFF2-40B4-BE49-F238E27FC236}">
                <a16:creationId xmlns:a16="http://schemas.microsoft.com/office/drawing/2014/main" id="{FC421CB9-013E-4D48-A0D3-CB20CC6838B4}"/>
              </a:ext>
            </a:extLst>
          </p:cNvPr>
          <p:cNvSpPr txBox="1"/>
          <p:nvPr/>
        </p:nvSpPr>
        <p:spPr>
          <a:xfrm>
            <a:off x="1717591" y="5929690"/>
            <a:ext cx="1312545" cy="6783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50800">
              <a:spcBef>
                <a:spcPts val="509"/>
              </a:spcBef>
            </a:pPr>
            <a:r>
              <a:rPr sz="1050" dirty="0">
                <a:latin typeface="Arial"/>
                <a:cs typeface="Arial"/>
              </a:rPr>
              <a:t>Campaign</a:t>
            </a:r>
            <a:endParaRPr lang="en-US" sz="1050" dirty="0">
              <a:latin typeface="Arial"/>
              <a:cs typeface="Arial"/>
            </a:endParaRPr>
          </a:p>
          <a:p>
            <a:pPr marL="50800">
              <a:spcBef>
                <a:spcPts val="509"/>
              </a:spcBef>
            </a:pPr>
            <a:endParaRPr lang="it-IT" sz="1050" dirty="0">
              <a:latin typeface="Arial"/>
              <a:cs typeface="Arial"/>
            </a:endParaRPr>
          </a:p>
          <a:p>
            <a:pPr marL="50800">
              <a:spcBef>
                <a:spcPts val="509"/>
              </a:spcBef>
            </a:pPr>
            <a:endParaRPr sz="1050" dirty="0">
              <a:latin typeface="Arial"/>
              <a:cs typeface="Arial"/>
            </a:endParaRPr>
          </a:p>
        </p:txBody>
      </p:sp>
      <p:sp>
        <p:nvSpPr>
          <p:cNvPr id="48" name="object 2">
            <a:extLst>
              <a:ext uri="{FF2B5EF4-FFF2-40B4-BE49-F238E27FC236}">
                <a16:creationId xmlns:a16="http://schemas.microsoft.com/office/drawing/2014/main" id="{18CEEE57-6BD8-4C72-8374-2402789AAF33}"/>
              </a:ext>
            </a:extLst>
          </p:cNvPr>
          <p:cNvSpPr txBox="1"/>
          <p:nvPr/>
        </p:nvSpPr>
        <p:spPr>
          <a:xfrm>
            <a:off x="423214" y="2231290"/>
            <a:ext cx="1219835" cy="143573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60655" marR="153035" indent="-635" algn="ctr">
              <a:lnSpc>
                <a:spcPts val="1300"/>
              </a:lnSpc>
              <a:spcBef>
                <a:spcPts val="745"/>
              </a:spcBef>
            </a:pPr>
            <a:r>
              <a:rPr sz="1100" b="1" spc="5" dirty="0">
                <a:solidFill>
                  <a:srgbClr val="312D2B"/>
                </a:solidFill>
                <a:latin typeface="Arial"/>
                <a:cs typeface="Arial"/>
              </a:rPr>
              <a:t>TOUCH  </a:t>
            </a:r>
            <a:r>
              <a:rPr sz="1100" b="1" dirty="0">
                <a:solidFill>
                  <a:srgbClr val="312D2B"/>
                </a:solidFill>
                <a:latin typeface="Arial"/>
                <a:cs typeface="Arial"/>
              </a:rPr>
              <a:t>POINTS </a:t>
            </a:r>
            <a:r>
              <a:rPr sz="1100" b="1" spc="-45" dirty="0">
                <a:solidFill>
                  <a:srgbClr val="312D2B"/>
                </a:solidFill>
                <a:latin typeface="Arial"/>
                <a:cs typeface="Arial"/>
              </a:rPr>
              <a:t>&amp;  </a:t>
            </a:r>
            <a:r>
              <a:rPr sz="1100" b="1" spc="-5" dirty="0">
                <a:solidFill>
                  <a:srgbClr val="312D2B"/>
                </a:solidFill>
                <a:latin typeface="Arial"/>
                <a:cs typeface="Arial"/>
              </a:rPr>
              <a:t>SC</a:t>
            </a:r>
            <a:r>
              <a:rPr sz="1100" b="1" spc="-10" dirty="0">
                <a:solidFill>
                  <a:srgbClr val="312D2B"/>
                </a:solidFill>
                <a:latin typeface="Arial"/>
                <a:cs typeface="Arial"/>
              </a:rPr>
              <a:t>O</a:t>
            </a:r>
            <a:r>
              <a:rPr sz="1100" b="1" dirty="0">
                <a:solidFill>
                  <a:srgbClr val="312D2B"/>
                </a:solidFill>
                <a:latin typeface="Arial"/>
                <a:cs typeface="Arial"/>
              </a:rPr>
              <a:t>R</a:t>
            </a:r>
            <a:r>
              <a:rPr sz="1100" b="1" spc="-30" dirty="0">
                <a:solidFill>
                  <a:srgbClr val="312D2B"/>
                </a:solidFill>
                <a:latin typeface="Arial"/>
                <a:cs typeface="Arial"/>
              </a:rPr>
              <a:t>E</a:t>
            </a:r>
            <a:r>
              <a:rPr sz="1100" b="1" spc="15" dirty="0">
                <a:solidFill>
                  <a:srgbClr val="312D2B"/>
                </a:solidFill>
                <a:latin typeface="Arial"/>
                <a:cs typeface="Arial"/>
              </a:rPr>
              <a:t>C</a:t>
            </a:r>
            <a:r>
              <a:rPr sz="1100" b="1" spc="-50" dirty="0">
                <a:solidFill>
                  <a:srgbClr val="312D2B"/>
                </a:solidFill>
                <a:latin typeface="Arial"/>
                <a:cs typeface="Arial"/>
              </a:rPr>
              <a:t>A</a:t>
            </a:r>
            <a:r>
              <a:rPr sz="1100" b="1" dirty="0">
                <a:solidFill>
                  <a:srgbClr val="312D2B"/>
                </a:solidFill>
                <a:latin typeface="Arial"/>
                <a:cs typeface="Arial"/>
              </a:rPr>
              <a:t>R</a:t>
            </a:r>
            <a:r>
              <a:rPr sz="1100" b="1" spc="20" dirty="0">
                <a:solidFill>
                  <a:srgbClr val="312D2B"/>
                </a:solidFill>
                <a:latin typeface="Arial"/>
                <a:cs typeface="Arial"/>
              </a:rPr>
              <a:t>D</a:t>
            </a:r>
            <a:endParaRPr sz="1100">
              <a:latin typeface="Arial"/>
              <a:cs typeface="Arial"/>
            </a:endParaRPr>
          </a:p>
        </p:txBody>
      </p:sp>
      <p:sp>
        <p:nvSpPr>
          <p:cNvPr id="49" name="object 6">
            <a:extLst>
              <a:ext uri="{FF2B5EF4-FFF2-40B4-BE49-F238E27FC236}">
                <a16:creationId xmlns:a16="http://schemas.microsoft.com/office/drawing/2014/main" id="{1A8C4E85-3555-42CD-91AE-46C41B37AAD4}"/>
              </a:ext>
            </a:extLst>
          </p:cNvPr>
          <p:cNvSpPr txBox="1"/>
          <p:nvPr/>
        </p:nvSpPr>
        <p:spPr>
          <a:xfrm>
            <a:off x="432995" y="1139809"/>
            <a:ext cx="1219835" cy="69532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3195" rIns="0" bIns="0" rtlCol="0">
            <a:spAutoFit/>
          </a:bodyPr>
          <a:lstStyle/>
          <a:p>
            <a:pPr marL="340360" marR="144780" indent="-187325">
              <a:lnSpc>
                <a:spcPts val="1490"/>
              </a:lnSpc>
              <a:spcBef>
                <a:spcPts val="1285"/>
              </a:spcBef>
            </a:pPr>
            <a:r>
              <a:rPr sz="1300" b="1" spc="-15" dirty="0">
                <a:solidFill>
                  <a:srgbClr val="312D2B"/>
                </a:solidFill>
                <a:latin typeface="Arial"/>
                <a:cs typeface="Arial"/>
              </a:rPr>
              <a:t>LIF</a:t>
            </a:r>
            <a:r>
              <a:rPr sz="1300" b="1" spc="-20" dirty="0">
                <a:solidFill>
                  <a:srgbClr val="312D2B"/>
                </a:solidFill>
                <a:latin typeface="Arial"/>
                <a:cs typeface="Arial"/>
              </a:rPr>
              <a:t>E</a:t>
            </a:r>
            <a:r>
              <a:rPr sz="1300" b="1" spc="15" dirty="0">
                <a:solidFill>
                  <a:srgbClr val="312D2B"/>
                </a:solidFill>
                <a:latin typeface="Arial"/>
                <a:cs typeface="Arial"/>
              </a:rPr>
              <a:t>C</a:t>
            </a:r>
            <a:r>
              <a:rPr sz="1300" b="1" spc="-5" dirty="0">
                <a:solidFill>
                  <a:srgbClr val="312D2B"/>
                </a:solidFill>
                <a:latin typeface="Arial"/>
                <a:cs typeface="Arial"/>
              </a:rPr>
              <a:t>Y</a:t>
            </a:r>
            <a:r>
              <a:rPr sz="1300" b="1" spc="15" dirty="0">
                <a:solidFill>
                  <a:srgbClr val="312D2B"/>
                </a:solidFill>
                <a:latin typeface="Arial"/>
                <a:cs typeface="Arial"/>
              </a:rPr>
              <a:t>C</a:t>
            </a:r>
            <a:r>
              <a:rPr sz="1300" b="1" spc="-20" dirty="0">
                <a:solidFill>
                  <a:srgbClr val="312D2B"/>
                </a:solidFill>
                <a:latin typeface="Arial"/>
                <a:cs typeface="Arial"/>
              </a:rPr>
              <a:t>LE  </a:t>
            </a:r>
            <a:r>
              <a:rPr sz="1300" b="1" spc="-55" dirty="0">
                <a:solidFill>
                  <a:srgbClr val="312D2B"/>
                </a:solidFill>
                <a:latin typeface="Arial"/>
                <a:cs typeface="Arial"/>
              </a:rPr>
              <a:t>STAGE</a:t>
            </a:r>
            <a:endParaRPr sz="1300" dirty="0">
              <a:latin typeface="Arial"/>
              <a:cs typeface="Arial"/>
            </a:endParaRPr>
          </a:p>
        </p:txBody>
      </p:sp>
      <p:sp>
        <p:nvSpPr>
          <p:cNvPr id="50" name="object 50">
            <a:extLst>
              <a:ext uri="{FF2B5EF4-FFF2-40B4-BE49-F238E27FC236}">
                <a16:creationId xmlns:a16="http://schemas.microsoft.com/office/drawing/2014/main" id="{7DEA3EB9-0946-4C94-B39E-68A8EDD32AC6}"/>
              </a:ext>
            </a:extLst>
          </p:cNvPr>
          <p:cNvSpPr txBox="1"/>
          <p:nvPr/>
        </p:nvSpPr>
        <p:spPr>
          <a:xfrm>
            <a:off x="3115178" y="5912453"/>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2865" rIns="0" bIns="0" rtlCol="0">
            <a:spAutoFit/>
          </a:bodyPr>
          <a:lstStyle/>
          <a:p>
            <a:pPr marL="86360" marR="948690">
              <a:lnSpc>
                <a:spcPts val="1200"/>
              </a:lnSpc>
              <a:spcBef>
                <a:spcPts val="495"/>
              </a:spcBef>
            </a:pPr>
            <a:r>
              <a:rPr sz="1050" dirty="0">
                <a:latin typeface="Arial"/>
                <a:cs typeface="Arial"/>
              </a:rPr>
              <a:t>Review  Management</a:t>
            </a:r>
            <a:endParaRPr sz="1050">
              <a:latin typeface="Arial"/>
              <a:cs typeface="Arial"/>
            </a:endParaRPr>
          </a:p>
        </p:txBody>
      </p:sp>
      <p:sp>
        <p:nvSpPr>
          <p:cNvPr id="51" name="object 45">
            <a:extLst>
              <a:ext uri="{FF2B5EF4-FFF2-40B4-BE49-F238E27FC236}">
                <a16:creationId xmlns:a16="http://schemas.microsoft.com/office/drawing/2014/main" id="{FB63E010-F0FF-4CF9-BC64-C0DAF11E7869}"/>
              </a:ext>
            </a:extLst>
          </p:cNvPr>
          <p:cNvSpPr txBox="1"/>
          <p:nvPr/>
        </p:nvSpPr>
        <p:spPr>
          <a:xfrm>
            <a:off x="6952754" y="5116086"/>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259079">
              <a:lnSpc>
                <a:spcPct val="100000"/>
              </a:lnSpc>
              <a:spcBef>
                <a:spcPts val="740"/>
              </a:spcBef>
            </a:pPr>
            <a:r>
              <a:rPr sz="1050" dirty="0">
                <a:latin typeface="Arial"/>
                <a:cs typeface="Arial"/>
              </a:rPr>
              <a:t>N.</a:t>
            </a:r>
            <a:r>
              <a:rPr sz="1050" spc="-50" dirty="0">
                <a:latin typeface="Arial"/>
                <a:cs typeface="Arial"/>
              </a:rPr>
              <a:t> </a:t>
            </a:r>
            <a:r>
              <a:rPr sz="1050" dirty="0">
                <a:latin typeface="Arial"/>
                <a:cs typeface="Arial"/>
              </a:rPr>
              <a:t>prenotations</a:t>
            </a:r>
            <a:endParaRPr sz="1050">
              <a:latin typeface="Arial"/>
              <a:cs typeface="Arial"/>
            </a:endParaRPr>
          </a:p>
        </p:txBody>
      </p:sp>
      <p:sp>
        <p:nvSpPr>
          <p:cNvPr id="52" name="object 46">
            <a:extLst>
              <a:ext uri="{FF2B5EF4-FFF2-40B4-BE49-F238E27FC236}">
                <a16:creationId xmlns:a16="http://schemas.microsoft.com/office/drawing/2014/main" id="{A3697FFE-F8B8-4BDF-B00E-97DF63B9E56E}"/>
              </a:ext>
            </a:extLst>
          </p:cNvPr>
          <p:cNvSpPr txBox="1"/>
          <p:nvPr/>
        </p:nvSpPr>
        <p:spPr>
          <a:xfrm>
            <a:off x="5031866"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89230">
              <a:lnSpc>
                <a:spcPct val="100000"/>
              </a:lnSpc>
              <a:spcBef>
                <a:spcPts val="740"/>
              </a:spcBef>
            </a:pPr>
            <a:r>
              <a:rPr sz="1050" dirty="0">
                <a:latin typeface="Arial"/>
                <a:cs typeface="Arial"/>
              </a:rPr>
              <a:t>N. working</a:t>
            </a:r>
            <a:r>
              <a:rPr sz="1050" spc="-45" dirty="0">
                <a:latin typeface="Arial"/>
                <a:cs typeface="Arial"/>
              </a:rPr>
              <a:t> </a:t>
            </a:r>
            <a:r>
              <a:rPr sz="1050" dirty="0">
                <a:latin typeface="Arial"/>
                <a:cs typeface="Arial"/>
              </a:rPr>
              <a:t>clients</a:t>
            </a:r>
            <a:endParaRPr sz="1050">
              <a:latin typeface="Arial"/>
              <a:cs typeface="Arial"/>
            </a:endParaRPr>
          </a:p>
        </p:txBody>
      </p:sp>
      <p:sp>
        <p:nvSpPr>
          <p:cNvPr id="53" name="object 48">
            <a:extLst>
              <a:ext uri="{FF2B5EF4-FFF2-40B4-BE49-F238E27FC236}">
                <a16:creationId xmlns:a16="http://schemas.microsoft.com/office/drawing/2014/main" id="{F5E3690C-493C-4E31-8424-A723AED31A4F}"/>
              </a:ext>
            </a:extLst>
          </p:cNvPr>
          <p:cNvSpPr txBox="1"/>
          <p:nvPr/>
        </p:nvSpPr>
        <p:spPr>
          <a:xfrm>
            <a:off x="3110981"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73990">
              <a:lnSpc>
                <a:spcPct val="100000"/>
              </a:lnSpc>
              <a:spcBef>
                <a:spcPts val="740"/>
              </a:spcBef>
            </a:pPr>
            <a:r>
              <a:rPr sz="1050" dirty="0">
                <a:latin typeface="Arial"/>
                <a:cs typeface="Arial"/>
              </a:rPr>
              <a:t>N.</a:t>
            </a:r>
            <a:r>
              <a:rPr sz="1050" spc="-65" dirty="0">
                <a:latin typeface="Arial"/>
                <a:cs typeface="Arial"/>
              </a:rPr>
              <a:t> </a:t>
            </a:r>
            <a:r>
              <a:rPr sz="1050" dirty="0">
                <a:latin typeface="Arial"/>
                <a:cs typeface="Arial"/>
              </a:rPr>
              <a:t>Download</a:t>
            </a:r>
          </a:p>
          <a:p>
            <a:pPr marL="173990" marR="928369">
              <a:lnSpc>
                <a:spcPts val="1200"/>
              </a:lnSpc>
              <a:spcBef>
                <a:spcPts val="405"/>
              </a:spcBef>
            </a:pPr>
            <a:r>
              <a:rPr sz="1050" dirty="0">
                <a:latin typeface="Arial"/>
                <a:cs typeface="Arial"/>
              </a:rPr>
              <a:t>Registration  (optional)</a:t>
            </a:r>
          </a:p>
        </p:txBody>
      </p:sp>
      <p:sp>
        <p:nvSpPr>
          <p:cNvPr id="54" name="object 51">
            <a:extLst>
              <a:ext uri="{FF2B5EF4-FFF2-40B4-BE49-F238E27FC236}">
                <a16:creationId xmlns:a16="http://schemas.microsoft.com/office/drawing/2014/main" id="{382D8FB2-C078-48BD-8F50-4A575BF22875}"/>
              </a:ext>
            </a:extLst>
          </p:cNvPr>
          <p:cNvSpPr txBox="1"/>
          <p:nvPr/>
        </p:nvSpPr>
        <p:spPr>
          <a:xfrm>
            <a:off x="6952755" y="5911859"/>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93345">
              <a:lnSpc>
                <a:spcPct val="100000"/>
              </a:lnSpc>
              <a:spcBef>
                <a:spcPts val="509"/>
              </a:spcBef>
            </a:pPr>
            <a:r>
              <a:rPr sz="1050" dirty="0">
                <a:latin typeface="Arial"/>
                <a:cs typeface="Arial"/>
              </a:rPr>
              <a:t>Locals service</a:t>
            </a:r>
            <a:r>
              <a:rPr sz="1050" spc="-30" dirty="0">
                <a:latin typeface="Arial"/>
                <a:cs typeface="Arial"/>
              </a:rPr>
              <a:t> </a:t>
            </a:r>
            <a:r>
              <a:rPr sz="1050" dirty="0">
                <a:latin typeface="Arial"/>
                <a:cs typeface="Arial"/>
              </a:rPr>
              <a:t>check</a:t>
            </a:r>
            <a:endParaRPr sz="1050">
              <a:latin typeface="Arial"/>
              <a:cs typeface="Arial"/>
            </a:endParaRPr>
          </a:p>
        </p:txBody>
      </p:sp>
      <p:sp>
        <p:nvSpPr>
          <p:cNvPr id="55" name="object 52">
            <a:extLst>
              <a:ext uri="{FF2B5EF4-FFF2-40B4-BE49-F238E27FC236}">
                <a16:creationId xmlns:a16="http://schemas.microsoft.com/office/drawing/2014/main" id="{6EB7AD31-11F4-42B2-A8CA-61CC39138E84}"/>
              </a:ext>
            </a:extLst>
          </p:cNvPr>
          <p:cNvSpPr txBox="1"/>
          <p:nvPr/>
        </p:nvSpPr>
        <p:spPr>
          <a:xfrm>
            <a:off x="5025958" y="5911859"/>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131445">
              <a:lnSpc>
                <a:spcPct val="100000"/>
              </a:lnSpc>
              <a:spcBef>
                <a:spcPts val="509"/>
              </a:spcBef>
            </a:pPr>
            <a:r>
              <a:rPr sz="1050" dirty="0">
                <a:latin typeface="Arial"/>
                <a:cs typeface="Arial"/>
              </a:rPr>
              <a:t>Usability</a:t>
            </a:r>
            <a:r>
              <a:rPr sz="1050" spc="-60" dirty="0">
                <a:latin typeface="Arial"/>
                <a:cs typeface="Arial"/>
              </a:rPr>
              <a:t> </a:t>
            </a:r>
            <a:r>
              <a:rPr sz="1050" dirty="0">
                <a:latin typeface="Arial"/>
                <a:cs typeface="Arial"/>
              </a:rPr>
              <a:t>test</a:t>
            </a:r>
            <a:endParaRPr sz="1050">
              <a:latin typeface="Arial"/>
              <a:cs typeface="Arial"/>
            </a:endParaRPr>
          </a:p>
          <a:p>
            <a:pPr marL="131445">
              <a:lnSpc>
                <a:spcPct val="100000"/>
              </a:lnSpc>
              <a:spcBef>
                <a:spcPts val="295"/>
              </a:spcBef>
            </a:pPr>
            <a:r>
              <a:rPr sz="1050" dirty="0">
                <a:latin typeface="Arial"/>
                <a:cs typeface="Arial"/>
              </a:rPr>
              <a:t>Info</a:t>
            </a:r>
            <a:r>
              <a:rPr sz="1050" spc="-60" dirty="0">
                <a:latin typeface="Arial"/>
                <a:cs typeface="Arial"/>
              </a:rPr>
              <a:t> </a:t>
            </a:r>
            <a:r>
              <a:rPr sz="1050" spc="-5" dirty="0">
                <a:latin typeface="Arial"/>
                <a:cs typeface="Arial"/>
              </a:rPr>
              <a:t>Update</a:t>
            </a:r>
            <a:endParaRPr sz="1050">
              <a:latin typeface="Arial"/>
              <a:cs typeface="Arial"/>
            </a:endParaRPr>
          </a:p>
        </p:txBody>
      </p:sp>
      <p:sp>
        <p:nvSpPr>
          <p:cNvPr id="56" name="object 47">
            <a:extLst>
              <a:ext uri="{FF2B5EF4-FFF2-40B4-BE49-F238E27FC236}">
                <a16:creationId xmlns:a16="http://schemas.microsoft.com/office/drawing/2014/main" id="{13118E18-8D53-4BD9-889B-8098177920C5}"/>
              </a:ext>
            </a:extLst>
          </p:cNvPr>
          <p:cNvSpPr txBox="1"/>
          <p:nvPr/>
        </p:nvSpPr>
        <p:spPr>
          <a:xfrm>
            <a:off x="1714603" y="5116086"/>
            <a:ext cx="131254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36830">
              <a:lnSpc>
                <a:spcPts val="1195"/>
              </a:lnSpc>
            </a:pPr>
            <a:r>
              <a:rPr sz="1050" dirty="0">
                <a:latin typeface="Arial"/>
                <a:cs typeface="Arial"/>
              </a:rPr>
              <a:t>Bounce</a:t>
            </a:r>
            <a:r>
              <a:rPr sz="1050" spc="-60" dirty="0">
                <a:latin typeface="Arial"/>
                <a:cs typeface="Arial"/>
              </a:rPr>
              <a:t> </a:t>
            </a:r>
            <a:r>
              <a:rPr sz="1050" dirty="0">
                <a:latin typeface="Arial"/>
                <a:cs typeface="Arial"/>
              </a:rPr>
              <a:t>Rate</a:t>
            </a:r>
          </a:p>
          <a:p>
            <a:pPr marL="36830" marR="144145">
              <a:lnSpc>
                <a:spcPts val="1200"/>
              </a:lnSpc>
              <a:spcBef>
                <a:spcPts val="30"/>
              </a:spcBef>
            </a:pPr>
            <a:r>
              <a:rPr sz="1050" spc="5" dirty="0">
                <a:latin typeface="Arial"/>
                <a:cs typeface="Arial"/>
              </a:rPr>
              <a:t>CTR </a:t>
            </a:r>
            <a:r>
              <a:rPr sz="1050" dirty="0">
                <a:latin typeface="Arial"/>
                <a:cs typeface="Arial"/>
              </a:rPr>
              <a:t>(click through  rate)</a:t>
            </a:r>
          </a:p>
          <a:p>
            <a:pPr marL="36830">
              <a:lnSpc>
                <a:spcPts val="1175"/>
              </a:lnSpc>
            </a:pPr>
            <a:r>
              <a:rPr sz="1050" dirty="0">
                <a:latin typeface="Arial"/>
                <a:cs typeface="Arial"/>
              </a:rPr>
              <a:t>Conversion</a:t>
            </a:r>
            <a:r>
              <a:rPr sz="1050" spc="-45" dirty="0">
                <a:latin typeface="Arial"/>
                <a:cs typeface="Arial"/>
              </a:rPr>
              <a:t> </a:t>
            </a:r>
            <a:r>
              <a:rPr sz="1050" dirty="0">
                <a:latin typeface="Arial"/>
                <a:cs typeface="Arial"/>
              </a:rPr>
              <a:t>Rate</a:t>
            </a:r>
          </a:p>
        </p:txBody>
      </p:sp>
      <p:sp>
        <p:nvSpPr>
          <p:cNvPr id="57" name="object 40">
            <a:extLst>
              <a:ext uri="{FF2B5EF4-FFF2-40B4-BE49-F238E27FC236}">
                <a16:creationId xmlns:a16="http://schemas.microsoft.com/office/drawing/2014/main" id="{2E7217E3-7983-4D16-8C71-FE8EB5E062B0}"/>
              </a:ext>
            </a:extLst>
          </p:cNvPr>
          <p:cNvSpPr txBox="1"/>
          <p:nvPr/>
        </p:nvSpPr>
        <p:spPr>
          <a:xfrm>
            <a:off x="1736717" y="3718080"/>
            <a:ext cx="131254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345" rIns="0" bIns="0" rtlCol="0">
            <a:spAutoFit/>
          </a:bodyPr>
          <a:lstStyle/>
          <a:p>
            <a:pPr marL="97155" marR="270510">
              <a:lnSpc>
                <a:spcPts val="1200"/>
              </a:lnSpc>
              <a:spcBef>
                <a:spcPts val="735"/>
              </a:spcBef>
            </a:pPr>
            <a:r>
              <a:rPr sz="1050" dirty="0">
                <a:latin typeface="Arial"/>
                <a:cs typeface="Arial"/>
              </a:rPr>
              <a:t>Bad Reputation  (spill)</a:t>
            </a:r>
          </a:p>
          <a:p>
            <a:pPr>
              <a:lnSpc>
                <a:spcPct val="100000"/>
              </a:lnSpc>
              <a:spcBef>
                <a:spcPts val="5"/>
              </a:spcBef>
            </a:pPr>
            <a:endParaRPr sz="1000" dirty="0">
              <a:latin typeface="Times New Roman"/>
              <a:cs typeface="Times New Roman"/>
            </a:endParaRPr>
          </a:p>
          <a:p>
            <a:pPr marL="97155">
              <a:lnSpc>
                <a:spcPct val="100000"/>
              </a:lnSpc>
            </a:pPr>
            <a:r>
              <a:rPr sz="1050" dirty="0">
                <a:latin typeface="Arial"/>
                <a:cs typeface="Arial"/>
              </a:rPr>
              <a:t>Online</a:t>
            </a:r>
            <a:r>
              <a:rPr sz="1050" spc="-120" dirty="0">
                <a:latin typeface="Arial"/>
                <a:cs typeface="Arial"/>
              </a:rPr>
              <a:t> </a:t>
            </a:r>
            <a:r>
              <a:rPr sz="1050" dirty="0">
                <a:latin typeface="Arial"/>
                <a:cs typeface="Arial"/>
              </a:rPr>
              <a:t>Awareness</a:t>
            </a:r>
          </a:p>
        </p:txBody>
      </p:sp>
      <p:sp>
        <p:nvSpPr>
          <p:cNvPr id="58" name="object 41">
            <a:extLst>
              <a:ext uri="{FF2B5EF4-FFF2-40B4-BE49-F238E27FC236}">
                <a16:creationId xmlns:a16="http://schemas.microsoft.com/office/drawing/2014/main" id="{C9AD2D62-D7E2-46B1-9AA9-AB2CE3A77669}"/>
              </a:ext>
            </a:extLst>
          </p:cNvPr>
          <p:cNvSpPr txBox="1"/>
          <p:nvPr/>
        </p:nvSpPr>
        <p:spPr>
          <a:xfrm>
            <a:off x="3123336"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320">
              <a:lnSpc>
                <a:spcPct val="100000"/>
              </a:lnSpc>
              <a:spcBef>
                <a:spcPts val="810"/>
              </a:spcBef>
            </a:pPr>
            <a:r>
              <a:rPr sz="1050" spc="5" dirty="0">
                <a:latin typeface="Arial"/>
                <a:cs typeface="Arial"/>
              </a:rPr>
              <a:t>GDPR </a:t>
            </a:r>
            <a:r>
              <a:rPr sz="1050" dirty="0">
                <a:latin typeface="Arial"/>
                <a:cs typeface="Arial"/>
              </a:rPr>
              <a:t>for data</a:t>
            </a:r>
            <a:r>
              <a:rPr sz="1050" spc="-30" dirty="0">
                <a:latin typeface="Arial"/>
                <a:cs typeface="Arial"/>
              </a:rPr>
              <a:t> </a:t>
            </a:r>
            <a:r>
              <a:rPr sz="1050" dirty="0">
                <a:latin typeface="Arial"/>
                <a:cs typeface="Arial"/>
              </a:rPr>
              <a:t>management</a:t>
            </a:r>
            <a:endParaRPr sz="1050">
              <a:latin typeface="Arial"/>
              <a:cs typeface="Arial"/>
            </a:endParaRPr>
          </a:p>
          <a:p>
            <a:pPr marL="35560" marR="782320">
              <a:lnSpc>
                <a:spcPts val="1200"/>
              </a:lnSpc>
              <a:spcBef>
                <a:spcPts val="655"/>
              </a:spcBef>
            </a:pPr>
            <a:r>
              <a:rPr sz="1050" dirty="0">
                <a:latin typeface="Arial"/>
                <a:cs typeface="Arial"/>
              </a:rPr>
              <a:t>Color / Design to  attract</a:t>
            </a:r>
            <a:r>
              <a:rPr sz="1050" spc="-45" dirty="0">
                <a:latin typeface="Arial"/>
                <a:cs typeface="Arial"/>
              </a:rPr>
              <a:t> </a:t>
            </a:r>
            <a:r>
              <a:rPr sz="1050" dirty="0">
                <a:latin typeface="Arial"/>
                <a:cs typeface="Arial"/>
              </a:rPr>
              <a:t>customer</a:t>
            </a:r>
            <a:endParaRPr sz="1050">
              <a:latin typeface="Arial"/>
              <a:cs typeface="Arial"/>
            </a:endParaRPr>
          </a:p>
          <a:p>
            <a:pPr marL="51435">
              <a:lnSpc>
                <a:spcPct val="100000"/>
              </a:lnSpc>
              <a:spcBef>
                <a:spcPts val="595"/>
              </a:spcBef>
            </a:pPr>
            <a:r>
              <a:rPr sz="1050" dirty="0">
                <a:latin typeface="Arial"/>
                <a:cs typeface="Arial"/>
              </a:rPr>
              <a:t>Nearby (better?) Fishing Spot</a:t>
            </a:r>
            <a:endParaRPr sz="1050">
              <a:latin typeface="Arial"/>
              <a:cs typeface="Arial"/>
            </a:endParaRPr>
          </a:p>
        </p:txBody>
      </p:sp>
      <p:sp>
        <p:nvSpPr>
          <p:cNvPr id="59" name="object 42">
            <a:extLst>
              <a:ext uri="{FF2B5EF4-FFF2-40B4-BE49-F238E27FC236}">
                <a16:creationId xmlns:a16="http://schemas.microsoft.com/office/drawing/2014/main" id="{319B82EF-65AF-4378-8668-C179785DC3C4}"/>
              </a:ext>
            </a:extLst>
          </p:cNvPr>
          <p:cNvSpPr txBox="1"/>
          <p:nvPr/>
        </p:nvSpPr>
        <p:spPr>
          <a:xfrm>
            <a:off x="5037490"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7645">
              <a:lnSpc>
                <a:spcPct val="100000"/>
              </a:lnSpc>
              <a:spcBef>
                <a:spcPts val="810"/>
              </a:spcBef>
            </a:pPr>
            <a:r>
              <a:rPr sz="1050" dirty="0">
                <a:latin typeface="Arial"/>
                <a:cs typeface="Arial"/>
              </a:rPr>
              <a:t>Locals</a:t>
            </a:r>
            <a:r>
              <a:rPr sz="1050" spc="-20"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UI</a:t>
            </a:r>
            <a:r>
              <a:rPr sz="1050" spc="-35"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No</a:t>
            </a:r>
            <a:r>
              <a:rPr lang="it-IT" sz="1050" dirty="0">
                <a:latin typeface="Arial"/>
                <a:cs typeface="Arial"/>
              </a:rPr>
              <a:t>t</a:t>
            </a:r>
            <a:r>
              <a:rPr sz="1050" dirty="0">
                <a:latin typeface="Arial"/>
                <a:cs typeface="Arial"/>
              </a:rPr>
              <a:t> intuitive</a:t>
            </a:r>
            <a:r>
              <a:rPr sz="1050" spc="-35" dirty="0">
                <a:latin typeface="Arial"/>
                <a:cs typeface="Arial"/>
              </a:rPr>
              <a:t> </a:t>
            </a:r>
            <a:r>
              <a:rPr sz="1050" dirty="0">
                <a:latin typeface="Arial"/>
                <a:cs typeface="Arial"/>
              </a:rPr>
              <a:t>Design</a:t>
            </a:r>
          </a:p>
        </p:txBody>
      </p:sp>
      <p:sp>
        <p:nvSpPr>
          <p:cNvPr id="60" name="object 44">
            <a:extLst>
              <a:ext uri="{FF2B5EF4-FFF2-40B4-BE49-F238E27FC236}">
                <a16:creationId xmlns:a16="http://schemas.microsoft.com/office/drawing/2014/main" id="{3D3AA913-030C-4A32-A1B2-2D4294F012EE}"/>
              </a:ext>
            </a:extLst>
          </p:cNvPr>
          <p:cNvSpPr txBox="1"/>
          <p:nvPr/>
        </p:nvSpPr>
        <p:spPr>
          <a:xfrm>
            <a:off x="6952742" y="3718080"/>
            <a:ext cx="2113280"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72390" rIns="0" bIns="0" rtlCol="0">
            <a:spAutoFit/>
          </a:bodyPr>
          <a:lstStyle/>
          <a:p>
            <a:pPr marL="93980" marR="215900">
              <a:lnSpc>
                <a:spcPts val="1200"/>
              </a:lnSpc>
              <a:spcBef>
                <a:spcPts val="570"/>
              </a:spcBef>
            </a:pPr>
            <a:r>
              <a:rPr sz="1050" dirty="0">
                <a:latin typeface="Arial"/>
                <a:cs typeface="Arial"/>
              </a:rPr>
              <a:t>App reputation relies on every  single local behaviour  (working with the</a:t>
            </a:r>
            <a:r>
              <a:rPr sz="1050" spc="-15" dirty="0">
                <a:latin typeface="Arial"/>
                <a:cs typeface="Arial"/>
              </a:rPr>
              <a:t> </a:t>
            </a:r>
            <a:r>
              <a:rPr sz="1050" dirty="0">
                <a:latin typeface="Arial"/>
                <a:cs typeface="Arial"/>
              </a:rPr>
              <a:t>service)</a:t>
            </a:r>
          </a:p>
          <a:p>
            <a:pPr marL="133350">
              <a:lnSpc>
                <a:spcPct val="100000"/>
              </a:lnSpc>
              <a:spcBef>
                <a:spcPts val="620"/>
              </a:spcBef>
            </a:pPr>
            <a:r>
              <a:rPr sz="1050" dirty="0">
                <a:latin typeface="Arial"/>
                <a:cs typeface="Arial"/>
              </a:rPr>
              <a:t>Not attractive</a:t>
            </a:r>
            <a:r>
              <a:rPr sz="1050" spc="-55" dirty="0">
                <a:latin typeface="Arial"/>
                <a:cs typeface="Arial"/>
              </a:rPr>
              <a:t> </a:t>
            </a:r>
            <a:r>
              <a:rPr sz="1050" dirty="0">
                <a:latin typeface="Arial"/>
                <a:cs typeface="Arial"/>
              </a:rPr>
              <a:t>offers</a:t>
            </a:r>
          </a:p>
          <a:p>
            <a:pPr marL="149225">
              <a:lnSpc>
                <a:spcPct val="100000"/>
              </a:lnSpc>
              <a:spcBef>
                <a:spcPts val="105"/>
              </a:spcBef>
            </a:pPr>
            <a:r>
              <a:rPr sz="1050" spc="5" dirty="0">
                <a:latin typeface="Arial"/>
                <a:cs typeface="Arial"/>
              </a:rPr>
              <a:t>Spam</a:t>
            </a:r>
            <a:endParaRPr sz="1050" dirty="0">
              <a:latin typeface="Arial"/>
              <a:cs typeface="Arial"/>
            </a:endParaRPr>
          </a:p>
        </p:txBody>
      </p:sp>
      <p:sp>
        <p:nvSpPr>
          <p:cNvPr id="61" name="object 8">
            <a:extLst>
              <a:ext uri="{FF2B5EF4-FFF2-40B4-BE49-F238E27FC236}">
                <a16:creationId xmlns:a16="http://schemas.microsoft.com/office/drawing/2014/main" id="{5EF4BEDC-52FF-4A42-99A2-C3D78710D6F2}"/>
              </a:ext>
            </a:extLst>
          </p:cNvPr>
          <p:cNvSpPr txBox="1"/>
          <p:nvPr/>
        </p:nvSpPr>
        <p:spPr>
          <a:xfrm>
            <a:off x="423213" y="3718080"/>
            <a:ext cx="1219835" cy="98361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dirty="0">
              <a:latin typeface="Times New Roman"/>
              <a:cs typeface="Times New Roman"/>
            </a:endParaRPr>
          </a:p>
          <a:p>
            <a:pPr>
              <a:lnSpc>
                <a:spcPct val="100000"/>
              </a:lnSpc>
              <a:spcBef>
                <a:spcPts val="40"/>
              </a:spcBef>
            </a:pPr>
            <a:endParaRPr sz="1450" dirty="0">
              <a:latin typeface="Times New Roman"/>
              <a:cs typeface="Times New Roman"/>
            </a:endParaRPr>
          </a:p>
          <a:p>
            <a:pPr marL="135255">
              <a:lnSpc>
                <a:spcPct val="100000"/>
              </a:lnSpc>
            </a:pPr>
            <a:r>
              <a:rPr sz="1100" b="1" spc="-15" dirty="0">
                <a:solidFill>
                  <a:srgbClr val="312D2B"/>
                </a:solidFill>
                <a:latin typeface="Arial"/>
                <a:cs typeface="Arial"/>
              </a:rPr>
              <a:t>CHALLENGES</a:t>
            </a:r>
            <a:endParaRPr sz="1100" dirty="0">
              <a:latin typeface="Arial"/>
              <a:cs typeface="Arial"/>
            </a:endParaRPr>
          </a:p>
        </p:txBody>
      </p:sp>
      <p:sp>
        <p:nvSpPr>
          <p:cNvPr id="62" name="object 36">
            <a:extLst>
              <a:ext uri="{FF2B5EF4-FFF2-40B4-BE49-F238E27FC236}">
                <a16:creationId xmlns:a16="http://schemas.microsoft.com/office/drawing/2014/main" id="{AACF3681-2441-DE40-A536-89BFBCE8A6F7}"/>
              </a:ext>
            </a:extLst>
          </p:cNvPr>
          <p:cNvSpPr txBox="1"/>
          <p:nvPr/>
        </p:nvSpPr>
        <p:spPr>
          <a:xfrm>
            <a:off x="3431494" y="2378790"/>
            <a:ext cx="1170305" cy="171201"/>
          </a:xfrm>
          <a:prstGeom prst="rect">
            <a:avLst/>
          </a:prstGeom>
          <a:solidFill>
            <a:srgbClr val="96D35F"/>
          </a:solidFill>
        </p:spPr>
        <p:txBody>
          <a:bodyPr vert="horz" wrap="square" lIns="0" tIns="9525" rIns="0" bIns="0" rtlCol="0">
            <a:spAutoFit/>
          </a:bodyPr>
          <a:lstStyle/>
          <a:p>
            <a:pPr marL="15240">
              <a:spcBef>
                <a:spcPts val="75"/>
              </a:spcBef>
            </a:pPr>
            <a:r>
              <a:rPr lang="it-IT" sz="1050" dirty="0">
                <a:latin typeface="Arial"/>
                <a:cs typeface="Arial"/>
              </a:rPr>
              <a:t>Booking </a:t>
            </a:r>
            <a:r>
              <a:rPr lang="it-IT" sz="1050" dirty="0" err="1">
                <a:latin typeface="Arial"/>
                <a:cs typeface="Arial"/>
              </a:rPr>
              <a:t>Options</a:t>
            </a:r>
            <a:endParaRPr sz="1050" dirty="0">
              <a:latin typeface="Arial"/>
              <a:cs typeface="Arial"/>
            </a:endParaRPr>
          </a:p>
        </p:txBody>
      </p:sp>
    </p:spTree>
    <p:extLst>
      <p:ext uri="{BB962C8B-B14F-4D97-AF65-F5344CB8AC3E}">
        <p14:creationId xmlns:p14="http://schemas.microsoft.com/office/powerpoint/2010/main" val="281534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5234</TotalTime>
  <Words>1145</Words>
  <Application>Microsoft Macintosh PowerPoint</Application>
  <PresentationFormat>Widescreen</PresentationFormat>
  <Paragraphs>216</Paragraphs>
  <Slides>30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Atlas Grotesk</vt:lpstr>
      <vt:lpstr>Times New Roman</vt:lpstr>
      <vt:lpstr>Trebuchet MS</vt:lpstr>
      <vt:lpstr>Wingdings 3</vt:lpstr>
      <vt:lpstr>Facet</vt:lpstr>
      <vt:lpstr>Elk River</vt:lpstr>
      <vt:lpstr>Target Group  Fishing enthusiasts</vt:lpstr>
      <vt:lpstr>Persona  Bob the local fishing enthusiast</vt:lpstr>
      <vt:lpstr>Persona  Bob the local fishing enthusiast</vt:lpstr>
      <vt:lpstr>Persona  Jack the tourist fisherman</vt:lpstr>
      <vt:lpstr>Persona  Jack the tourist fisherman</vt:lpstr>
      <vt:lpstr>Thinking hats</vt:lpstr>
      <vt:lpstr>Thinking hats</vt:lpstr>
      <vt:lpstr>Customer Journey Map – Jack The Tourist</vt:lpstr>
      <vt:lpstr>Presentazione standard di PowerPoint</vt:lpstr>
      <vt:lpstr>Clustering</vt:lpstr>
      <vt:lpstr>KMean</vt:lpstr>
      <vt:lpstr>KMean</vt:lpstr>
      <vt:lpstr>Correlation Matrix</vt:lpstr>
      <vt:lpstr>Classification</vt:lpstr>
      <vt:lpstr>Feature Engineering</vt:lpstr>
      <vt:lpstr>Feature Engineering</vt:lpstr>
      <vt:lpstr>Feature Engineering </vt:lpstr>
      <vt:lpstr>Correlation Matrix</vt:lpstr>
      <vt:lpstr>Metrics</vt:lpstr>
      <vt:lpstr>K-NN</vt:lpstr>
      <vt:lpstr>Decision Tree Classifier</vt:lpstr>
      <vt:lpstr>Random Forest Classifier</vt:lpstr>
      <vt:lpstr>Under-Sampling Majority Class</vt:lpstr>
      <vt:lpstr>SMOTE</vt:lpstr>
      <vt:lpstr>Recap</vt:lpstr>
      <vt:lpstr>Prototype – Mobile app</vt:lpstr>
      <vt:lpstr>Technologies used</vt:lpstr>
      <vt:lpstr>Goal of the application</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Luca Costa</cp:lastModifiedBy>
  <cp:revision>41</cp:revision>
  <dcterms:created xsi:type="dcterms:W3CDTF">2019-04-16T15:02:45Z</dcterms:created>
  <dcterms:modified xsi:type="dcterms:W3CDTF">2019-06-09T18:19:56Z</dcterms:modified>
</cp:coreProperties>
</file>