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75" r:id="rId6"/>
    <p:sldId id="277" r:id="rId7"/>
    <p:sldId id="276" r:id="rId8"/>
    <p:sldId id="278" r:id="rId9"/>
    <p:sldId id="280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878"/>
    <a:srgbClr val="448B87"/>
    <a:srgbClr val="2AB8EA"/>
    <a:srgbClr val="F8D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21941-27F0-4FF8-BBA8-22D642FB991A}" type="datetimeFigureOut">
              <a:rPr lang="it-IT" smtClean="0"/>
              <a:t>18/02/2019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7C28-A4CD-442E-9841-1B3C88C82659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9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28034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8349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9186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295604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14665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951949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4230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662360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91086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74241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9865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23002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66931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90874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378056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6186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05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91" y="2276872"/>
            <a:ext cx="10304023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Design and Implementation of Mobile Applications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2018-2019</a:t>
            </a:r>
          </a:p>
          <a:p>
            <a:pPr algn="ctr">
              <a:lnSpc>
                <a:spcPct val="100000"/>
              </a:lnSpc>
            </a:pPr>
            <a:r>
              <a:rPr lang="it-IT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Professor Luciano Baresi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0" y="4101324"/>
            <a:ext cx="10306761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it-I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RICCARDO </a:t>
            </a:r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FACCHINI</a:t>
            </a:r>
          </a:p>
          <a:p>
            <a:pPr algn="ctr"/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899190</a:t>
            </a:r>
          </a:p>
          <a:p>
            <a:pPr algn="ctr"/>
            <a:r>
              <a:rPr lang="it-I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riccardo.facchini@mail.polimi.it</a:t>
            </a:r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	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-91" y="740160"/>
            <a:ext cx="10304023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Reservation</a:t>
            </a:r>
            <a:endParaRPr lang="it-IT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70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Reservation process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10</a:t>
            </a:fld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63103-F048-4167-99D5-0B8E238C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0" y="1503999"/>
            <a:ext cx="2532784" cy="4502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807D6D-F18C-4312-B607-196C6713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03" y="1503999"/>
            <a:ext cx="2532784" cy="45027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B522-D069-4676-9CE8-FC2AA23E9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15" y="1503999"/>
            <a:ext cx="2532784" cy="450272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6AFDA11-35C5-44F6-87D4-2E64AAB2F123}"/>
              </a:ext>
            </a:extLst>
          </p:cNvPr>
          <p:cNvSpPr/>
          <p:nvPr/>
        </p:nvSpPr>
        <p:spPr>
          <a:xfrm>
            <a:off x="1077271" y="2034309"/>
            <a:ext cx="258618" cy="25861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271E37-8C7C-4313-9C0C-492277074AFA}"/>
              </a:ext>
            </a:extLst>
          </p:cNvPr>
          <p:cNvSpPr/>
          <p:nvPr/>
        </p:nvSpPr>
        <p:spPr>
          <a:xfrm>
            <a:off x="1477434" y="3642631"/>
            <a:ext cx="258618" cy="25861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6480C9-298A-4C0A-ABEE-861476B0332D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1206580" y="2292927"/>
            <a:ext cx="400163" cy="134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F8CA6D-AC3E-4391-ADB7-EA9F1572D7DD}"/>
              </a:ext>
            </a:extLst>
          </p:cNvPr>
          <p:cNvSpPr/>
          <p:nvPr/>
        </p:nvSpPr>
        <p:spPr>
          <a:xfrm>
            <a:off x="4382703" y="2676088"/>
            <a:ext cx="2592243" cy="122516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F2B158-A37A-41F6-A331-02D3AEBBD7C9}"/>
              </a:ext>
            </a:extLst>
          </p:cNvPr>
          <p:cNvCxnSpPr>
            <a:cxnSpLocks/>
            <a:stCxn id="18" idx="6"/>
            <a:endCxn id="27" idx="1"/>
          </p:cNvCxnSpPr>
          <p:nvPr/>
        </p:nvCxnSpPr>
        <p:spPr>
          <a:xfrm flipV="1">
            <a:off x="2752215" y="3288669"/>
            <a:ext cx="1630488" cy="81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C6717F7-C61C-460C-9F0A-581A51274FA9}"/>
              </a:ext>
            </a:extLst>
          </p:cNvPr>
          <p:cNvSpPr/>
          <p:nvPr/>
        </p:nvSpPr>
        <p:spPr>
          <a:xfrm>
            <a:off x="9144693" y="3171462"/>
            <a:ext cx="258618" cy="258618"/>
          </a:xfrm>
          <a:prstGeom prst="ellipse">
            <a:avLst/>
          </a:prstGeom>
          <a:solidFill>
            <a:srgbClr val="F87878">
              <a:alpha val="50000"/>
            </a:srgbClr>
          </a:solidFill>
          <a:ln>
            <a:solidFill>
              <a:srgbClr val="F8787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15049-2DD8-4749-B1D7-D4EA8C1F7812}"/>
              </a:ext>
            </a:extLst>
          </p:cNvPr>
          <p:cNvCxnSpPr>
            <a:stCxn id="27" idx="3"/>
            <a:endCxn id="33" idx="2"/>
          </p:cNvCxnSpPr>
          <p:nvPr/>
        </p:nvCxnSpPr>
        <p:spPr>
          <a:xfrm>
            <a:off x="6974946" y="3288669"/>
            <a:ext cx="2169747" cy="12102"/>
          </a:xfrm>
          <a:prstGeom prst="straightConnector1">
            <a:avLst/>
          </a:prstGeom>
          <a:ln>
            <a:solidFill>
              <a:srgbClr val="F8787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16378CC-9C82-41B4-B743-F1E6D842571B}"/>
              </a:ext>
            </a:extLst>
          </p:cNvPr>
          <p:cNvSpPr/>
          <p:nvPr/>
        </p:nvSpPr>
        <p:spPr>
          <a:xfrm>
            <a:off x="2395939" y="3926416"/>
            <a:ext cx="356276" cy="3562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36B7C4-183C-47D5-8B74-4517FAF3A2B0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>
          <a:xfrm>
            <a:off x="1736052" y="3771940"/>
            <a:ext cx="659887" cy="332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0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4DA4AE-D800-40C6-97AA-A4A5ADB6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15" y="1394480"/>
            <a:ext cx="2541135" cy="4517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77F12-A92A-4A34-A408-6D21B8081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57" y="1394479"/>
            <a:ext cx="2541135" cy="4517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Reservation process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11</a:t>
            </a:fld>
            <a:endParaRPr lang="it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271E37-8C7C-4313-9C0C-492277074AFA}"/>
              </a:ext>
            </a:extLst>
          </p:cNvPr>
          <p:cNvSpPr/>
          <p:nvPr/>
        </p:nvSpPr>
        <p:spPr>
          <a:xfrm>
            <a:off x="3498209" y="3938650"/>
            <a:ext cx="356276" cy="3562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F2B158-A37A-41F6-A331-02D3AEBBD7C9}"/>
              </a:ext>
            </a:extLst>
          </p:cNvPr>
          <p:cNvCxnSpPr>
            <a:cxnSpLocks/>
            <a:stCxn id="25" idx="6"/>
            <a:endCxn id="22" idx="1"/>
          </p:cNvCxnSpPr>
          <p:nvPr/>
        </p:nvCxnSpPr>
        <p:spPr>
          <a:xfrm flipV="1">
            <a:off x="4053339" y="3519952"/>
            <a:ext cx="2666243" cy="1390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365576F-CD98-4FC9-8A06-DD1DCBA061B0}"/>
              </a:ext>
            </a:extLst>
          </p:cNvPr>
          <p:cNvSpPr/>
          <p:nvPr/>
        </p:nvSpPr>
        <p:spPr>
          <a:xfrm>
            <a:off x="3697063" y="4731918"/>
            <a:ext cx="356276" cy="3562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F5005-0535-4E26-B503-4FED7987D9C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3676347" y="4294926"/>
            <a:ext cx="198854" cy="436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7EDD31-9B64-4E6C-8B4A-6C657468D1D3}"/>
              </a:ext>
            </a:extLst>
          </p:cNvPr>
          <p:cNvSpPr/>
          <p:nvPr/>
        </p:nvSpPr>
        <p:spPr>
          <a:xfrm>
            <a:off x="6719582" y="3405652"/>
            <a:ext cx="629174" cy="2286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C7ACF8-8BA5-42FE-8718-A3E7EC9FA55B}"/>
              </a:ext>
            </a:extLst>
          </p:cNvPr>
          <p:cNvSpPr/>
          <p:nvPr/>
        </p:nvSpPr>
        <p:spPr>
          <a:xfrm>
            <a:off x="7745334" y="3695210"/>
            <a:ext cx="356276" cy="3562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BB24B2-ADA0-4037-819D-26A078B27914}"/>
              </a:ext>
            </a:extLst>
          </p:cNvPr>
          <p:cNvCxnSpPr>
            <a:cxnSpLocks/>
            <a:stCxn id="22" idx="3"/>
            <a:endCxn id="34" idx="0"/>
          </p:cNvCxnSpPr>
          <p:nvPr/>
        </p:nvCxnSpPr>
        <p:spPr>
          <a:xfrm>
            <a:off x="7348756" y="3519952"/>
            <a:ext cx="574716" cy="17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2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39920" y="609480"/>
            <a:ext cx="8596440" cy="1320480"/>
          </a:xfrm>
        </p:spPr>
        <p:txBody>
          <a:bodyPr/>
          <a:lstStyle/>
          <a:p>
            <a:r>
              <a:rPr lang="en-US" sz="4800" dirty="0">
                <a:solidFill>
                  <a:srgbClr val="2AB8EA"/>
                </a:solidFill>
              </a:rPr>
              <a:t>Goals</a:t>
            </a:r>
            <a:endParaRPr lang="en-US" sz="5400" dirty="0">
              <a:solidFill>
                <a:srgbClr val="2AB8EA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F00F35-C619-4F76-917D-30D83480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DB3-2C50-470D-807C-A56D74322188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0F643-E70C-4288-B372-D9F31E7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Riccardo Facchini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D6A143-23B2-4B7B-BCD7-E92F23F4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2</a:t>
            </a:fld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51384" y="1844824"/>
            <a:ext cx="9289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G.1: Allow </a:t>
            </a:r>
            <a:r>
              <a:rPr lang="en-GB" sz="2000" b="1" dirty="0"/>
              <a:t>anyone</a:t>
            </a:r>
            <a:r>
              <a:rPr lang="en-GB" sz="2000" dirty="0"/>
              <a:t> that owns a </a:t>
            </a:r>
            <a:r>
              <a:rPr lang="en-GB" sz="2000" b="1" dirty="0"/>
              <a:t>smartphone</a:t>
            </a:r>
            <a:r>
              <a:rPr lang="en-GB" sz="2000" dirty="0"/>
              <a:t> to become a registered user of the service.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G.2: Allow the </a:t>
            </a:r>
            <a:r>
              <a:rPr lang="en-GB" sz="2000" b="1" dirty="0"/>
              <a:t>customers</a:t>
            </a:r>
            <a:r>
              <a:rPr lang="en-GB" sz="2000" dirty="0"/>
              <a:t> to search </a:t>
            </a:r>
            <a:r>
              <a:rPr lang="en-GB" sz="2000" b="1" dirty="0"/>
              <a:t>shops</a:t>
            </a:r>
            <a:r>
              <a:rPr lang="en-GB" sz="2000" dirty="0"/>
              <a:t> and establishments to </a:t>
            </a:r>
            <a:r>
              <a:rPr lang="en-GB" sz="2000" i="1" dirty="0"/>
              <a:t>book</a:t>
            </a:r>
            <a:r>
              <a:rPr lang="en-GB" sz="2000" dirty="0"/>
              <a:t> a </a:t>
            </a:r>
            <a:r>
              <a:rPr lang="en-GB" sz="2000" b="1" dirty="0"/>
              <a:t>reservation</a:t>
            </a:r>
            <a:r>
              <a:rPr lang="en-GB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G.3: Allow the </a:t>
            </a:r>
            <a:r>
              <a:rPr lang="en-GB" sz="2000" b="1" dirty="0"/>
              <a:t>shop</a:t>
            </a:r>
            <a:r>
              <a:rPr lang="en-GB" sz="2000" dirty="0"/>
              <a:t> </a:t>
            </a:r>
            <a:r>
              <a:rPr lang="en-GB" sz="2000" b="1" dirty="0"/>
              <a:t>owners</a:t>
            </a:r>
            <a:r>
              <a:rPr lang="en-GB" sz="2000" dirty="0"/>
              <a:t> to have their shop found by customers whishing to </a:t>
            </a:r>
            <a:r>
              <a:rPr lang="en-GB" sz="2000" i="1" dirty="0"/>
              <a:t>book</a:t>
            </a:r>
            <a:r>
              <a:rPr lang="en-GB" sz="2000" dirty="0"/>
              <a:t> a </a:t>
            </a:r>
            <a:r>
              <a:rPr lang="en-GB" sz="2000" b="1" dirty="0"/>
              <a:t>reservation</a:t>
            </a:r>
            <a:r>
              <a:rPr lang="en-GB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G.4: Show </a:t>
            </a:r>
            <a:r>
              <a:rPr lang="en-GB" sz="2000" b="1" dirty="0"/>
              <a:t>only</a:t>
            </a:r>
            <a:r>
              <a:rPr lang="en-GB" sz="2000" dirty="0"/>
              <a:t> the available times to book a reservation.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G.5: Show in the home screen of both kinds of users the </a:t>
            </a:r>
            <a:r>
              <a:rPr lang="en-GB" sz="2000" b="1" dirty="0"/>
              <a:t>next</a:t>
            </a:r>
            <a:r>
              <a:rPr lang="en-GB" sz="2000" dirty="0"/>
              <a:t> </a:t>
            </a:r>
            <a:r>
              <a:rPr lang="en-GB" sz="2000" b="1" dirty="0"/>
              <a:t>reservations</a:t>
            </a:r>
            <a:r>
              <a:rPr lang="en-GB" sz="2000" dirty="0"/>
              <a:t>. </a:t>
            </a:r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93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49168" y="609480"/>
            <a:ext cx="8803216" cy="1320480"/>
          </a:xfrm>
        </p:spPr>
        <p:txBody>
          <a:bodyPr/>
          <a:lstStyle/>
          <a:p>
            <a:r>
              <a:rPr lang="en-US" sz="4800" dirty="0">
                <a:solidFill>
                  <a:srgbClr val="2AB8EA"/>
                </a:solidFill>
              </a:rPr>
              <a:t>Use Case - Create Reservation</a:t>
            </a:r>
            <a:endParaRPr lang="en-US" sz="5400" dirty="0">
              <a:solidFill>
                <a:srgbClr val="2AB8EA"/>
              </a:solidFill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9CCD-A7FD-4922-8A49-B5175969A536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3</a:t>
            </a:fld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51384" y="1844824"/>
            <a:ext cx="9361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Allow the customer to </a:t>
            </a:r>
            <a:r>
              <a:rPr lang="en-GB" sz="2000" b="1" dirty="0"/>
              <a:t>create and register a reservation</a:t>
            </a:r>
            <a:r>
              <a:rPr lang="en-GB" sz="2000" dirty="0"/>
              <a:t> to a </a:t>
            </a:r>
            <a:r>
              <a:rPr lang="en-GB" sz="2000" b="1" dirty="0"/>
              <a:t>shop</a:t>
            </a:r>
            <a:r>
              <a:rPr lang="en-GB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The system searches for the closest shops in the area and shows them to the customer.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Only available time slots are displayed as a choice.</a:t>
            </a:r>
            <a:br>
              <a:rPr lang="en-GB" sz="2000" dirty="0"/>
            </a:b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D3110-9C57-4FFC-BA56-E3D365CF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5" y="3801443"/>
            <a:ext cx="5847315" cy="13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5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0151533" cy="6858000"/>
          </a:xfrm>
        </p:spPr>
        <p:txBody>
          <a:bodyPr anchor="ctr"/>
          <a:lstStyle/>
          <a:p>
            <a:pPr algn="ctr"/>
            <a:r>
              <a:rPr lang="en-US" sz="4800" dirty="0">
                <a:solidFill>
                  <a:srgbClr val="2AB8EA"/>
                </a:solidFill>
              </a:rPr>
              <a:t>Platform choice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CA1F-3477-4B74-8858-5F669E6781BE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156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D923-081A-4191-8DC2-D598575A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64BD-BC71-4AB7-A5A1-762B8F58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Minimum sdk version: 23 (Android 6.0 Marshmallow)</a:t>
            </a:r>
          </a:p>
          <a:p>
            <a:r>
              <a:rPr lang="it-IT" sz="2000" dirty="0"/>
              <a:t>Target sdk version: 28 (Android 9.0 Pie)</a:t>
            </a:r>
          </a:p>
          <a:p>
            <a:r>
              <a:rPr lang="it-IT" sz="2000" dirty="0"/>
              <a:t>Coverage of approximately 62.5%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Why Android:</a:t>
            </a:r>
          </a:p>
          <a:p>
            <a:r>
              <a:rPr lang="it-IT" sz="2000" dirty="0"/>
              <a:t>Free and widespread.</a:t>
            </a:r>
          </a:p>
          <a:p>
            <a:r>
              <a:rPr lang="it-IT" sz="2000" dirty="0"/>
              <a:t>Previous knowledge with Java and Android programming.</a:t>
            </a:r>
          </a:p>
          <a:p>
            <a:r>
              <a:rPr lang="it-IT" sz="2000" dirty="0"/>
              <a:t>Personal Android device to test outside simulated environment.</a:t>
            </a:r>
          </a:p>
          <a:p>
            <a:r>
              <a:rPr lang="it-IT" sz="2000" dirty="0"/>
              <a:t>Plenty of material and guides available.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4711-240D-44C0-80E1-7195F05E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85DB-01B1-4CA8-A2FD-54AF7F8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4840-CED9-4F53-B732-64256A70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83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D923-081A-4191-8DC2-D598575A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64BD-BC71-4AB7-A5A1-762B8F58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Pros:</a:t>
            </a:r>
          </a:p>
          <a:p>
            <a:r>
              <a:rPr lang="it-IT" sz="2000" dirty="0"/>
              <a:t>Free for personal small scale use.</a:t>
            </a:r>
          </a:p>
          <a:p>
            <a:r>
              <a:rPr lang="it-IT" sz="2000" dirty="0"/>
              <a:t>Constantly updated and supported.</a:t>
            </a:r>
          </a:p>
          <a:p>
            <a:r>
              <a:rPr lang="it-IT" sz="2000" dirty="0"/>
              <a:t>Easy to use standard authentication method.</a:t>
            </a:r>
          </a:p>
          <a:p>
            <a:r>
              <a:rPr lang="it-IT" sz="2000" dirty="0"/>
              <a:t>Easy to use Firestore non-relational DB system.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Cons:</a:t>
            </a:r>
          </a:p>
          <a:p>
            <a:r>
              <a:rPr lang="it-IT" sz="2000" dirty="0"/>
              <a:t>Constant internet access required.</a:t>
            </a:r>
          </a:p>
          <a:p>
            <a:r>
              <a:rPr lang="it-IT" sz="2000" dirty="0"/>
              <a:t>Queries less powerful than standard relational database.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4711-240D-44C0-80E1-7195F05E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85DB-01B1-4CA8-A2FD-54AF7F8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4840-CED9-4F53-B732-64256A70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416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0151533" cy="6858000"/>
          </a:xfrm>
        </p:spPr>
        <p:txBody>
          <a:bodyPr anchor="ctr"/>
          <a:lstStyle/>
          <a:p>
            <a:pPr algn="ctr"/>
            <a:r>
              <a:rPr lang="en-US" sz="4800" dirty="0">
                <a:solidFill>
                  <a:srgbClr val="2AB8EA"/>
                </a:solidFill>
              </a:rPr>
              <a:t>Application design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CA1F-3477-4B74-8858-5F669E6781BE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90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31C50C-9346-43D2-9896-ED90587D5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3" y="1270000"/>
            <a:ext cx="2615911" cy="4650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Home screen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CBC4C2-5254-48F6-A18D-5EB783100BD1}"/>
              </a:ext>
            </a:extLst>
          </p:cNvPr>
          <p:cNvSpPr/>
          <p:nvPr/>
        </p:nvSpPr>
        <p:spPr>
          <a:xfrm>
            <a:off x="619472" y="1763908"/>
            <a:ext cx="3013822" cy="34456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4151C-57C3-4E2F-B973-18368527F757}"/>
              </a:ext>
            </a:extLst>
          </p:cNvPr>
          <p:cNvSpPr/>
          <p:nvPr/>
        </p:nvSpPr>
        <p:spPr>
          <a:xfrm>
            <a:off x="619472" y="5209563"/>
            <a:ext cx="3013822" cy="4939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B93FB-46D3-4CFC-A0E9-EC4BF2499B6A}"/>
              </a:ext>
            </a:extLst>
          </p:cNvPr>
          <p:cNvSpPr txBox="1"/>
          <p:nvPr/>
        </p:nvSpPr>
        <p:spPr>
          <a:xfrm>
            <a:off x="3575433" y="2600886"/>
            <a:ext cx="182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87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Recyclerview with custom Cards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FF697-FCBA-49D7-949C-4819548ED198}"/>
              </a:ext>
            </a:extLst>
          </p:cNvPr>
          <p:cNvSpPr txBox="1"/>
          <p:nvPr/>
        </p:nvSpPr>
        <p:spPr>
          <a:xfrm>
            <a:off x="3507358" y="5167618"/>
            <a:ext cx="21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8D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 navigation bar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7EACAF-2269-4591-A161-C8D4BC2188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12795" r="2519" b="73591"/>
          <a:stretch/>
        </p:blipFill>
        <p:spPr>
          <a:xfrm>
            <a:off x="5536938" y="1711656"/>
            <a:ext cx="3648364" cy="93365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E152876-0EBD-409A-A13A-74D63559CCC2}"/>
              </a:ext>
            </a:extLst>
          </p:cNvPr>
          <p:cNvSpPr/>
          <p:nvPr/>
        </p:nvSpPr>
        <p:spPr>
          <a:xfrm>
            <a:off x="8606339" y="1978633"/>
            <a:ext cx="352337" cy="34394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A9684-395C-403A-8780-6E3585896641}"/>
              </a:ext>
            </a:extLst>
          </p:cNvPr>
          <p:cNvSpPr txBox="1"/>
          <p:nvPr/>
        </p:nvSpPr>
        <p:spPr>
          <a:xfrm>
            <a:off x="8782507" y="1855317"/>
            <a:ext cx="109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48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 button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850CEA-8B41-4759-862E-2F519D5D47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29910" r="30504" b="33604"/>
          <a:stretch/>
        </p:blipFill>
        <p:spPr>
          <a:xfrm>
            <a:off x="6598275" y="3398541"/>
            <a:ext cx="2587027" cy="181102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4DEE32-5AF8-4468-A0E2-0E7834794043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469746" y="2322581"/>
            <a:ext cx="312762" cy="1075960"/>
          </a:xfrm>
          <a:prstGeom prst="straightConnector1">
            <a:avLst/>
          </a:prstGeom>
          <a:ln>
            <a:solidFill>
              <a:srgbClr val="448B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EF4B22-7415-400E-942B-2155D45531EC}"/>
              </a:ext>
            </a:extLst>
          </p:cNvPr>
          <p:cNvSpPr/>
          <p:nvPr/>
        </p:nvSpPr>
        <p:spPr>
          <a:xfrm>
            <a:off x="2836411" y="1450109"/>
            <a:ext cx="622444" cy="31379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E4844-06C8-479A-8B88-258AD5B73D86}"/>
              </a:ext>
            </a:extLst>
          </p:cNvPr>
          <p:cNvSpPr txBox="1"/>
          <p:nvPr/>
        </p:nvSpPr>
        <p:spPr>
          <a:xfrm>
            <a:off x="3408134" y="1207858"/>
            <a:ext cx="144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Refresh and </a:t>
            </a:r>
          </a:p>
          <a:p>
            <a:pPr algn="ctr"/>
            <a:r>
              <a:rPr lang="it-IT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144936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Home screen (8.86 inch tablet)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Riccardo Facchini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9</a:t>
            </a:fld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4CDF9-C197-457F-8D91-AD524D0E12C5}"/>
              </a:ext>
            </a:extLst>
          </p:cNvPr>
          <p:cNvSpPr txBox="1"/>
          <p:nvPr/>
        </p:nvSpPr>
        <p:spPr>
          <a:xfrm>
            <a:off x="1035446" y="568041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Portrait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907C8-268D-40C4-A0F0-A12C6CBBC6BF}"/>
              </a:ext>
            </a:extLst>
          </p:cNvPr>
          <p:cNvSpPr txBox="1"/>
          <p:nvPr/>
        </p:nvSpPr>
        <p:spPr>
          <a:xfrm>
            <a:off x="6309890" y="568041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Landscape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16EEEB-27C3-4775-8176-CB1DC548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41" y="1270000"/>
            <a:ext cx="5584921" cy="4188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8E947D-3C13-4450-AB4E-84387E9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4" y="1304305"/>
            <a:ext cx="3245426" cy="43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75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347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PowerPoint Presentation</vt:lpstr>
      <vt:lpstr>Goals</vt:lpstr>
      <vt:lpstr>Use Case - Create Reservation</vt:lpstr>
      <vt:lpstr>Platform choice</vt:lpstr>
      <vt:lpstr>Android</vt:lpstr>
      <vt:lpstr>Firebase</vt:lpstr>
      <vt:lpstr>Application design</vt:lpstr>
      <vt:lpstr>Home screen (5.2 inch phone)</vt:lpstr>
      <vt:lpstr>Home screen (8.86 inch tablet)</vt:lpstr>
      <vt:lpstr>Reservation process (5.2 inch phone)</vt:lpstr>
      <vt:lpstr>Reservation process (5.2 inch phone)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Guglielmetti</dc:creator>
  <cp:lastModifiedBy>Riccardo</cp:lastModifiedBy>
  <cp:revision>31</cp:revision>
  <dcterms:created xsi:type="dcterms:W3CDTF">2018-02-17T13:11:39Z</dcterms:created>
  <dcterms:modified xsi:type="dcterms:W3CDTF">2019-02-18T12:15:20Z</dcterms:modified>
</cp:coreProperties>
</file>