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rpo livello uno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Autore e data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presentazione</a:t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orpo livello uno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Corpo livello uno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“Citazione degna di nota”</a:t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dal basso della facciata esterna di un edificio coperta da dischi di alluminio sotto un cielo limpido azzurr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Vista dal basso di un edificio moderno ricurvo sotto un cielo nuvolos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sta dall'interno di un edificio moderno bianco con pannelli di vetro, sotto un cielo chiaro e parzialmente nuvoloso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al basso della torre Azadi di Teheran in Iran contro un cielo limpido azzurro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all'interno di una struttura di pietra, verso delle scale che portano all'esterno e in direzione di un cielo limpido azzurr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Corpo livello uno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Autore e data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Corpo livello uno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presentazione</a:t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n edificio moderno bianco con pannelli di vetro contro un cielo limpido azzurr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Corpo livello uno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Corpo livello uno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Testo elenco puntato diapositiva</a:t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rpo livello uno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Corpo livello uno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Testo elenco puntato diapositiva</a:t>
            </a:r>
          </a:p>
        </p:txBody>
      </p:sp>
      <p:sp>
        <p:nvSpPr>
          <p:cNvPr id="62" name="Piccola sezione di un ponte moderno a forma di conchiglia a Tsingtao, nella provincia dello Shandong in Cina, sotto un cielo parzialmente nuvoloso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Corpo livello uno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Corpo livello uno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Sottotitolo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Corpo livello uno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Argomenti del programma</a:t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 livello uno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olo Testo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iccardo Andrea Spinosa…"/>
          <p:cNvSpPr txBox="1"/>
          <p:nvPr>
            <p:ph type="body" sz="quarter" idx="1"/>
          </p:nvPr>
        </p:nvSpPr>
        <p:spPr>
          <a:xfrm>
            <a:off x="18011967" y="10620885"/>
            <a:ext cx="5643173" cy="1453872"/>
          </a:xfrm>
          <a:prstGeom prst="rect">
            <a:avLst/>
          </a:prstGeom>
        </p:spPr>
        <p:txBody>
          <a:bodyPr/>
          <a:lstStyle/>
          <a:p>
            <a:pPr defTabSz="396238">
              <a:defRPr sz="3500"/>
            </a:pPr>
            <a:r>
              <a:t>Riccardo Andrea Spinosa  </a:t>
            </a:r>
          </a:p>
          <a:p>
            <a:pPr defTabSz="396238">
              <a:defRPr sz="3500"/>
            </a:pPr>
            <a:r>
              <a:t>Alessandro Massadoro</a:t>
            </a:r>
          </a:p>
        </p:txBody>
      </p:sp>
      <p:sp>
        <p:nvSpPr>
          <p:cNvPr id="152" name="App Nativa: SimpleSell"/>
          <p:cNvSpPr txBox="1"/>
          <p:nvPr>
            <p:ph type="title"/>
          </p:nvPr>
        </p:nvSpPr>
        <p:spPr>
          <a:xfrm>
            <a:off x="1206495" y="2500471"/>
            <a:ext cx="21971006" cy="2590009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App Nativa: SimpleSell</a:t>
            </a:r>
          </a:p>
        </p:txBody>
      </p:sp>
      <p:pic>
        <p:nvPicPr>
          <p:cNvPr id="153" name="swiftui-96x96_2x.png" descr="swiftui-96x96_2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61194" y="6066175"/>
            <a:ext cx="1722291" cy="17222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ng-transparent-computer-icons-api-text-logo-desktop-wallpaper-thumbnail.png" descr="png-transparent-computer-icons-api-text-logo-desktop-wallpaper-thumbnail.png"/>
          <p:cNvPicPr>
            <a:picLocks noChangeAspect="1"/>
          </p:cNvPicPr>
          <p:nvPr/>
        </p:nvPicPr>
        <p:blipFill>
          <a:blip r:embed="rId3">
            <a:extLst/>
          </a:blip>
          <a:srcRect l="8550" t="8298" r="8556" b="8292"/>
          <a:stretch>
            <a:fillRect/>
          </a:stretch>
        </p:blipFill>
        <p:spPr>
          <a:xfrm>
            <a:off x="4940486" y="6060940"/>
            <a:ext cx="1722041" cy="1732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335" y="0"/>
                </a:moveTo>
                <a:cubicBezTo>
                  <a:pt x="11177" y="0"/>
                  <a:pt x="10980" y="8"/>
                  <a:pt x="10718" y="20"/>
                </a:cubicBezTo>
                <a:cubicBezTo>
                  <a:pt x="9737" y="64"/>
                  <a:pt x="9596" y="105"/>
                  <a:pt x="9319" y="425"/>
                </a:cubicBezTo>
                <a:cubicBezTo>
                  <a:pt x="9130" y="643"/>
                  <a:pt x="8953" y="1110"/>
                  <a:pt x="8861" y="1628"/>
                </a:cubicBezTo>
                <a:cubicBezTo>
                  <a:pt x="8778" y="2099"/>
                  <a:pt x="8606" y="2563"/>
                  <a:pt x="8473" y="2686"/>
                </a:cubicBezTo>
                <a:cubicBezTo>
                  <a:pt x="8213" y="2926"/>
                  <a:pt x="6940" y="3489"/>
                  <a:pt x="6656" y="3488"/>
                </a:cubicBezTo>
                <a:cubicBezTo>
                  <a:pt x="6558" y="3488"/>
                  <a:pt x="6116" y="3244"/>
                  <a:pt x="5670" y="2949"/>
                </a:cubicBezTo>
                <a:cubicBezTo>
                  <a:pt x="4755" y="2343"/>
                  <a:pt x="4270" y="2280"/>
                  <a:pt x="3614" y="2677"/>
                </a:cubicBezTo>
                <a:cubicBezTo>
                  <a:pt x="2998" y="3050"/>
                  <a:pt x="2360" y="3974"/>
                  <a:pt x="2360" y="4492"/>
                </a:cubicBezTo>
                <a:cubicBezTo>
                  <a:pt x="2360" y="4774"/>
                  <a:pt x="2547" y="5179"/>
                  <a:pt x="2902" y="5684"/>
                </a:cubicBezTo>
                <a:cubicBezTo>
                  <a:pt x="3199" y="6105"/>
                  <a:pt x="3445" y="6564"/>
                  <a:pt x="3445" y="6699"/>
                </a:cubicBezTo>
                <a:cubicBezTo>
                  <a:pt x="3445" y="7038"/>
                  <a:pt x="2840" y="8356"/>
                  <a:pt x="2594" y="8559"/>
                </a:cubicBezTo>
                <a:cubicBezTo>
                  <a:pt x="2483" y="8651"/>
                  <a:pt x="2018" y="8794"/>
                  <a:pt x="1558" y="8875"/>
                </a:cubicBezTo>
                <a:cubicBezTo>
                  <a:pt x="1047" y="8964"/>
                  <a:pt x="578" y="9143"/>
                  <a:pt x="358" y="9331"/>
                </a:cubicBezTo>
                <a:cubicBezTo>
                  <a:pt x="20" y="9620"/>
                  <a:pt x="0" y="9706"/>
                  <a:pt x="0" y="10800"/>
                </a:cubicBezTo>
                <a:cubicBezTo>
                  <a:pt x="0" y="11894"/>
                  <a:pt x="20" y="11980"/>
                  <a:pt x="358" y="12269"/>
                </a:cubicBezTo>
                <a:cubicBezTo>
                  <a:pt x="578" y="12457"/>
                  <a:pt x="1047" y="12635"/>
                  <a:pt x="1558" y="12725"/>
                </a:cubicBezTo>
                <a:cubicBezTo>
                  <a:pt x="2018" y="12805"/>
                  <a:pt x="2483" y="12945"/>
                  <a:pt x="2594" y="13036"/>
                </a:cubicBezTo>
                <a:cubicBezTo>
                  <a:pt x="2840" y="13240"/>
                  <a:pt x="3445" y="14563"/>
                  <a:pt x="3445" y="14901"/>
                </a:cubicBezTo>
                <a:cubicBezTo>
                  <a:pt x="3445" y="15037"/>
                  <a:pt x="3199" y="15494"/>
                  <a:pt x="2902" y="15916"/>
                </a:cubicBezTo>
                <a:cubicBezTo>
                  <a:pt x="2159" y="16970"/>
                  <a:pt x="2187" y="17532"/>
                  <a:pt x="3022" y="18429"/>
                </a:cubicBezTo>
                <a:cubicBezTo>
                  <a:pt x="3871" y="19340"/>
                  <a:pt x="4543" y="19397"/>
                  <a:pt x="5670" y="18651"/>
                </a:cubicBezTo>
                <a:cubicBezTo>
                  <a:pt x="6116" y="18357"/>
                  <a:pt x="6580" y="18112"/>
                  <a:pt x="6701" y="18112"/>
                </a:cubicBezTo>
                <a:cubicBezTo>
                  <a:pt x="7019" y="18112"/>
                  <a:pt x="8351" y="18718"/>
                  <a:pt x="8547" y="18953"/>
                </a:cubicBezTo>
                <a:cubicBezTo>
                  <a:pt x="8640" y="19064"/>
                  <a:pt x="8783" y="19540"/>
                  <a:pt x="8866" y="20007"/>
                </a:cubicBezTo>
                <a:cubicBezTo>
                  <a:pt x="8977" y="20632"/>
                  <a:pt x="9118" y="20955"/>
                  <a:pt x="9394" y="21229"/>
                </a:cubicBezTo>
                <a:cubicBezTo>
                  <a:pt x="9738" y="21571"/>
                  <a:pt x="9853" y="21600"/>
                  <a:pt x="10802" y="21600"/>
                </a:cubicBezTo>
                <a:cubicBezTo>
                  <a:pt x="11752" y="21600"/>
                  <a:pt x="11867" y="21571"/>
                  <a:pt x="12211" y="21229"/>
                </a:cubicBezTo>
                <a:cubicBezTo>
                  <a:pt x="12490" y="20952"/>
                  <a:pt x="12621" y="20633"/>
                  <a:pt x="12734" y="19987"/>
                </a:cubicBezTo>
                <a:cubicBezTo>
                  <a:pt x="12913" y="18964"/>
                  <a:pt x="13160" y="18697"/>
                  <a:pt x="14262" y="18325"/>
                </a:cubicBezTo>
                <a:cubicBezTo>
                  <a:pt x="15095" y="18043"/>
                  <a:pt x="15111" y="18047"/>
                  <a:pt x="16044" y="18716"/>
                </a:cubicBezTo>
                <a:cubicBezTo>
                  <a:pt x="17002" y="19402"/>
                  <a:pt x="17754" y="19319"/>
                  <a:pt x="18583" y="18429"/>
                </a:cubicBezTo>
                <a:cubicBezTo>
                  <a:pt x="19418" y="17532"/>
                  <a:pt x="19441" y="16970"/>
                  <a:pt x="18698" y="15916"/>
                </a:cubicBezTo>
                <a:cubicBezTo>
                  <a:pt x="18401" y="15494"/>
                  <a:pt x="18160" y="15037"/>
                  <a:pt x="18160" y="14901"/>
                </a:cubicBezTo>
                <a:cubicBezTo>
                  <a:pt x="18160" y="14563"/>
                  <a:pt x="18760" y="13240"/>
                  <a:pt x="19006" y="13036"/>
                </a:cubicBezTo>
                <a:cubicBezTo>
                  <a:pt x="19117" y="12945"/>
                  <a:pt x="19587" y="12805"/>
                  <a:pt x="20047" y="12725"/>
                </a:cubicBezTo>
                <a:cubicBezTo>
                  <a:pt x="20558" y="12635"/>
                  <a:pt x="21022" y="12457"/>
                  <a:pt x="21242" y="12269"/>
                </a:cubicBezTo>
                <a:cubicBezTo>
                  <a:pt x="21580" y="11980"/>
                  <a:pt x="21600" y="11894"/>
                  <a:pt x="21600" y="10800"/>
                </a:cubicBezTo>
                <a:cubicBezTo>
                  <a:pt x="21600" y="9706"/>
                  <a:pt x="21580" y="9620"/>
                  <a:pt x="21242" y="9331"/>
                </a:cubicBezTo>
                <a:cubicBezTo>
                  <a:pt x="21022" y="9143"/>
                  <a:pt x="20558" y="8964"/>
                  <a:pt x="20047" y="8875"/>
                </a:cubicBezTo>
                <a:cubicBezTo>
                  <a:pt x="19587" y="8794"/>
                  <a:pt x="19117" y="8651"/>
                  <a:pt x="19006" y="8559"/>
                </a:cubicBezTo>
                <a:cubicBezTo>
                  <a:pt x="18760" y="8356"/>
                  <a:pt x="18160" y="7038"/>
                  <a:pt x="18160" y="6699"/>
                </a:cubicBezTo>
                <a:cubicBezTo>
                  <a:pt x="18160" y="6564"/>
                  <a:pt x="18401" y="6105"/>
                  <a:pt x="18698" y="5684"/>
                </a:cubicBezTo>
                <a:cubicBezTo>
                  <a:pt x="19053" y="5179"/>
                  <a:pt x="19240" y="4774"/>
                  <a:pt x="19240" y="4492"/>
                </a:cubicBezTo>
                <a:cubicBezTo>
                  <a:pt x="19240" y="3639"/>
                  <a:pt x="17991" y="2414"/>
                  <a:pt x="17120" y="2414"/>
                </a:cubicBezTo>
                <a:cubicBezTo>
                  <a:pt x="16871" y="2414"/>
                  <a:pt x="16424" y="2616"/>
                  <a:pt x="15945" y="2949"/>
                </a:cubicBezTo>
                <a:cubicBezTo>
                  <a:pt x="15521" y="3244"/>
                  <a:pt x="15065" y="3488"/>
                  <a:pt x="14929" y="3488"/>
                </a:cubicBezTo>
                <a:cubicBezTo>
                  <a:pt x="14588" y="3488"/>
                  <a:pt x="13257" y="2887"/>
                  <a:pt x="13053" y="2642"/>
                </a:cubicBezTo>
                <a:cubicBezTo>
                  <a:pt x="12960" y="2532"/>
                  <a:pt x="12817" y="2061"/>
                  <a:pt x="12734" y="1593"/>
                </a:cubicBezTo>
                <a:cubicBezTo>
                  <a:pt x="12621" y="958"/>
                  <a:pt x="12487" y="646"/>
                  <a:pt x="12196" y="356"/>
                </a:cubicBezTo>
                <a:cubicBezTo>
                  <a:pt x="11915" y="77"/>
                  <a:pt x="11811" y="1"/>
                  <a:pt x="11335" y="0"/>
                </a:cubicBezTo>
                <a:close/>
                <a:moveTo>
                  <a:pt x="10802" y="668"/>
                </a:moveTo>
                <a:cubicBezTo>
                  <a:pt x="11809" y="668"/>
                  <a:pt x="12012" y="844"/>
                  <a:pt x="12142" y="1811"/>
                </a:cubicBezTo>
                <a:cubicBezTo>
                  <a:pt x="12264" y="2724"/>
                  <a:pt x="12448" y="3155"/>
                  <a:pt x="12799" y="3330"/>
                </a:cubicBezTo>
                <a:cubicBezTo>
                  <a:pt x="13637" y="3749"/>
                  <a:pt x="14719" y="4156"/>
                  <a:pt x="14989" y="4156"/>
                </a:cubicBezTo>
                <a:cubicBezTo>
                  <a:pt x="15157" y="4156"/>
                  <a:pt x="15659" y="3916"/>
                  <a:pt x="16104" y="3621"/>
                </a:cubicBezTo>
                <a:cubicBezTo>
                  <a:pt x="16549" y="3325"/>
                  <a:pt x="17032" y="3082"/>
                  <a:pt x="17179" y="3082"/>
                </a:cubicBezTo>
                <a:cubicBezTo>
                  <a:pt x="17327" y="3082"/>
                  <a:pt x="17728" y="3386"/>
                  <a:pt x="18075" y="3755"/>
                </a:cubicBezTo>
                <a:cubicBezTo>
                  <a:pt x="18786" y="4509"/>
                  <a:pt x="18794" y="4442"/>
                  <a:pt x="17936" y="5684"/>
                </a:cubicBezTo>
                <a:cubicBezTo>
                  <a:pt x="17408" y="6449"/>
                  <a:pt x="17395" y="6599"/>
                  <a:pt x="17767" y="7540"/>
                </a:cubicBezTo>
                <a:cubicBezTo>
                  <a:pt x="18425" y="9204"/>
                  <a:pt x="18518" y="9293"/>
                  <a:pt x="19848" y="9469"/>
                </a:cubicBezTo>
                <a:cubicBezTo>
                  <a:pt x="20821" y="9598"/>
                  <a:pt x="20998" y="9800"/>
                  <a:pt x="20998" y="10800"/>
                </a:cubicBezTo>
                <a:cubicBezTo>
                  <a:pt x="20998" y="11827"/>
                  <a:pt x="20837" y="11988"/>
                  <a:pt x="19649" y="12190"/>
                </a:cubicBezTo>
                <a:cubicBezTo>
                  <a:pt x="19133" y="12278"/>
                  <a:pt x="18671" y="12444"/>
                  <a:pt x="18519" y="12596"/>
                </a:cubicBezTo>
                <a:cubicBezTo>
                  <a:pt x="18209" y="12904"/>
                  <a:pt x="17483" y="14568"/>
                  <a:pt x="17483" y="14971"/>
                </a:cubicBezTo>
                <a:cubicBezTo>
                  <a:pt x="17483" y="15128"/>
                  <a:pt x="17754" y="15666"/>
                  <a:pt x="18085" y="16168"/>
                </a:cubicBezTo>
                <a:cubicBezTo>
                  <a:pt x="18688" y="17080"/>
                  <a:pt x="18690" y="17078"/>
                  <a:pt x="18459" y="17479"/>
                </a:cubicBezTo>
                <a:cubicBezTo>
                  <a:pt x="18331" y="17700"/>
                  <a:pt x="17989" y="18052"/>
                  <a:pt x="17702" y="18261"/>
                </a:cubicBezTo>
                <a:cubicBezTo>
                  <a:pt x="17124" y="18682"/>
                  <a:pt x="17162" y="18692"/>
                  <a:pt x="16015" y="17924"/>
                </a:cubicBezTo>
                <a:cubicBezTo>
                  <a:pt x="15158" y="17351"/>
                  <a:pt x="14930" y="17334"/>
                  <a:pt x="13889" y="17781"/>
                </a:cubicBezTo>
                <a:cubicBezTo>
                  <a:pt x="12353" y="18439"/>
                  <a:pt x="12317" y="18482"/>
                  <a:pt x="12142" y="19789"/>
                </a:cubicBezTo>
                <a:cubicBezTo>
                  <a:pt x="12092" y="20158"/>
                  <a:pt x="11957" y="20566"/>
                  <a:pt x="11843" y="20695"/>
                </a:cubicBezTo>
                <a:cubicBezTo>
                  <a:pt x="11688" y="20871"/>
                  <a:pt x="11430" y="20932"/>
                  <a:pt x="10802" y="20932"/>
                </a:cubicBezTo>
                <a:cubicBezTo>
                  <a:pt x="9796" y="20932"/>
                  <a:pt x="9593" y="20756"/>
                  <a:pt x="9463" y="19789"/>
                </a:cubicBezTo>
                <a:cubicBezTo>
                  <a:pt x="9341" y="18877"/>
                  <a:pt x="9152" y="18446"/>
                  <a:pt x="8801" y="18270"/>
                </a:cubicBezTo>
                <a:cubicBezTo>
                  <a:pt x="7963" y="17851"/>
                  <a:pt x="6886" y="17444"/>
                  <a:pt x="6616" y="17444"/>
                </a:cubicBezTo>
                <a:cubicBezTo>
                  <a:pt x="6448" y="17444"/>
                  <a:pt x="5946" y="17683"/>
                  <a:pt x="5501" y="17979"/>
                </a:cubicBezTo>
                <a:cubicBezTo>
                  <a:pt x="5056" y="18274"/>
                  <a:pt x="4578" y="18513"/>
                  <a:pt x="4435" y="18513"/>
                </a:cubicBezTo>
                <a:cubicBezTo>
                  <a:pt x="4108" y="18513"/>
                  <a:pt x="3037" y="17446"/>
                  <a:pt x="3037" y="17118"/>
                </a:cubicBezTo>
                <a:cubicBezTo>
                  <a:pt x="3037" y="16982"/>
                  <a:pt x="3282" y="16511"/>
                  <a:pt x="3579" y="16069"/>
                </a:cubicBezTo>
                <a:cubicBezTo>
                  <a:pt x="3876" y="15627"/>
                  <a:pt x="4117" y="15152"/>
                  <a:pt x="4117" y="15015"/>
                </a:cubicBezTo>
                <a:cubicBezTo>
                  <a:pt x="4117" y="14879"/>
                  <a:pt x="3992" y="14451"/>
                  <a:pt x="3838" y="14060"/>
                </a:cubicBezTo>
                <a:cubicBezTo>
                  <a:pt x="3180" y="12398"/>
                  <a:pt x="3094" y="12317"/>
                  <a:pt x="1757" y="12141"/>
                </a:cubicBezTo>
                <a:cubicBezTo>
                  <a:pt x="789" y="12014"/>
                  <a:pt x="607" y="11803"/>
                  <a:pt x="607" y="10800"/>
                </a:cubicBezTo>
                <a:cubicBezTo>
                  <a:pt x="607" y="9779"/>
                  <a:pt x="755" y="9626"/>
                  <a:pt x="1951" y="9415"/>
                </a:cubicBezTo>
                <a:cubicBezTo>
                  <a:pt x="2976" y="9234"/>
                  <a:pt x="3212" y="9036"/>
                  <a:pt x="3674" y="7965"/>
                </a:cubicBezTo>
                <a:cubicBezTo>
                  <a:pt x="4222" y="6693"/>
                  <a:pt x="4217" y="6480"/>
                  <a:pt x="3589" y="5546"/>
                </a:cubicBezTo>
                <a:cubicBezTo>
                  <a:pt x="3286" y="5095"/>
                  <a:pt x="3037" y="4617"/>
                  <a:pt x="3037" y="4482"/>
                </a:cubicBezTo>
                <a:cubicBezTo>
                  <a:pt x="3037" y="4153"/>
                  <a:pt x="4108" y="3082"/>
                  <a:pt x="4435" y="3082"/>
                </a:cubicBezTo>
                <a:cubicBezTo>
                  <a:pt x="4578" y="3082"/>
                  <a:pt x="5056" y="3325"/>
                  <a:pt x="5501" y="3621"/>
                </a:cubicBezTo>
                <a:cubicBezTo>
                  <a:pt x="5946" y="3916"/>
                  <a:pt x="6433" y="4156"/>
                  <a:pt x="6586" y="4156"/>
                </a:cubicBezTo>
                <a:cubicBezTo>
                  <a:pt x="6740" y="4156"/>
                  <a:pt x="7347" y="3958"/>
                  <a:pt x="7935" y="3720"/>
                </a:cubicBezTo>
                <a:cubicBezTo>
                  <a:pt x="9136" y="3231"/>
                  <a:pt x="9294" y="3041"/>
                  <a:pt x="9448" y="1875"/>
                </a:cubicBezTo>
                <a:cubicBezTo>
                  <a:pt x="9586" y="841"/>
                  <a:pt x="9782" y="668"/>
                  <a:pt x="10802" y="668"/>
                </a:cubicBezTo>
                <a:close/>
                <a:moveTo>
                  <a:pt x="10688" y="4067"/>
                </a:moveTo>
                <a:cubicBezTo>
                  <a:pt x="7515" y="4112"/>
                  <a:pt x="4632" y="6377"/>
                  <a:pt x="4122" y="9796"/>
                </a:cubicBezTo>
                <a:cubicBezTo>
                  <a:pt x="3853" y="11602"/>
                  <a:pt x="4249" y="13165"/>
                  <a:pt x="5381" y="14797"/>
                </a:cubicBezTo>
                <a:cubicBezTo>
                  <a:pt x="6272" y="16079"/>
                  <a:pt x="8117" y="17192"/>
                  <a:pt x="9732" y="17424"/>
                </a:cubicBezTo>
                <a:cubicBezTo>
                  <a:pt x="11507" y="17677"/>
                  <a:pt x="13287" y="17262"/>
                  <a:pt x="14740" y="16247"/>
                </a:cubicBezTo>
                <a:cubicBezTo>
                  <a:pt x="17327" y="14442"/>
                  <a:pt x="18073" y="11210"/>
                  <a:pt x="17140" y="8524"/>
                </a:cubicBezTo>
                <a:cubicBezTo>
                  <a:pt x="17091" y="8523"/>
                  <a:pt x="17048" y="8509"/>
                  <a:pt x="17020" y="8465"/>
                </a:cubicBezTo>
                <a:cubicBezTo>
                  <a:pt x="16983" y="8405"/>
                  <a:pt x="16998" y="8330"/>
                  <a:pt x="17045" y="8282"/>
                </a:cubicBezTo>
                <a:cubicBezTo>
                  <a:pt x="16480" y="6835"/>
                  <a:pt x="15428" y="5565"/>
                  <a:pt x="13884" y="4799"/>
                </a:cubicBezTo>
                <a:cubicBezTo>
                  <a:pt x="12839" y="4281"/>
                  <a:pt x="11746" y="4052"/>
                  <a:pt x="10688" y="4067"/>
                </a:cubicBezTo>
                <a:close/>
                <a:moveTo>
                  <a:pt x="10807" y="4759"/>
                </a:moveTo>
                <a:cubicBezTo>
                  <a:pt x="12415" y="4759"/>
                  <a:pt x="12450" y="4767"/>
                  <a:pt x="13461" y="5264"/>
                </a:cubicBezTo>
                <a:cubicBezTo>
                  <a:pt x="15943" y="6483"/>
                  <a:pt x="17401" y="9184"/>
                  <a:pt x="16970" y="11765"/>
                </a:cubicBezTo>
                <a:cubicBezTo>
                  <a:pt x="16555" y="14257"/>
                  <a:pt x="14422" y="16438"/>
                  <a:pt x="11942" y="16905"/>
                </a:cubicBezTo>
                <a:cubicBezTo>
                  <a:pt x="8586" y="17538"/>
                  <a:pt x="5261" y="15217"/>
                  <a:pt x="4650" y="11814"/>
                </a:cubicBezTo>
                <a:cubicBezTo>
                  <a:pt x="4180" y="9201"/>
                  <a:pt x="5730" y="6387"/>
                  <a:pt x="8303" y="5175"/>
                </a:cubicBezTo>
                <a:cubicBezTo>
                  <a:pt x="9136" y="4783"/>
                  <a:pt x="9269" y="4759"/>
                  <a:pt x="10807" y="4759"/>
                </a:cubicBezTo>
                <a:close/>
                <a:moveTo>
                  <a:pt x="7940" y="8450"/>
                </a:moveTo>
                <a:cubicBezTo>
                  <a:pt x="7420" y="8450"/>
                  <a:pt x="6956" y="8841"/>
                  <a:pt x="6949" y="9286"/>
                </a:cubicBezTo>
                <a:cubicBezTo>
                  <a:pt x="6947" y="9452"/>
                  <a:pt x="6834" y="10391"/>
                  <a:pt x="6701" y="11369"/>
                </a:cubicBezTo>
                <a:lnTo>
                  <a:pt x="6457" y="13150"/>
                </a:lnTo>
                <a:lnTo>
                  <a:pt x="6745" y="13150"/>
                </a:lnTo>
                <a:cubicBezTo>
                  <a:pt x="6975" y="13150"/>
                  <a:pt x="7062" y="13030"/>
                  <a:pt x="7163" y="12576"/>
                </a:cubicBezTo>
                <a:lnTo>
                  <a:pt x="7288" y="12007"/>
                </a:lnTo>
                <a:lnTo>
                  <a:pt x="7965" y="12007"/>
                </a:lnTo>
                <a:lnTo>
                  <a:pt x="8642" y="12007"/>
                </a:lnTo>
                <a:lnTo>
                  <a:pt x="8766" y="12576"/>
                </a:lnTo>
                <a:cubicBezTo>
                  <a:pt x="8868" y="13030"/>
                  <a:pt x="8955" y="13150"/>
                  <a:pt x="9185" y="13150"/>
                </a:cubicBezTo>
                <a:lnTo>
                  <a:pt x="9473" y="13150"/>
                </a:lnTo>
                <a:lnTo>
                  <a:pt x="9155" y="10968"/>
                </a:lnTo>
                <a:cubicBezTo>
                  <a:pt x="8811" y="8594"/>
                  <a:pt x="8745" y="8450"/>
                  <a:pt x="7940" y="8450"/>
                </a:cubicBezTo>
                <a:close/>
                <a:moveTo>
                  <a:pt x="14511" y="8450"/>
                </a:moveTo>
                <a:lnTo>
                  <a:pt x="14511" y="10800"/>
                </a:lnTo>
                <a:lnTo>
                  <a:pt x="14511" y="13150"/>
                </a:lnTo>
                <a:lnTo>
                  <a:pt x="14850" y="13150"/>
                </a:lnTo>
                <a:lnTo>
                  <a:pt x="15188" y="13150"/>
                </a:lnTo>
                <a:lnTo>
                  <a:pt x="15188" y="10800"/>
                </a:lnTo>
                <a:lnTo>
                  <a:pt x="15188" y="8450"/>
                </a:lnTo>
                <a:lnTo>
                  <a:pt x="14850" y="8450"/>
                </a:lnTo>
                <a:lnTo>
                  <a:pt x="14511" y="8450"/>
                </a:lnTo>
                <a:close/>
                <a:moveTo>
                  <a:pt x="10464" y="8485"/>
                </a:moveTo>
                <a:lnTo>
                  <a:pt x="10464" y="10785"/>
                </a:lnTo>
                <a:lnTo>
                  <a:pt x="10464" y="13150"/>
                </a:lnTo>
                <a:lnTo>
                  <a:pt x="10793" y="13150"/>
                </a:lnTo>
                <a:cubicBezTo>
                  <a:pt x="11101" y="13150"/>
                  <a:pt x="11128" y="13092"/>
                  <a:pt x="11166" y="12373"/>
                </a:cubicBezTo>
                <a:lnTo>
                  <a:pt x="11206" y="11606"/>
                </a:lnTo>
                <a:lnTo>
                  <a:pt x="12062" y="11537"/>
                </a:lnTo>
                <a:cubicBezTo>
                  <a:pt x="12788" y="11480"/>
                  <a:pt x="12966" y="11411"/>
                  <a:pt x="13242" y="11092"/>
                </a:cubicBezTo>
                <a:cubicBezTo>
                  <a:pt x="13705" y="10557"/>
                  <a:pt x="13705" y="9431"/>
                  <a:pt x="13242" y="8895"/>
                </a:cubicBezTo>
                <a:cubicBezTo>
                  <a:pt x="13005" y="8622"/>
                  <a:pt x="12879" y="8540"/>
                  <a:pt x="12306" y="8499"/>
                </a:cubicBezTo>
                <a:cubicBezTo>
                  <a:pt x="11730" y="8575"/>
                  <a:pt x="10703" y="8586"/>
                  <a:pt x="10464" y="8485"/>
                </a:cubicBezTo>
                <a:close/>
                <a:moveTo>
                  <a:pt x="7890" y="9113"/>
                </a:moveTo>
                <a:cubicBezTo>
                  <a:pt x="7932" y="9097"/>
                  <a:pt x="7971" y="9099"/>
                  <a:pt x="8010" y="9113"/>
                </a:cubicBezTo>
                <a:cubicBezTo>
                  <a:pt x="8240" y="9195"/>
                  <a:pt x="8408" y="9795"/>
                  <a:pt x="8483" y="10864"/>
                </a:cubicBezTo>
                <a:cubicBezTo>
                  <a:pt x="8503" y="11159"/>
                  <a:pt x="8443" y="11205"/>
                  <a:pt x="8010" y="11240"/>
                </a:cubicBezTo>
                <a:cubicBezTo>
                  <a:pt x="7738" y="11263"/>
                  <a:pt x="7484" y="11228"/>
                  <a:pt x="7442" y="11161"/>
                </a:cubicBezTo>
                <a:cubicBezTo>
                  <a:pt x="7342" y="11000"/>
                  <a:pt x="7610" y="9359"/>
                  <a:pt x="7761" y="9207"/>
                </a:cubicBezTo>
                <a:cubicBezTo>
                  <a:pt x="7806" y="9162"/>
                  <a:pt x="7848" y="9129"/>
                  <a:pt x="7890" y="9113"/>
                </a:cubicBezTo>
                <a:close/>
                <a:moveTo>
                  <a:pt x="11858" y="9148"/>
                </a:moveTo>
                <a:cubicBezTo>
                  <a:pt x="12223" y="9125"/>
                  <a:pt x="12592" y="9172"/>
                  <a:pt x="12699" y="9261"/>
                </a:cubicBezTo>
                <a:cubicBezTo>
                  <a:pt x="12934" y="9454"/>
                  <a:pt x="12960" y="10481"/>
                  <a:pt x="12734" y="10706"/>
                </a:cubicBezTo>
                <a:cubicBezTo>
                  <a:pt x="12504" y="10935"/>
                  <a:pt x="11286" y="10915"/>
                  <a:pt x="11196" y="10681"/>
                </a:cubicBezTo>
                <a:cubicBezTo>
                  <a:pt x="11157" y="10580"/>
                  <a:pt x="11143" y="10205"/>
                  <a:pt x="11166" y="9845"/>
                </a:cubicBezTo>
                <a:lnTo>
                  <a:pt x="11206" y="9192"/>
                </a:lnTo>
                <a:lnTo>
                  <a:pt x="11858" y="9148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155" name="png-clipart-computer-icons-directory-filename-extension-brochures-angle-text.png" descr="png-clipart-computer-icons-directory-filename-extension-brochures-angle-text.png"/>
          <p:cNvPicPr>
            <a:picLocks noChangeAspect="1"/>
          </p:cNvPicPr>
          <p:nvPr/>
        </p:nvPicPr>
        <p:blipFill>
          <a:blip r:embed="rId4">
            <a:extLst/>
          </a:blip>
          <a:srcRect l="15167" t="19662" r="12358" b="18544"/>
          <a:stretch>
            <a:fillRect/>
          </a:stretch>
        </p:blipFill>
        <p:spPr>
          <a:xfrm>
            <a:off x="11182150" y="6066299"/>
            <a:ext cx="2019698" cy="1722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975" y="0"/>
                </a:moveTo>
                <a:cubicBezTo>
                  <a:pt x="3908" y="0"/>
                  <a:pt x="3666" y="21"/>
                  <a:pt x="3349" y="393"/>
                </a:cubicBezTo>
                <a:cubicBezTo>
                  <a:pt x="3025" y="773"/>
                  <a:pt x="3014" y="1046"/>
                  <a:pt x="3014" y="8836"/>
                </a:cubicBezTo>
                <a:cubicBezTo>
                  <a:pt x="3014" y="13265"/>
                  <a:pt x="3047" y="16891"/>
                  <a:pt x="3090" y="16891"/>
                </a:cubicBezTo>
                <a:cubicBezTo>
                  <a:pt x="3133" y="16891"/>
                  <a:pt x="3264" y="16691"/>
                  <a:pt x="3383" y="16448"/>
                </a:cubicBezTo>
                <a:cubicBezTo>
                  <a:pt x="3544" y="16118"/>
                  <a:pt x="3622" y="14090"/>
                  <a:pt x="3684" y="8443"/>
                </a:cubicBezTo>
                <a:lnTo>
                  <a:pt x="3769" y="886"/>
                </a:lnTo>
                <a:lnTo>
                  <a:pt x="7704" y="886"/>
                </a:lnTo>
                <a:lnTo>
                  <a:pt x="11638" y="886"/>
                </a:lnTo>
                <a:lnTo>
                  <a:pt x="11685" y="2300"/>
                </a:lnTo>
                <a:lnTo>
                  <a:pt x="11736" y="3714"/>
                </a:lnTo>
                <a:lnTo>
                  <a:pt x="13026" y="3773"/>
                </a:lnTo>
                <a:lnTo>
                  <a:pt x="14317" y="3828"/>
                </a:lnTo>
                <a:lnTo>
                  <a:pt x="14363" y="7512"/>
                </a:lnTo>
                <a:cubicBezTo>
                  <a:pt x="14407" y="11031"/>
                  <a:pt x="14420" y="11196"/>
                  <a:pt x="14737" y="11196"/>
                </a:cubicBezTo>
                <a:cubicBezTo>
                  <a:pt x="15056" y="11196"/>
                  <a:pt x="15068" y="11049"/>
                  <a:pt x="15068" y="7203"/>
                </a:cubicBezTo>
                <a:lnTo>
                  <a:pt x="15068" y="3211"/>
                </a:lnTo>
                <a:lnTo>
                  <a:pt x="13667" y="1608"/>
                </a:lnTo>
                <a:lnTo>
                  <a:pt x="12262" y="0"/>
                </a:lnTo>
                <a:lnTo>
                  <a:pt x="7975" y="0"/>
                </a:lnTo>
                <a:close/>
                <a:moveTo>
                  <a:pt x="9041" y="4908"/>
                </a:moveTo>
                <a:cubicBezTo>
                  <a:pt x="5347" y="4908"/>
                  <a:pt x="4832" y="4945"/>
                  <a:pt x="4741" y="5222"/>
                </a:cubicBezTo>
                <a:cubicBezTo>
                  <a:pt x="4684" y="5395"/>
                  <a:pt x="4744" y="5614"/>
                  <a:pt x="4873" y="5710"/>
                </a:cubicBezTo>
                <a:cubicBezTo>
                  <a:pt x="5178" y="5936"/>
                  <a:pt x="12904" y="5936"/>
                  <a:pt x="13209" y="5710"/>
                </a:cubicBezTo>
                <a:cubicBezTo>
                  <a:pt x="13337" y="5614"/>
                  <a:pt x="13397" y="5395"/>
                  <a:pt x="13340" y="5222"/>
                </a:cubicBezTo>
                <a:cubicBezTo>
                  <a:pt x="13250" y="4945"/>
                  <a:pt x="12734" y="4908"/>
                  <a:pt x="9041" y="4908"/>
                </a:cubicBezTo>
                <a:close/>
                <a:moveTo>
                  <a:pt x="1460" y="6481"/>
                </a:moveTo>
                <a:cubicBezTo>
                  <a:pt x="1066" y="6481"/>
                  <a:pt x="578" y="6617"/>
                  <a:pt x="374" y="6785"/>
                </a:cubicBezTo>
                <a:lnTo>
                  <a:pt x="0" y="7094"/>
                </a:lnTo>
                <a:lnTo>
                  <a:pt x="0" y="14043"/>
                </a:lnTo>
                <a:lnTo>
                  <a:pt x="0" y="20993"/>
                </a:lnTo>
                <a:lnTo>
                  <a:pt x="374" y="21296"/>
                </a:lnTo>
                <a:cubicBezTo>
                  <a:pt x="698" y="21563"/>
                  <a:pt x="1773" y="21600"/>
                  <a:pt x="8735" y="21600"/>
                </a:cubicBezTo>
                <a:cubicBezTo>
                  <a:pt x="13969" y="21600"/>
                  <a:pt x="16860" y="21531"/>
                  <a:pt x="17114" y="21396"/>
                </a:cubicBezTo>
                <a:cubicBezTo>
                  <a:pt x="17326" y="21282"/>
                  <a:pt x="17621" y="20951"/>
                  <a:pt x="17767" y="20659"/>
                </a:cubicBezTo>
                <a:cubicBezTo>
                  <a:pt x="20393" y="15441"/>
                  <a:pt x="21600" y="12895"/>
                  <a:pt x="21600" y="12575"/>
                </a:cubicBezTo>
                <a:cubicBezTo>
                  <a:pt x="21600" y="12064"/>
                  <a:pt x="21283" y="11987"/>
                  <a:pt x="18922" y="11928"/>
                </a:cubicBezTo>
                <a:lnTo>
                  <a:pt x="16995" y="11883"/>
                </a:lnTo>
                <a:lnTo>
                  <a:pt x="16910" y="10638"/>
                </a:lnTo>
                <a:cubicBezTo>
                  <a:pt x="16846" y="9697"/>
                  <a:pt x="16747" y="9323"/>
                  <a:pt x="16494" y="9105"/>
                </a:cubicBezTo>
                <a:cubicBezTo>
                  <a:pt x="16169" y="8825"/>
                  <a:pt x="16155" y="8860"/>
                  <a:pt x="16074" y="10349"/>
                </a:cubicBezTo>
                <a:lnTo>
                  <a:pt x="15989" y="11883"/>
                </a:lnTo>
                <a:lnTo>
                  <a:pt x="11269" y="11977"/>
                </a:lnTo>
                <a:cubicBezTo>
                  <a:pt x="7726" y="12051"/>
                  <a:pt x="6492" y="12140"/>
                  <a:pt x="6328" y="12331"/>
                </a:cubicBezTo>
                <a:cubicBezTo>
                  <a:pt x="6209" y="12470"/>
                  <a:pt x="5273" y="14370"/>
                  <a:pt x="4249" y="16552"/>
                </a:cubicBezTo>
                <a:cubicBezTo>
                  <a:pt x="2475" y="20334"/>
                  <a:pt x="2365" y="20525"/>
                  <a:pt x="1855" y="20584"/>
                </a:cubicBezTo>
                <a:cubicBezTo>
                  <a:pt x="824" y="20705"/>
                  <a:pt x="836" y="20800"/>
                  <a:pt x="836" y="13924"/>
                </a:cubicBezTo>
                <a:cubicBezTo>
                  <a:pt x="836" y="7942"/>
                  <a:pt x="853" y="7662"/>
                  <a:pt x="1163" y="7467"/>
                </a:cubicBezTo>
                <a:cubicBezTo>
                  <a:pt x="1341" y="7355"/>
                  <a:pt x="1639" y="7268"/>
                  <a:pt x="1829" y="7268"/>
                </a:cubicBezTo>
                <a:cubicBezTo>
                  <a:pt x="2064" y="7268"/>
                  <a:pt x="2177" y="7141"/>
                  <a:pt x="2177" y="6875"/>
                </a:cubicBezTo>
                <a:cubicBezTo>
                  <a:pt x="2177" y="6543"/>
                  <a:pt x="2065" y="6481"/>
                  <a:pt x="1460" y="6481"/>
                </a:cubicBezTo>
                <a:close/>
                <a:moveTo>
                  <a:pt x="9117" y="8055"/>
                </a:moveTo>
                <a:cubicBezTo>
                  <a:pt x="6139" y="8052"/>
                  <a:pt x="5183" y="8114"/>
                  <a:pt x="4945" y="8318"/>
                </a:cubicBezTo>
                <a:cubicBezTo>
                  <a:pt x="4775" y="8464"/>
                  <a:pt x="4692" y="8682"/>
                  <a:pt x="4758" y="8806"/>
                </a:cubicBezTo>
                <a:cubicBezTo>
                  <a:pt x="4843" y="8967"/>
                  <a:pt x="6084" y="9035"/>
                  <a:pt x="9058" y="9035"/>
                </a:cubicBezTo>
                <a:cubicBezTo>
                  <a:pt x="12737" y="9035"/>
                  <a:pt x="13250" y="8993"/>
                  <a:pt x="13340" y="8717"/>
                </a:cubicBezTo>
                <a:cubicBezTo>
                  <a:pt x="13397" y="8544"/>
                  <a:pt x="13337" y="8324"/>
                  <a:pt x="13209" y="8229"/>
                </a:cubicBezTo>
                <a:cubicBezTo>
                  <a:pt x="13080" y="8133"/>
                  <a:pt x="11241" y="8056"/>
                  <a:pt x="9117" y="8055"/>
                </a:cubicBezTo>
                <a:close/>
                <a:moveTo>
                  <a:pt x="5395" y="11390"/>
                </a:moveTo>
                <a:cubicBezTo>
                  <a:pt x="4857" y="11390"/>
                  <a:pt x="4592" y="11638"/>
                  <a:pt x="4771" y="11977"/>
                </a:cubicBezTo>
                <a:cubicBezTo>
                  <a:pt x="4935" y="12288"/>
                  <a:pt x="5282" y="12210"/>
                  <a:pt x="5611" y="11783"/>
                </a:cubicBezTo>
                <a:cubicBezTo>
                  <a:pt x="5908" y="11398"/>
                  <a:pt x="5902" y="11390"/>
                  <a:pt x="5395" y="113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erfaccia"/>
          <p:cNvSpPr txBox="1"/>
          <p:nvPr>
            <p:ph type="title"/>
          </p:nvPr>
        </p:nvSpPr>
        <p:spPr>
          <a:xfrm>
            <a:off x="8434944" y="290934"/>
            <a:ext cx="7514110" cy="1884841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Interfaccia</a:t>
            </a:r>
          </a:p>
        </p:txBody>
      </p:sp>
      <p:pic>
        <p:nvPicPr>
          <p:cNvPr id="195" name="Ronim4Bps06RlEEYZr3jpeH5E4pRduKVAE2KhFEJVCV9I7nCuUen6UKP7eLKkZVI9UB9tTHiUq_v_wN4pCTO06Cez6gbWqWresaR4sGOUQ59tXT1ElP6ML5K8nEMwnL2kUlxRs6E4UMiWxuSgaxaysQ.png" descr="Ronim4Bps06RlEEYZr3jpeH5E4pRduKVAE2KhFEJVCV9I7nCuUen6UKP7eLKkZVI9UB9tTHiUq_v_wN4pCTO06Cez6gbWqWresaR4sGOUQ59tXT1ElP6ML5K8nEMwnL2kUlxRs6E4UMiWxuSgaxaysQ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03283" y="3262765"/>
            <a:ext cx="7195520" cy="9773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v5rvnBE8vIXZa2hU-eEJa2dl1VFwRmJzWJwpyxOIUKKXm3aUf2nHOgCrsEU-vxcDjbBbcjiCnOtEJGfWEMP2dDW3s-QayapeNfBmOzfxC2bAuliqM7jJAZoQ1yz6IThQqfC5ywqsumLF96CD_v-r_q8.png" descr="v5rvnBE8vIXZa2hU-eEJa2dl1VFwRmJzWJwpyxOIUKKXm3aUf2nHOgCrsEU-vxcDjbBbcjiCnOtEJGfWEMP2dDW3s-QayapeNfBmOzfxC2bAuliqM7jJAZoQ1yz6IThQqfC5ywqsumLF96CD_v-r_q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93014" y="3246042"/>
            <a:ext cx="7364215" cy="78329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sting"/>
          <p:cNvSpPr txBox="1"/>
          <p:nvPr>
            <p:ph type="title"/>
          </p:nvPr>
        </p:nvSpPr>
        <p:spPr>
          <a:xfrm>
            <a:off x="9322278" y="389258"/>
            <a:ext cx="5739443" cy="1905001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Testing</a:t>
            </a:r>
          </a:p>
        </p:txBody>
      </p:sp>
      <p:sp>
        <p:nvSpPr>
          <p:cNvPr id="199" name="Tramite il testing abbiamo ottenuto una valutazione esperienza d’uso da parte dell’utente"/>
          <p:cNvSpPr txBox="1"/>
          <p:nvPr/>
        </p:nvSpPr>
        <p:spPr>
          <a:xfrm>
            <a:off x="3918160" y="2671185"/>
            <a:ext cx="17212764" cy="1594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199136"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Tramite il testing abbiamo ottenuto una valutazione esperienza d’uso da parte dell’utente</a:t>
            </a:r>
          </a:p>
        </p:txBody>
      </p:sp>
      <p:sp>
        <p:nvSpPr>
          <p:cNvPr id="200" name="Task richieste:…"/>
          <p:cNvSpPr txBox="1"/>
          <p:nvPr/>
        </p:nvSpPr>
        <p:spPr>
          <a:xfrm>
            <a:off x="3823928" y="4642441"/>
            <a:ext cx="7162639" cy="5028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1755604">
              <a:lnSpc>
                <a:spcPct val="90000"/>
              </a:lnSpc>
              <a:spcBef>
                <a:spcPts val="3200"/>
              </a:spcBef>
              <a:defRPr b="1" sz="3400">
                <a:solidFill>
                  <a:srgbClr val="000000"/>
                </a:solidFill>
              </a:defRPr>
            </a:pPr>
            <a:r>
              <a:t>Task richieste: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Prova a registrati all’applicazione.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Inserisci un annuncio su Ebay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Prova a scaricare una fattura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Elimina un annuncio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Visualizza notifiche</a:t>
            </a:r>
          </a:p>
        </p:txBody>
      </p:sp>
      <p:sp>
        <p:nvSpPr>
          <p:cNvPr id="201" name="Perfomance Test:…"/>
          <p:cNvSpPr txBox="1"/>
          <p:nvPr/>
        </p:nvSpPr>
        <p:spPr>
          <a:xfrm>
            <a:off x="12860924" y="4642441"/>
            <a:ext cx="7162636" cy="5028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defTabSz="1755604">
              <a:lnSpc>
                <a:spcPct val="90000"/>
              </a:lnSpc>
              <a:spcBef>
                <a:spcPts val="3200"/>
              </a:spcBef>
              <a:defRPr b="1" sz="3400">
                <a:solidFill>
                  <a:srgbClr val="000000"/>
                </a:solidFill>
              </a:defRPr>
            </a:pPr>
            <a:r>
              <a:t>Perfomance Test: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Apertura applicazione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Registrazione al sistema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Login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Tempo restituzione dati errati</a:t>
            </a:r>
          </a:p>
          <a:p>
            <a:pPr defTabSz="1755604">
              <a:lnSpc>
                <a:spcPct val="90000"/>
              </a:lnSpc>
              <a:spcBef>
                <a:spcPts val="3200"/>
              </a:spcBef>
              <a:defRPr sz="3400">
                <a:solidFill>
                  <a:srgbClr val="000000"/>
                </a:solidFill>
              </a:defRPr>
            </a:pPr>
            <a:r>
              <a:t>Tempo di eliminazione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dea"/>
          <p:cNvSpPr txBox="1"/>
          <p:nvPr>
            <p:ph type="body" sz="half" idx="1"/>
          </p:nvPr>
        </p:nvSpPr>
        <p:spPr>
          <a:xfrm>
            <a:off x="1206500" y="230729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Idea</a:t>
            </a:r>
          </a:p>
        </p:txBody>
      </p:sp>
      <p:sp>
        <p:nvSpPr>
          <p:cNvPr id="158" name="La nostra applicazione presenta una soluzione per tutti i venditori online. Di fatti è una soluzione alla lenta e noiosa gestione degli annunci su ogni singola piattaforma. SimpleSell centralizza la gestione in una singola e facile applicazione."/>
          <p:cNvSpPr txBox="1"/>
          <p:nvPr/>
        </p:nvSpPr>
        <p:spPr>
          <a:xfrm>
            <a:off x="3109244" y="4165320"/>
            <a:ext cx="19419714" cy="3773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La nostra applicazione presenta una soluzione per tutti i venditori online. Di fatti è una soluzione alla lenta e noiosa gestione degli annunci su ogni singola piattaforma. SimpleSell centralizza la gestione in una singola e facile applicazione.</a:t>
            </a:r>
          </a:p>
        </p:txBody>
      </p:sp>
      <p:pic>
        <p:nvPicPr>
          <p:cNvPr id="159" name="png-clipart-gift-card-amazon-com-coupon-ebay-ebay-logo-text-logo-thumbnail.png" descr="png-clipart-gift-card-amazon-com-coupon-ebay-ebay-logo-text-logo-thumbnail.png"/>
          <p:cNvPicPr>
            <a:picLocks noChangeAspect="1"/>
          </p:cNvPicPr>
          <p:nvPr/>
        </p:nvPicPr>
        <p:blipFill>
          <a:blip r:embed="rId2">
            <a:extLst/>
          </a:blip>
          <a:srcRect l="10178" t="35290" r="14432" b="34776"/>
          <a:stretch>
            <a:fillRect/>
          </a:stretch>
        </p:blipFill>
        <p:spPr>
          <a:xfrm>
            <a:off x="5571110" y="10477511"/>
            <a:ext cx="3331837" cy="1322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9" h="21592" fill="norm" stroke="1" extrusionOk="0">
                <a:moveTo>
                  <a:pt x="5427" y="0"/>
                </a:moveTo>
                <a:lnTo>
                  <a:pt x="5427" y="4224"/>
                </a:lnTo>
                <a:cubicBezTo>
                  <a:pt x="5427" y="6545"/>
                  <a:pt x="5364" y="8544"/>
                  <a:pt x="5285" y="8667"/>
                </a:cubicBezTo>
                <a:cubicBezTo>
                  <a:pt x="5207" y="8791"/>
                  <a:pt x="5036" y="8315"/>
                  <a:pt x="4905" y="7612"/>
                </a:cubicBezTo>
                <a:cubicBezTo>
                  <a:pt x="4538" y="5634"/>
                  <a:pt x="3881" y="4826"/>
                  <a:pt x="2637" y="4826"/>
                </a:cubicBezTo>
                <a:cubicBezTo>
                  <a:pt x="1369" y="4826"/>
                  <a:pt x="713" y="5656"/>
                  <a:pt x="282" y="7799"/>
                </a:cubicBezTo>
                <a:cubicBezTo>
                  <a:pt x="-321" y="10801"/>
                  <a:pt x="88" y="15114"/>
                  <a:pt x="1091" y="16331"/>
                </a:cubicBezTo>
                <a:cubicBezTo>
                  <a:pt x="2456" y="17986"/>
                  <a:pt x="4291" y="17253"/>
                  <a:pt x="4849" y="14835"/>
                </a:cubicBezTo>
                <a:cubicBezTo>
                  <a:pt x="5224" y="13211"/>
                  <a:pt x="5427" y="13432"/>
                  <a:pt x="5427" y="15456"/>
                </a:cubicBezTo>
                <a:cubicBezTo>
                  <a:pt x="5427" y="16876"/>
                  <a:pt x="5458" y="16979"/>
                  <a:pt x="5866" y="16979"/>
                </a:cubicBezTo>
                <a:cubicBezTo>
                  <a:pt x="6111" y="16979"/>
                  <a:pt x="6338" y="16728"/>
                  <a:pt x="6385" y="16409"/>
                </a:cubicBezTo>
                <a:cubicBezTo>
                  <a:pt x="6458" y="15925"/>
                  <a:pt x="6567" y="15956"/>
                  <a:pt x="7120" y="16597"/>
                </a:cubicBezTo>
                <a:cubicBezTo>
                  <a:pt x="8275" y="17937"/>
                  <a:pt x="9376" y="17443"/>
                  <a:pt x="10281" y="15184"/>
                </a:cubicBezTo>
                <a:lnTo>
                  <a:pt x="10851" y="13759"/>
                </a:lnTo>
                <a:lnTo>
                  <a:pt x="11001" y="14770"/>
                </a:lnTo>
                <a:cubicBezTo>
                  <a:pt x="11266" y="16554"/>
                  <a:pt x="12355" y="17483"/>
                  <a:pt x="13520" y="16927"/>
                </a:cubicBezTo>
                <a:cubicBezTo>
                  <a:pt x="13913" y="16739"/>
                  <a:pt x="14349" y="16325"/>
                  <a:pt x="14489" y="16001"/>
                </a:cubicBezTo>
                <a:cubicBezTo>
                  <a:pt x="14718" y="15470"/>
                  <a:pt x="14766" y="15490"/>
                  <a:pt x="14955" y="16195"/>
                </a:cubicBezTo>
                <a:cubicBezTo>
                  <a:pt x="15103" y="16744"/>
                  <a:pt x="15262" y="16902"/>
                  <a:pt x="15497" y="16739"/>
                </a:cubicBezTo>
                <a:cubicBezTo>
                  <a:pt x="15811" y="16521"/>
                  <a:pt x="15835" y="16261"/>
                  <a:pt x="15875" y="12593"/>
                </a:cubicBezTo>
                <a:cubicBezTo>
                  <a:pt x="15900" y="10284"/>
                  <a:pt x="15981" y="8698"/>
                  <a:pt x="16070" y="8719"/>
                </a:cubicBezTo>
                <a:cubicBezTo>
                  <a:pt x="16153" y="8739"/>
                  <a:pt x="16611" y="10632"/>
                  <a:pt x="17089" y="12924"/>
                </a:cubicBezTo>
                <a:lnTo>
                  <a:pt x="17959" y="17089"/>
                </a:lnTo>
                <a:lnTo>
                  <a:pt x="17505" y="19149"/>
                </a:lnTo>
                <a:cubicBezTo>
                  <a:pt x="17255" y="20281"/>
                  <a:pt x="17051" y="21301"/>
                  <a:pt x="17051" y="21410"/>
                </a:cubicBezTo>
                <a:cubicBezTo>
                  <a:pt x="17051" y="21542"/>
                  <a:pt x="17126" y="21600"/>
                  <a:pt x="17254" y="21591"/>
                </a:cubicBezTo>
                <a:cubicBezTo>
                  <a:pt x="17382" y="21582"/>
                  <a:pt x="17561" y="21505"/>
                  <a:pt x="17776" y="21358"/>
                </a:cubicBezTo>
                <a:cubicBezTo>
                  <a:pt x="18051" y="21170"/>
                  <a:pt x="18462" y="19401"/>
                  <a:pt x="19702" y="13066"/>
                </a:cubicBezTo>
                <a:lnTo>
                  <a:pt x="21279" y="5020"/>
                </a:lnTo>
                <a:lnTo>
                  <a:pt x="20825" y="5020"/>
                </a:lnTo>
                <a:cubicBezTo>
                  <a:pt x="20398" y="5020"/>
                  <a:pt x="20322" y="5277"/>
                  <a:pt x="19459" y="9678"/>
                </a:cubicBezTo>
                <a:cubicBezTo>
                  <a:pt x="18784" y="13122"/>
                  <a:pt x="18498" y="14239"/>
                  <a:pt x="18364" y="13954"/>
                </a:cubicBezTo>
                <a:cubicBezTo>
                  <a:pt x="18264" y="13742"/>
                  <a:pt x="17811" y="11641"/>
                  <a:pt x="17358" y="9289"/>
                </a:cubicBezTo>
                <a:cubicBezTo>
                  <a:pt x="16562" y="5165"/>
                  <a:pt x="16515" y="5020"/>
                  <a:pt x="16045" y="5020"/>
                </a:cubicBezTo>
                <a:cubicBezTo>
                  <a:pt x="15777" y="5020"/>
                  <a:pt x="15523" y="5169"/>
                  <a:pt x="15477" y="5357"/>
                </a:cubicBezTo>
                <a:cubicBezTo>
                  <a:pt x="15432" y="5546"/>
                  <a:pt x="15139" y="5468"/>
                  <a:pt x="14826" y="5182"/>
                </a:cubicBezTo>
                <a:cubicBezTo>
                  <a:pt x="14076" y="4499"/>
                  <a:pt x="12789" y="4495"/>
                  <a:pt x="12152" y="5176"/>
                </a:cubicBezTo>
                <a:cubicBezTo>
                  <a:pt x="11642" y="5720"/>
                  <a:pt x="11229" y="7057"/>
                  <a:pt x="11379" y="7676"/>
                </a:cubicBezTo>
                <a:cubicBezTo>
                  <a:pt x="11503" y="8190"/>
                  <a:pt x="12176" y="7710"/>
                  <a:pt x="12461" y="6905"/>
                </a:cubicBezTo>
                <a:cubicBezTo>
                  <a:pt x="12653" y="6364"/>
                  <a:pt x="12926" y="6173"/>
                  <a:pt x="13515" y="6173"/>
                </a:cubicBezTo>
                <a:cubicBezTo>
                  <a:pt x="14199" y="6173"/>
                  <a:pt x="14357" y="6321"/>
                  <a:pt x="14631" y="7210"/>
                </a:cubicBezTo>
                <a:cubicBezTo>
                  <a:pt x="15205" y="9075"/>
                  <a:pt x="15026" y="9426"/>
                  <a:pt x="13386" y="9672"/>
                </a:cubicBezTo>
                <a:cubicBezTo>
                  <a:pt x="12189" y="9852"/>
                  <a:pt x="11831" y="10058"/>
                  <a:pt x="11462" y="10753"/>
                </a:cubicBezTo>
                <a:cubicBezTo>
                  <a:pt x="10969" y="11686"/>
                  <a:pt x="10988" y="11733"/>
                  <a:pt x="10720" y="9050"/>
                </a:cubicBezTo>
                <a:cubicBezTo>
                  <a:pt x="10355" y="5395"/>
                  <a:pt x="8640" y="3634"/>
                  <a:pt x="7138" y="5377"/>
                </a:cubicBezTo>
                <a:cubicBezTo>
                  <a:pt x="6792" y="5778"/>
                  <a:pt x="6469" y="6005"/>
                  <a:pt x="6421" y="5882"/>
                </a:cubicBezTo>
                <a:cubicBezTo>
                  <a:pt x="6373" y="5759"/>
                  <a:pt x="6335" y="4387"/>
                  <a:pt x="6335" y="2831"/>
                </a:cubicBezTo>
                <a:lnTo>
                  <a:pt x="6335" y="0"/>
                </a:lnTo>
                <a:lnTo>
                  <a:pt x="5881" y="0"/>
                </a:lnTo>
                <a:lnTo>
                  <a:pt x="5427" y="0"/>
                </a:lnTo>
                <a:close/>
                <a:moveTo>
                  <a:pt x="2738" y="6115"/>
                </a:moveTo>
                <a:cubicBezTo>
                  <a:pt x="3118" y="6175"/>
                  <a:pt x="3492" y="6572"/>
                  <a:pt x="3790" y="7333"/>
                </a:cubicBezTo>
                <a:cubicBezTo>
                  <a:pt x="4039" y="7969"/>
                  <a:pt x="4221" y="8794"/>
                  <a:pt x="4193" y="9166"/>
                </a:cubicBezTo>
                <a:cubicBezTo>
                  <a:pt x="4149" y="9748"/>
                  <a:pt x="3931" y="9856"/>
                  <a:pt x="2627" y="9950"/>
                </a:cubicBezTo>
                <a:cubicBezTo>
                  <a:pt x="1793" y="10010"/>
                  <a:pt x="1067" y="9941"/>
                  <a:pt x="1012" y="9801"/>
                </a:cubicBezTo>
                <a:cubicBezTo>
                  <a:pt x="957" y="9661"/>
                  <a:pt x="1010" y="9063"/>
                  <a:pt x="1131" y="8467"/>
                </a:cubicBezTo>
                <a:cubicBezTo>
                  <a:pt x="1459" y="6848"/>
                  <a:pt x="2105" y="6015"/>
                  <a:pt x="2738" y="6115"/>
                </a:cubicBezTo>
                <a:close/>
                <a:moveTo>
                  <a:pt x="7934" y="6186"/>
                </a:moveTo>
                <a:cubicBezTo>
                  <a:pt x="8054" y="6153"/>
                  <a:pt x="8175" y="6152"/>
                  <a:pt x="8297" y="6186"/>
                </a:cubicBezTo>
                <a:cubicBezTo>
                  <a:pt x="8619" y="6279"/>
                  <a:pt x="8940" y="6618"/>
                  <a:pt x="9219" y="7255"/>
                </a:cubicBezTo>
                <a:cubicBezTo>
                  <a:pt x="10126" y="9326"/>
                  <a:pt x="9947" y="13858"/>
                  <a:pt x="8905" y="15236"/>
                </a:cubicBezTo>
                <a:cubicBezTo>
                  <a:pt x="7664" y="16876"/>
                  <a:pt x="6335" y="14594"/>
                  <a:pt x="6335" y="10825"/>
                </a:cubicBezTo>
                <a:cubicBezTo>
                  <a:pt x="6335" y="8246"/>
                  <a:pt x="7095" y="6418"/>
                  <a:pt x="7934" y="6186"/>
                </a:cubicBezTo>
                <a:close/>
                <a:moveTo>
                  <a:pt x="13046" y="11233"/>
                </a:moveTo>
                <a:cubicBezTo>
                  <a:pt x="13214" y="11227"/>
                  <a:pt x="13426" y="11246"/>
                  <a:pt x="13693" y="11272"/>
                </a:cubicBezTo>
                <a:cubicBezTo>
                  <a:pt x="14780" y="11376"/>
                  <a:pt x="14864" y="11447"/>
                  <a:pt x="14909" y="12263"/>
                </a:cubicBezTo>
                <a:cubicBezTo>
                  <a:pt x="14942" y="12857"/>
                  <a:pt x="14790" y="13572"/>
                  <a:pt x="14435" y="14478"/>
                </a:cubicBezTo>
                <a:cubicBezTo>
                  <a:pt x="13997" y="15599"/>
                  <a:pt x="13802" y="15819"/>
                  <a:pt x="13249" y="15819"/>
                </a:cubicBezTo>
                <a:cubicBezTo>
                  <a:pt x="12055" y="15819"/>
                  <a:pt x="11473" y="13836"/>
                  <a:pt x="12154" y="12094"/>
                </a:cubicBezTo>
                <a:cubicBezTo>
                  <a:pt x="12406" y="11452"/>
                  <a:pt x="12542" y="11249"/>
                  <a:pt x="13046" y="11233"/>
                </a:cubicBezTo>
                <a:close/>
                <a:moveTo>
                  <a:pt x="3253" y="11660"/>
                </a:moveTo>
                <a:lnTo>
                  <a:pt x="5354" y="11770"/>
                </a:lnTo>
                <a:lnTo>
                  <a:pt x="5354" y="12736"/>
                </a:lnTo>
                <a:cubicBezTo>
                  <a:pt x="5354" y="13619"/>
                  <a:pt x="5298" y="13694"/>
                  <a:pt x="4687" y="13694"/>
                </a:cubicBezTo>
                <a:cubicBezTo>
                  <a:pt x="4282" y="13694"/>
                  <a:pt x="3994" y="13889"/>
                  <a:pt x="3955" y="14187"/>
                </a:cubicBezTo>
                <a:cubicBezTo>
                  <a:pt x="3919" y="14456"/>
                  <a:pt x="3698" y="14935"/>
                  <a:pt x="3460" y="15249"/>
                </a:cubicBezTo>
                <a:cubicBezTo>
                  <a:pt x="2918" y="15966"/>
                  <a:pt x="2302" y="15955"/>
                  <a:pt x="1770" y="15217"/>
                </a:cubicBezTo>
                <a:cubicBezTo>
                  <a:pt x="1290" y="14551"/>
                  <a:pt x="805" y="12435"/>
                  <a:pt x="1012" y="11906"/>
                </a:cubicBezTo>
                <a:cubicBezTo>
                  <a:pt x="1088" y="11712"/>
                  <a:pt x="2097" y="11601"/>
                  <a:pt x="3253" y="1166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Amazon-Logo-Transparent-PNG.png" descr="Amazon-Logo-Transparent-PN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21251" y="9941083"/>
            <a:ext cx="2395699" cy="2395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ng-clipart-facebook-logo-social-media-facebook-computer-icons-linkedin-logo-facebook-icon-media-internet.png" descr="png-clipart-facebook-logo-social-media-facebook-computer-icons-linkedin-logo-facebook-icon-media-internet.png"/>
          <p:cNvPicPr>
            <a:picLocks noChangeAspect="1"/>
          </p:cNvPicPr>
          <p:nvPr/>
        </p:nvPicPr>
        <p:blipFill>
          <a:blip r:embed="rId4">
            <a:extLst/>
          </a:blip>
          <a:srcRect l="9942" t="10174" r="9945" b="10155"/>
          <a:stretch>
            <a:fillRect/>
          </a:stretch>
        </p:blipFill>
        <p:spPr>
          <a:xfrm>
            <a:off x="16968952" y="9989852"/>
            <a:ext cx="2310858" cy="22981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63" h="21598" fill="norm" stroke="1" extrusionOk="0">
                <a:moveTo>
                  <a:pt x="10566" y="0"/>
                </a:moveTo>
                <a:cubicBezTo>
                  <a:pt x="9530" y="0"/>
                  <a:pt x="9159" y="37"/>
                  <a:pt x="8309" y="228"/>
                </a:cubicBezTo>
                <a:cubicBezTo>
                  <a:pt x="6308" y="675"/>
                  <a:pt x="4542" y="1667"/>
                  <a:pt x="3083" y="3159"/>
                </a:cubicBezTo>
                <a:cubicBezTo>
                  <a:pt x="2042" y="4224"/>
                  <a:pt x="1215" y="5531"/>
                  <a:pt x="695" y="6930"/>
                </a:cubicBezTo>
                <a:cubicBezTo>
                  <a:pt x="294" y="8013"/>
                  <a:pt x="79" y="9064"/>
                  <a:pt x="15" y="10268"/>
                </a:cubicBezTo>
                <a:cubicBezTo>
                  <a:pt x="-96" y="12354"/>
                  <a:pt x="422" y="14494"/>
                  <a:pt x="1472" y="16311"/>
                </a:cubicBezTo>
                <a:cubicBezTo>
                  <a:pt x="2843" y="18679"/>
                  <a:pt x="5020" y="20408"/>
                  <a:pt x="7619" y="21189"/>
                </a:cubicBezTo>
                <a:cubicBezTo>
                  <a:pt x="8281" y="21388"/>
                  <a:pt x="8811" y="21490"/>
                  <a:pt x="9730" y="21592"/>
                </a:cubicBezTo>
                <a:cubicBezTo>
                  <a:pt x="9787" y="21598"/>
                  <a:pt x="10231" y="21600"/>
                  <a:pt x="10715" y="21596"/>
                </a:cubicBezTo>
                <a:cubicBezTo>
                  <a:pt x="11493" y="21589"/>
                  <a:pt x="11655" y="21576"/>
                  <a:pt x="12104" y="21506"/>
                </a:cubicBezTo>
                <a:cubicBezTo>
                  <a:pt x="14093" y="21196"/>
                  <a:pt x="15717" y="20464"/>
                  <a:pt x="17334" y="19145"/>
                </a:cubicBezTo>
                <a:cubicBezTo>
                  <a:pt x="17687" y="18857"/>
                  <a:pt x="18482" y="18039"/>
                  <a:pt x="18777" y="17661"/>
                </a:cubicBezTo>
                <a:cubicBezTo>
                  <a:pt x="19831" y="16309"/>
                  <a:pt x="20538" y="14835"/>
                  <a:pt x="20896" y="13237"/>
                </a:cubicBezTo>
                <a:cubicBezTo>
                  <a:pt x="21504" y="10517"/>
                  <a:pt x="21065" y="7628"/>
                  <a:pt x="19686" y="5270"/>
                </a:cubicBezTo>
                <a:cubicBezTo>
                  <a:pt x="18240" y="2798"/>
                  <a:pt x="15987" y="1063"/>
                  <a:pt x="13267" y="328"/>
                </a:cubicBezTo>
                <a:cubicBezTo>
                  <a:pt x="12299" y="67"/>
                  <a:pt x="11746" y="0"/>
                  <a:pt x="10566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’obiettivo è la realizzazione di un prototipo che consenta di valutare l’usabilità dell’interfaccia e di verificare l’esperienza utente nell’utilizzo del sistema reale, la modalità d’uso quindi, è interattiva vengono infatti realizzate le funzionalità p"/>
          <p:cNvSpPr txBox="1"/>
          <p:nvPr>
            <p:ph type="body" sz="half" idx="1"/>
          </p:nvPr>
        </p:nvSpPr>
        <p:spPr>
          <a:xfrm>
            <a:off x="2726267" y="3518590"/>
            <a:ext cx="19869020" cy="5146454"/>
          </a:xfrm>
          <a:prstGeom prst="rect">
            <a:avLst/>
          </a:prstGeom>
        </p:spPr>
        <p:txBody>
          <a:bodyPr/>
          <a:lstStyle>
            <a:lvl1pPr defTabSz="2243271">
              <a:lnSpc>
                <a:spcPct val="90000"/>
              </a:lnSpc>
              <a:spcBef>
                <a:spcPts val="4100"/>
              </a:spcBef>
              <a:defRPr b="0" sz="4400"/>
            </a:lvl1pPr>
          </a:lstStyle>
          <a:p>
            <a:pPr/>
            <a:r>
              <a:t>L’obiettivo è la realizzazione di un prototipo che consenta di valutare l’usabilità dell’interfaccia e di verificare l’esperienza utente nell’utilizzo del sistema reale, la modalità d’uso quindi, è interattiva vengono infatti realizzate le funzionalità più importanti. L’usabilità del sistema è di fondamentale importanza, il sistema è rivolto ad un pubblico variegato per tanto un interfaccia intuitiva che filtri la gestione di un sistema complesso è il focus principale.</a:t>
            </a:r>
          </a:p>
        </p:txBody>
      </p:sp>
      <p:sp>
        <p:nvSpPr>
          <p:cNvPr id="164" name="Il nostro obiettivo"/>
          <p:cNvSpPr txBox="1"/>
          <p:nvPr>
            <p:ph type="title"/>
          </p:nvPr>
        </p:nvSpPr>
        <p:spPr>
          <a:xfrm>
            <a:off x="6546446" y="742469"/>
            <a:ext cx="12228662" cy="1836150"/>
          </a:xfrm>
          <a:prstGeom prst="rect">
            <a:avLst/>
          </a:prstGeom>
        </p:spPr>
        <p:txBody>
          <a:bodyPr/>
          <a:lstStyle>
            <a:lvl1pPr defTabSz="2413954">
              <a:defRPr spc="-300" sz="11400"/>
            </a:lvl1pPr>
          </a:lstStyle>
          <a:p>
            <a:pPr/>
            <a:r>
              <a:t>Il nostro obiettivo</a:t>
            </a:r>
          </a:p>
        </p:txBody>
      </p:sp>
      <p:pic>
        <p:nvPicPr>
          <p:cNvPr id="165" name="unknown.png" descr="unknow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21636" y="8222863"/>
            <a:ext cx="6540726" cy="4905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odello a V"/>
          <p:cNvSpPr txBox="1"/>
          <p:nvPr>
            <p:ph type="title"/>
          </p:nvPr>
        </p:nvSpPr>
        <p:spPr>
          <a:xfrm>
            <a:off x="8106801" y="608157"/>
            <a:ext cx="8170399" cy="1801437"/>
          </a:xfrm>
          <a:prstGeom prst="rect">
            <a:avLst/>
          </a:prstGeom>
        </p:spPr>
        <p:txBody>
          <a:bodyPr/>
          <a:lstStyle>
            <a:lvl1pPr defTabSz="2365187">
              <a:defRPr spc="-300" sz="11200"/>
            </a:lvl1pPr>
          </a:lstStyle>
          <a:p>
            <a:pPr/>
            <a:r>
              <a:t>Modello a V</a:t>
            </a:r>
          </a:p>
        </p:txBody>
      </p:sp>
      <p:sp>
        <p:nvSpPr>
          <p:cNvPr id="168" name="Abbiamo seguito il modello a V per la sua capacità di suddividere il processo di sviluppo in fasi ben definite e gestibili.…"/>
          <p:cNvSpPr txBox="1"/>
          <p:nvPr/>
        </p:nvSpPr>
        <p:spPr>
          <a:xfrm>
            <a:off x="1181504" y="2892675"/>
            <a:ext cx="22476044" cy="6241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544499">
              <a:defRPr b="1" sz="3589">
                <a:solidFill>
                  <a:srgbClr val="000000"/>
                </a:solidFill>
              </a:defRPr>
            </a:pPr>
          </a:p>
          <a:p>
            <a:pPr algn="l" defTabSz="1608327">
              <a:lnSpc>
                <a:spcPct val="90000"/>
              </a:lnSpc>
              <a:spcBef>
                <a:spcPts val="2900"/>
              </a:spcBef>
              <a:defRPr sz="3492">
                <a:solidFill>
                  <a:srgbClr val="000000"/>
                </a:solidFill>
              </a:defRPr>
            </a:pPr>
            <a:r>
              <a:t>Abbiamo seguito il modello a V per la sua capacità di suddividere il processo di sviluppo in fasi ben definite e gestibili. </a:t>
            </a:r>
          </a:p>
          <a:p>
            <a:pPr algn="l" defTabSz="1608327">
              <a:lnSpc>
                <a:spcPct val="90000"/>
              </a:lnSpc>
              <a:spcBef>
                <a:spcPts val="2900"/>
              </a:spcBef>
              <a:defRPr sz="3492">
                <a:solidFill>
                  <a:srgbClr val="000000"/>
                </a:solidFill>
              </a:defRPr>
            </a:pPr>
            <a:r>
              <a:t>Questo modello permette di identificare chiaramente i requisiti del sistema e le componenti che lo compongono, rendendo il processo più trasparente e controllabile. Inoltre, il modello a V offre la flessibilità di tenere in sospeso alcuni punti del processo e riprenderli in un secondo momento, garantendo la possibilità di adattare il progetto a eventuali cambiamenti e miglioramenti durante lo sviluppo.</a:t>
            </a:r>
          </a:p>
          <a:p>
            <a:pPr algn="l" defTabSz="301568">
              <a:spcBef>
                <a:spcPts val="700"/>
              </a:spcBef>
              <a:defRPr sz="87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301568">
              <a:spcBef>
                <a:spcPts val="700"/>
              </a:spcBef>
              <a:defRPr sz="87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1608327">
              <a:lnSpc>
                <a:spcPct val="90000"/>
              </a:lnSpc>
              <a:spcBef>
                <a:spcPts val="2900"/>
              </a:spcBef>
              <a:defRPr sz="3492">
                <a:solidFill>
                  <a:srgbClr val="000000"/>
                </a:solidFill>
              </a:defRPr>
            </a:pPr>
            <a:r>
              <a:t>Tale modello garantisce una maggiore qualità del prodotto finale, rendendo il prototipo realizzato fedele all’interfaccia del prodotto finale.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iagramma dei casi d’uso"/>
          <p:cNvSpPr txBox="1"/>
          <p:nvPr>
            <p:ph type="title"/>
          </p:nvPr>
        </p:nvSpPr>
        <p:spPr>
          <a:xfrm>
            <a:off x="3231046" y="365561"/>
            <a:ext cx="17921908" cy="1905001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Diagramma dei casi d’uso</a:t>
            </a:r>
          </a:p>
        </p:txBody>
      </p:sp>
      <p:pic>
        <p:nvPicPr>
          <p:cNvPr id="171" name="SbIb9UF2gKz6n7Rhn3q54jG52hc3zNi830EKvZ_eQc5FHR4rrMEVgg_pOOuuTy1_xhUsYs9SPsuEgsVxMXRoNdluJR31Fx4KBb_9C_CWEHxHDu54_G2ce2Bx90TJufK5ql_sT-Kg005izyzHMSl-j-Y.jpg" descr="SbIb9UF2gKz6n7Rhn3q54jG52hc3zNi830EKvZ_eQc5FHR4rrMEVgg_pOOuuTy1_xhUsYs9SPsuEgsVxMXRoNdluJR31Fx4KBb_9C_CWEHxHDu54_G2ce2Bx90TJufK5ql_sT-Kg005izyzHMSl-j-Y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7511" y="2705243"/>
            <a:ext cx="15050494" cy="9246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icurezza"/>
          <p:cNvSpPr txBox="1"/>
          <p:nvPr>
            <p:ph type="title"/>
          </p:nvPr>
        </p:nvSpPr>
        <p:spPr>
          <a:xfrm>
            <a:off x="7775878" y="310003"/>
            <a:ext cx="6891144" cy="2150133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Sicurezza</a:t>
            </a:r>
          </a:p>
        </p:txBody>
      </p:sp>
      <p:sp>
        <p:nvSpPr>
          <p:cNvPr id="174" name="I punti riguardano diverse minacce alla sicurezza informatica:…"/>
          <p:cNvSpPr txBox="1"/>
          <p:nvPr/>
        </p:nvSpPr>
        <p:spPr>
          <a:xfrm>
            <a:off x="2164273" y="2473306"/>
            <a:ext cx="21289724" cy="324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1633686">
              <a:lnSpc>
                <a:spcPct val="90000"/>
              </a:lnSpc>
              <a:spcBef>
                <a:spcPts val="3000"/>
              </a:spcBef>
              <a:defRPr sz="3500">
                <a:solidFill>
                  <a:srgbClr val="000000"/>
                </a:solidFill>
              </a:defRPr>
            </a:pPr>
            <a:r>
              <a:t>I punti riguardano diverse minacce alla sicurezza informatica:</a:t>
            </a:r>
          </a:p>
          <a:p>
            <a:pPr algn="l" defTabSz="1633686">
              <a:lnSpc>
                <a:spcPct val="90000"/>
              </a:lnSpc>
              <a:spcBef>
                <a:spcPts val="3000"/>
              </a:spcBef>
              <a:defRPr sz="3500">
                <a:solidFill>
                  <a:srgbClr val="000000"/>
                </a:solidFill>
              </a:defRPr>
            </a:pPr>
            <a:r>
              <a:t>L'utilizzo di password poco sicure da parte degli utenti (ad esempio, con parole comuni o il proprio nome), il rischio di attacchi brute-force o keylogger, l'intercettazione dei messaggi, e la possibilità che i malintenzionati utilizzino la funzione di recupero password per identificare debolezze nel sistema. È importante che gli utenti utilizzino password sicure e adottino buone pratiche per proteggere i propri dati.</a:t>
            </a:r>
          </a:p>
        </p:txBody>
      </p:sp>
      <p:sp>
        <p:nvSpPr>
          <p:cNvPr id="175" name="soluzioni"/>
          <p:cNvSpPr txBox="1"/>
          <p:nvPr/>
        </p:nvSpPr>
        <p:spPr>
          <a:xfrm>
            <a:off x="2118268" y="6197174"/>
            <a:ext cx="2841121" cy="1028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2145738">
              <a:lnSpc>
                <a:spcPct val="80000"/>
              </a:lnSpc>
              <a:defRPr b="1" spc="-200" sz="5200">
                <a:solidFill>
                  <a:srgbClr val="000000"/>
                </a:solidFill>
              </a:defRPr>
            </a:lvl1pPr>
          </a:lstStyle>
          <a:p>
            <a:pPr/>
            <a:r>
              <a:t>soluzioni</a:t>
            </a:r>
          </a:p>
        </p:txBody>
      </p:sp>
      <p:sp>
        <p:nvSpPr>
          <p:cNvPr id="176" name="Le soluzioni riguardano la sicurezza delle password degli utenti.…"/>
          <p:cNvSpPr txBox="1"/>
          <p:nvPr/>
        </p:nvSpPr>
        <p:spPr>
          <a:xfrm>
            <a:off x="2164273" y="7373453"/>
            <a:ext cx="21289724" cy="4760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Le soluzioni riguardano la sicurezza delle password degli utenti. </a:t>
            </a:r>
          </a:p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L'utente è obbligato a inserire una password di almeno 8 caratteri con caratteri, caratteri speciali e numeri e un algoritmo valuterà la forza della password. </a:t>
            </a:r>
          </a:p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La password non può contenere il nome utente o la data di nascita. L'autenticazione a due fattori è un'opzione disponibile per proteggere da eventuali keylogger. </a:t>
            </a:r>
          </a:p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In caso di accesso da un dispositivo non registrato, verrà inviata una notifica al telefono. </a:t>
            </a:r>
          </a:p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La piattaforma utilizza API per inviare e ricevere messaggi, e un pin di 6 cifre con caratteri misti è richiesto per reimpostare la password tramite email. </a:t>
            </a:r>
          </a:p>
          <a:p>
            <a:pPr marL="146303" indent="-146303" algn="l" defTabSz="227584">
              <a:buSzPct val="100000"/>
              <a:buChar char="•"/>
              <a:defRPr sz="3300">
                <a:solidFill>
                  <a:srgbClr val="000000"/>
                </a:solidFill>
              </a:defRPr>
            </a:pPr>
            <a:r>
              <a:t>La password verrà memorizzata in modo sicuro come hash criptato e il sistema di file è criptato.</a:t>
            </a:r>
          </a:p>
        </p:txBody>
      </p:sp>
      <p:pic>
        <p:nvPicPr>
          <p:cNvPr id="177" name="png-clipart-scalable-graphics-padlock-padlock-technic-silhouette.png" descr="png-clipart-scalable-graphics-padlock-padlock-technic-silhouette.png"/>
          <p:cNvPicPr>
            <a:picLocks noChangeAspect="1"/>
          </p:cNvPicPr>
          <p:nvPr/>
        </p:nvPicPr>
        <p:blipFill>
          <a:blip r:embed="rId2">
            <a:extLst/>
          </a:blip>
          <a:srcRect l="29777" t="0" r="29776" b="4"/>
          <a:stretch>
            <a:fillRect/>
          </a:stretch>
        </p:blipFill>
        <p:spPr>
          <a:xfrm>
            <a:off x="14788782" y="939389"/>
            <a:ext cx="869951" cy="1223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8" fill="norm" stroke="1" extrusionOk="0">
                <a:moveTo>
                  <a:pt x="9943" y="37"/>
                </a:moveTo>
                <a:cubicBezTo>
                  <a:pt x="9924" y="58"/>
                  <a:pt x="9769" y="92"/>
                  <a:pt x="9598" y="107"/>
                </a:cubicBezTo>
                <a:cubicBezTo>
                  <a:pt x="7779" y="272"/>
                  <a:pt x="5814" y="983"/>
                  <a:pt x="4572" y="1927"/>
                </a:cubicBezTo>
                <a:cubicBezTo>
                  <a:pt x="3409" y="2811"/>
                  <a:pt x="2662" y="3842"/>
                  <a:pt x="2296" y="5085"/>
                </a:cubicBezTo>
                <a:cubicBezTo>
                  <a:pt x="2260" y="5209"/>
                  <a:pt x="2219" y="6323"/>
                  <a:pt x="2197" y="7781"/>
                </a:cubicBezTo>
                <a:lnTo>
                  <a:pt x="2168" y="10266"/>
                </a:lnTo>
                <a:lnTo>
                  <a:pt x="1695" y="10385"/>
                </a:lnTo>
                <a:cubicBezTo>
                  <a:pt x="1434" y="10448"/>
                  <a:pt x="945" y="10571"/>
                  <a:pt x="611" y="10658"/>
                </a:cubicBezTo>
                <a:lnTo>
                  <a:pt x="0" y="10812"/>
                </a:lnTo>
                <a:lnTo>
                  <a:pt x="0" y="15420"/>
                </a:lnTo>
                <a:lnTo>
                  <a:pt x="0" y="20020"/>
                </a:lnTo>
                <a:lnTo>
                  <a:pt x="759" y="20230"/>
                </a:lnTo>
                <a:cubicBezTo>
                  <a:pt x="2904" y="20819"/>
                  <a:pt x="5065" y="21193"/>
                  <a:pt x="7657" y="21420"/>
                </a:cubicBezTo>
                <a:cubicBezTo>
                  <a:pt x="8193" y="21467"/>
                  <a:pt x="8659" y="21523"/>
                  <a:pt x="8691" y="21546"/>
                </a:cubicBezTo>
                <a:cubicBezTo>
                  <a:pt x="8728" y="21572"/>
                  <a:pt x="9512" y="21588"/>
                  <a:pt x="10810" y="21588"/>
                </a:cubicBezTo>
                <a:cubicBezTo>
                  <a:pt x="12440" y="21588"/>
                  <a:pt x="12913" y="21577"/>
                  <a:pt x="13017" y="21532"/>
                </a:cubicBezTo>
                <a:cubicBezTo>
                  <a:pt x="13089" y="21501"/>
                  <a:pt x="13463" y="21448"/>
                  <a:pt x="13855" y="21420"/>
                </a:cubicBezTo>
                <a:cubicBezTo>
                  <a:pt x="16170" y="21252"/>
                  <a:pt x="18784" y="20801"/>
                  <a:pt x="21107" y="20160"/>
                </a:cubicBezTo>
                <a:lnTo>
                  <a:pt x="21600" y="20020"/>
                </a:lnTo>
                <a:lnTo>
                  <a:pt x="21600" y="15420"/>
                </a:lnTo>
                <a:lnTo>
                  <a:pt x="21600" y="10812"/>
                </a:lnTo>
                <a:lnTo>
                  <a:pt x="20871" y="10623"/>
                </a:lnTo>
                <a:cubicBezTo>
                  <a:pt x="20471" y="10521"/>
                  <a:pt x="19983" y="10401"/>
                  <a:pt x="19787" y="10350"/>
                </a:cubicBezTo>
                <a:lnTo>
                  <a:pt x="19432" y="10259"/>
                </a:lnTo>
                <a:lnTo>
                  <a:pt x="19403" y="7774"/>
                </a:lnTo>
                <a:cubicBezTo>
                  <a:pt x="19366" y="5051"/>
                  <a:pt x="19360" y="5049"/>
                  <a:pt x="18959" y="4196"/>
                </a:cubicBezTo>
                <a:cubicBezTo>
                  <a:pt x="17972" y="2095"/>
                  <a:pt x="15314" y="479"/>
                  <a:pt x="12278" y="142"/>
                </a:cubicBezTo>
                <a:cubicBezTo>
                  <a:pt x="11939" y="105"/>
                  <a:pt x="11615" y="58"/>
                  <a:pt x="11559" y="37"/>
                </a:cubicBezTo>
                <a:cubicBezTo>
                  <a:pt x="11423" y="-12"/>
                  <a:pt x="9985" y="-12"/>
                  <a:pt x="9943" y="37"/>
                </a:cubicBezTo>
                <a:close/>
                <a:moveTo>
                  <a:pt x="11086" y="1528"/>
                </a:moveTo>
                <a:cubicBezTo>
                  <a:pt x="13200" y="1590"/>
                  <a:pt x="15124" y="2373"/>
                  <a:pt x="16289" y="3643"/>
                </a:cubicBezTo>
                <a:cubicBezTo>
                  <a:pt x="16890" y="4298"/>
                  <a:pt x="17206" y="4948"/>
                  <a:pt x="17323" y="5771"/>
                </a:cubicBezTo>
                <a:cubicBezTo>
                  <a:pt x="17394" y="6266"/>
                  <a:pt x="17411" y="9810"/>
                  <a:pt x="17343" y="9839"/>
                </a:cubicBezTo>
                <a:cubicBezTo>
                  <a:pt x="17319" y="9850"/>
                  <a:pt x="17002" y="9810"/>
                  <a:pt x="16643" y="9755"/>
                </a:cubicBezTo>
                <a:cubicBezTo>
                  <a:pt x="14676" y="9456"/>
                  <a:pt x="13027" y="9341"/>
                  <a:pt x="10800" y="9342"/>
                </a:cubicBezTo>
                <a:cubicBezTo>
                  <a:pt x="8954" y="9343"/>
                  <a:pt x="8128" y="9381"/>
                  <a:pt x="6553" y="9552"/>
                </a:cubicBezTo>
                <a:cubicBezTo>
                  <a:pt x="6031" y="9609"/>
                  <a:pt x="5307" y="9701"/>
                  <a:pt x="4937" y="9755"/>
                </a:cubicBezTo>
                <a:cubicBezTo>
                  <a:pt x="4386" y="9837"/>
                  <a:pt x="4253" y="9845"/>
                  <a:pt x="4227" y="9797"/>
                </a:cubicBezTo>
                <a:cubicBezTo>
                  <a:pt x="4210" y="9766"/>
                  <a:pt x="4212" y="8804"/>
                  <a:pt x="4227" y="7662"/>
                </a:cubicBezTo>
                <a:cubicBezTo>
                  <a:pt x="4258" y="5458"/>
                  <a:pt x="4277" y="5355"/>
                  <a:pt x="4582" y="4707"/>
                </a:cubicBezTo>
                <a:cubicBezTo>
                  <a:pt x="5237" y="3319"/>
                  <a:pt x="6819" y="2203"/>
                  <a:pt x="8819" y="1731"/>
                </a:cubicBezTo>
                <a:cubicBezTo>
                  <a:pt x="9551" y="1558"/>
                  <a:pt x="10189" y="1501"/>
                  <a:pt x="11086" y="1528"/>
                </a:cubicBezTo>
                <a:close/>
                <a:moveTo>
                  <a:pt x="10711" y="12311"/>
                </a:moveTo>
                <a:cubicBezTo>
                  <a:pt x="11851" y="12277"/>
                  <a:pt x="12930" y="12894"/>
                  <a:pt x="12988" y="13809"/>
                </a:cubicBezTo>
                <a:cubicBezTo>
                  <a:pt x="13014" y="14237"/>
                  <a:pt x="12867" y="14537"/>
                  <a:pt x="12485" y="14838"/>
                </a:cubicBezTo>
                <a:lnTo>
                  <a:pt x="12209" y="15055"/>
                </a:lnTo>
                <a:lnTo>
                  <a:pt x="12613" y="16743"/>
                </a:lnTo>
                <a:cubicBezTo>
                  <a:pt x="12831" y="17672"/>
                  <a:pt x="12996" y="18459"/>
                  <a:pt x="12978" y="18493"/>
                </a:cubicBezTo>
                <a:cubicBezTo>
                  <a:pt x="12928" y="18586"/>
                  <a:pt x="8672" y="18586"/>
                  <a:pt x="8622" y="18493"/>
                </a:cubicBezTo>
                <a:cubicBezTo>
                  <a:pt x="8604" y="18459"/>
                  <a:pt x="8769" y="17672"/>
                  <a:pt x="8987" y="16743"/>
                </a:cubicBezTo>
                <a:lnTo>
                  <a:pt x="9381" y="15055"/>
                </a:lnTo>
                <a:lnTo>
                  <a:pt x="9115" y="14838"/>
                </a:lnTo>
                <a:cubicBezTo>
                  <a:pt x="8268" y="14169"/>
                  <a:pt x="8488" y="13090"/>
                  <a:pt x="9578" y="12577"/>
                </a:cubicBezTo>
                <a:cubicBezTo>
                  <a:pt x="9936" y="12409"/>
                  <a:pt x="10331" y="12322"/>
                  <a:pt x="10711" y="12311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ile system"/>
          <p:cNvSpPr txBox="1"/>
          <p:nvPr>
            <p:ph type="title"/>
          </p:nvPr>
        </p:nvSpPr>
        <p:spPr>
          <a:xfrm>
            <a:off x="9423362" y="147363"/>
            <a:ext cx="5537276" cy="1538379"/>
          </a:xfrm>
          <a:prstGeom prst="rect">
            <a:avLst/>
          </a:prstGeom>
        </p:spPr>
        <p:txBody>
          <a:bodyPr/>
          <a:lstStyle>
            <a:lvl1pPr defTabSz="2365187">
              <a:defRPr spc="-199" sz="8200"/>
            </a:lvl1pPr>
          </a:lstStyle>
          <a:p>
            <a:pPr/>
            <a:r>
              <a:t>File system</a:t>
            </a:r>
          </a:p>
        </p:txBody>
      </p:sp>
      <p:pic>
        <p:nvPicPr>
          <p:cNvPr id="180" name="c4vd8wsNPHIlnweVlFmdQufKgw2Z77LCDE_qMRPOz6HNcMn8vK6ADtd-_FY-QJmccw3YWWhmuPV9WngjyJKXNaVvQuH9XV54cbVaLIUKnHGIy9Ta5tj17UY9xkHLCF1EqS2g2asG0MMFNJSoC37BakA.jpg" descr="c4vd8wsNPHIlnweVlFmdQufKgw2Z77LCDE_qMRPOz6HNcMn8vK6ADtd-_FY-QJmccw3YWWhmuPV9WngjyJKXNaVvQuH9XV54cbVaLIUKnHGIy9Ta5tj17UY9xkHLCF1EqS2g2asG0MMFNJSoC37Bak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21006" y="6552731"/>
            <a:ext cx="5741922" cy="70561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Il sistema SimpleSells utilizza un File System per memorizzare i dati persistenti a causa di motivi di costo.…"/>
          <p:cNvSpPr txBox="1"/>
          <p:nvPr/>
        </p:nvSpPr>
        <p:spPr>
          <a:xfrm>
            <a:off x="3237897" y="2431947"/>
            <a:ext cx="17908206" cy="355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 algn="l" defTabSz="1365468">
              <a:lnSpc>
                <a:spcPct val="90000"/>
              </a:lnSpc>
              <a:spcBef>
                <a:spcPts val="2500"/>
              </a:spcBef>
              <a:defRPr sz="2900">
                <a:solidFill>
                  <a:srgbClr val="000000"/>
                </a:solidFill>
              </a:defRPr>
            </a:pPr>
            <a:r>
              <a:t>Il sistema SimpleSells utilizza un File System per memorizzare i dati persistenti a causa di motivi di costo. </a:t>
            </a:r>
          </a:p>
          <a:p>
            <a:pPr algn="l" defTabSz="1365468">
              <a:lnSpc>
                <a:spcPct val="90000"/>
              </a:lnSpc>
              <a:spcBef>
                <a:spcPts val="2500"/>
              </a:spcBef>
              <a:defRPr sz="2900">
                <a:solidFill>
                  <a:srgbClr val="000000"/>
                </a:solidFill>
              </a:defRPr>
            </a:pPr>
            <a:r>
              <a:t>L'utilizzo di un database avrebbe comportato costi di progettazione e implementazione e richiesto manutenzione costante. </a:t>
            </a:r>
          </a:p>
          <a:p>
            <a:pPr algn="l" defTabSz="1365468">
              <a:lnSpc>
                <a:spcPct val="90000"/>
              </a:lnSpc>
              <a:spcBef>
                <a:spcPts val="2500"/>
              </a:spcBef>
              <a:defRPr sz="2900">
                <a:solidFill>
                  <a:srgbClr val="000000"/>
                </a:solidFill>
              </a:defRPr>
            </a:pPr>
            <a:r>
              <a:t>Il sistema utilizza API di terze parti per i servizi e quindi i dati non necessitano di essere memorizzati persistentemente. I dati memorizzati sono informazioni sugli utenti, le piattaforme e le fatture in PDF.</a:t>
            </a:r>
          </a:p>
          <a:p>
            <a:pPr algn="l" defTabSz="1365468">
              <a:lnSpc>
                <a:spcPct val="90000"/>
              </a:lnSpc>
              <a:spcBef>
                <a:spcPts val="2500"/>
              </a:spcBef>
              <a:defRPr sz="2900">
                <a:solidFill>
                  <a:srgbClr val="000000"/>
                </a:solidFill>
              </a:defRPr>
            </a:pPr>
            <a:r>
              <a:t>Si noti inoltra la semplicità dello schema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sign Pattern"/>
          <p:cNvSpPr txBox="1"/>
          <p:nvPr>
            <p:ph type="title"/>
          </p:nvPr>
        </p:nvSpPr>
        <p:spPr>
          <a:xfrm>
            <a:off x="7248346" y="232822"/>
            <a:ext cx="10835179" cy="1905001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Design Pattern</a:t>
            </a:r>
          </a:p>
        </p:txBody>
      </p:sp>
      <p:sp>
        <p:nvSpPr>
          <p:cNvPr id="184" name="Observer"/>
          <p:cNvSpPr txBox="1"/>
          <p:nvPr/>
        </p:nvSpPr>
        <p:spPr>
          <a:xfrm>
            <a:off x="7160086" y="7977182"/>
            <a:ext cx="6319736" cy="903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072869">
              <a:defRPr sz="5200"/>
            </a:lvl1pPr>
          </a:lstStyle>
          <a:p>
            <a:pPr/>
            <a:r>
              <a:t>Observer</a:t>
            </a:r>
          </a:p>
        </p:txBody>
      </p:sp>
      <p:sp>
        <p:nvSpPr>
          <p:cNvPr id="185" name="Factory"/>
          <p:cNvSpPr txBox="1"/>
          <p:nvPr/>
        </p:nvSpPr>
        <p:spPr>
          <a:xfrm>
            <a:off x="3149811" y="2357435"/>
            <a:ext cx="6319737" cy="903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072869">
              <a:defRPr sz="5200"/>
            </a:lvl1pPr>
          </a:lstStyle>
          <a:p>
            <a:pPr/>
            <a:r>
              <a:t>Factory</a:t>
            </a:r>
          </a:p>
        </p:txBody>
      </p:sp>
      <p:sp>
        <p:nvSpPr>
          <p:cNvPr id="186" name="Singleton"/>
          <p:cNvSpPr txBox="1"/>
          <p:nvPr/>
        </p:nvSpPr>
        <p:spPr>
          <a:xfrm>
            <a:off x="16035596" y="4231285"/>
            <a:ext cx="6319736" cy="903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defTabSz="1072869">
              <a:defRPr sz="5200"/>
            </a:lvl1pPr>
          </a:lstStyle>
          <a:p>
            <a:pPr/>
            <a:r>
              <a:t>Singleton</a:t>
            </a:r>
          </a:p>
        </p:txBody>
      </p:sp>
      <p:pic>
        <p:nvPicPr>
          <p:cNvPr id="187" name="j0OHqhBAJUIuUIMLML4UfbCNhtbYpGcPMIkP6Z04E130_CJ-HCqo09pTAskJnvb7B1YFe0jAUh8lpNSvRB9bzmldARcCuOMvYLb7E_36JPK6T1xnTu-sxIG3yrFh0dncQOp3wUQAH_rRAeaAkX0wpVg.png" descr="j0OHqhBAJUIuUIMLML4UfbCNhtbYpGcPMIkP6Z04E130_CJ-HCqo09pTAskJnvb7B1YFe0jAUh8lpNSvRB9bzmldARcCuOMvYLb7E_36JPK6T1xnTu-sxIG3yrFh0dncQOp3wUQAH_rRAeaAkX0wpV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047" y="3480582"/>
            <a:ext cx="12505266" cy="41111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FhwrdVP6BjCQt-AK52u2ME9hh35Cl-A61rn5BF9uqcv-laFSSGF8UO3CBI5gOpfgySSDhNZTCtxS6fv8AI636-WTCGjchGLWXP6i4OvB_GSGu19d5Nd95EegeX5NG5P7dbW0P5G0CYsc9Dc9WMxhHcw.png" descr="FhwrdVP6BjCQt-AK52u2ME9hh35Cl-A61rn5BF9uqcv-laFSSGF8UO3CBI5gOpfgySSDhNZTCtxS6fv8AI636-WTCGjchGLWXP6i4OvB_GSGu19d5Nd95EegeX5NG5P7dbW0P5G0CYsc9Dc9WMxhHc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98319" y="5548786"/>
            <a:ext cx="7594291" cy="42169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8FW8CIkaRtOjejfbt-RKlr57k_qeKX2hVfiHSZnj_WamVZEw2yUhHbez64c6mhZhCM0az9q7u8K_La5Mi9wATD5gpnmn1rb7lUPhNiuRU62GxqtkPPbgoApTP-BgNqIzgLv9kkkL07dL4t3pIOhHgNA.png" descr="8FW8CIkaRtOjejfbt-RKlr57k_qeKX2hVfiHSZnj_WamVZEw2yUhHbez64c6mhZhCM0az9q7u8K_La5Mi9wATD5gpnmn1rb7lUPhNiuRU62GxqtkPPbgoApTP-BgNqIzgLv9kkkL07dL4t3pIOhHgNA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2776" y="8934450"/>
            <a:ext cx="6374356" cy="4402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Diagramma delle classi"/>
          <p:cNvSpPr txBox="1"/>
          <p:nvPr>
            <p:ph type="title"/>
          </p:nvPr>
        </p:nvSpPr>
        <p:spPr>
          <a:xfrm>
            <a:off x="3921214" y="301394"/>
            <a:ext cx="16541571" cy="1921775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Diagramma delle classi</a:t>
            </a:r>
          </a:p>
        </p:txBody>
      </p:sp>
      <p:pic>
        <p:nvPicPr>
          <p:cNvPr id="192" name="yfgwcm0o4BuJbx02kaU6-smf0wQ1Wo6L-RMYjaTU1hF4MuOJPAS3o5G83eiz3ATAaz4GQiz9ITD0OC-I6-N0l4BbSKlSTk1oZGpCyyxJ5piWodw3_zps84nWn_CUZUtJe9FIlnJqbMGkltTdVfehkNs.png" descr="yfgwcm0o4BuJbx02kaU6-smf0wQ1Wo6L-RMYjaTU1hF4MuOJPAS3o5G83eiz3ATAaz4GQiz9ITD0OC-I6-N0l4BbSKlSTk1oZGpCyyxJ5piWodw3_zps84nWn_CUZUtJe9FIlnJqbMGkltTdVfehk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8672" y="2271721"/>
            <a:ext cx="12346656" cy="112663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