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6796C-083A-F3B8-7066-218DF9BA1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8895CC-0DA1-3840-CF20-FF9E61E0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006D84-CE53-28C1-B1B9-26A3F18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D2243-5AEA-0E9F-D481-B6FF3FD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8F8E94-7799-F5DA-6E11-4B60C72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4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4238C-9864-F15D-BFEB-0547C89C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966133-0B25-3A43-4989-D2973CC3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EDB0-F91A-BCF3-A10C-24EEA2EB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0AEA8A-57BF-BC1F-9561-A01513A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8FB00A-B9CA-597F-DEA2-B83C9FA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7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260E75-5EA0-EF3D-DF07-71140A23B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8106A3-A0D7-7627-2BAA-AC46AD7B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77F32-068A-A39A-1B9E-036F73BF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EA5F06-E60E-7ABF-2703-F45DFF31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CDF123-E2E2-105B-E1C8-A431F55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29C61-AB67-EE1C-F23C-3D9D292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3BA89-3166-2F6B-3A75-72863C6C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D32BE7-F8BB-D654-94FF-DA83061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B74456-52BE-0C31-903D-E7749A3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1997AD-22EC-59B4-C707-73E5718F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35F0A-A0B1-57FA-1533-6C90CB8C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90E4F1-0CC6-126E-4347-14A69A32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36555A-3376-AF70-5202-7FF3778D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E3391F-DC5D-79B6-201E-16C66D9C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1F7A6E-A48A-ED03-EA07-ED64066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5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A6C514-F4C9-3AC8-D336-B14A135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ED2E4A-E403-6684-F943-784B2B363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EBA924-A833-3F54-130F-098C0B88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F95F94-5D18-0686-18D9-DABC7DE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FBF95-8296-94F5-F7E2-6E3562C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27B2BC-D4C6-E4D3-A65B-B0E3C1B0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6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7A62B-5FB9-F414-A007-83132C5A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CF27EE-3239-E28E-EDD6-17A3435D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D3218E-160A-74F3-9C37-71DEB6B7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ADF278-1B9A-F257-A667-F200DCB1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3DD074-BA58-7330-5801-B1FE6DF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4387A-8B0D-908C-A096-BB882772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6928B1-63D0-949A-E42F-FDA5615D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6679A1-881C-6F6F-528E-294BDD6E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7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88C36-2266-8BC1-CD3A-6BCBB3A0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AC50F4-4D7B-4AF6-179B-EE22E5F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B1B5B4-6836-5DA1-3D03-99B374F9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7C8732-2D52-A7C7-7064-BDD5845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3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847688-79D1-4861-5224-ACEBCA6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3E452F-DC97-D23F-0207-E411ADEF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76565E-F5A6-4E69-010E-3DB8581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636AC-F8D0-EF6B-D20E-6F6CA4D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914FD1-B1A5-E738-3A4C-49226272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5E0B42-13AF-56A8-C91C-373E0FB7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6BEE07-8964-B046-EA07-D45F790F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94EA5B-A0A5-69F5-E52B-A5BBA43E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CCDDEA-0D32-5C6F-20B6-51CAA42B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93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4899C-5FF5-144C-C4AD-698BC3A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2946AD-78EB-57B4-E556-DA44A1775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35A2DB-B6A5-8F4C-194B-2C2C51D5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A6F347-BB9A-C805-CDE9-5BB92971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4B9C50-DF7B-AC5D-4AB2-161E555F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15D15A-416C-8DBE-1EF3-262B1A1C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42ADC7-8260-2DCA-0A92-26847DC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8211F4-FECD-FF1A-ABBB-1A8B7617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9C66BE-BB75-B227-5BE3-B33B9638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A34D-1180-4A0B-828F-79624E3853C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F5680E-4E6F-C955-43EE-56D2AED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BEB7D4-D6B9-AB47-3442-23F486B7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36B8D-4CA0-45A3-AA57-FD68362219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44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9B233-8A78-DEE1-9107-62BB54373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Courtsight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5C2DB4-87BE-A2B9-C981-1A4BDC2B0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30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A16D3-ECA6-1501-FFC7-3D3709B2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DEPLOYMENT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801D7-D5FC-6AD7-F89A-BA897CEB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14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9E38-0EB8-1B7E-9796-48CDBA78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36"/>
            <a:ext cx="10515600" cy="1325563"/>
          </a:xfrm>
        </p:spPr>
        <p:txBody>
          <a:bodyPr/>
          <a:lstStyle/>
          <a:p>
            <a:r>
              <a:rPr lang="it-IT" dirty="0"/>
              <a:t>Requisiti del servizio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6E5C2C-B850-5D27-1458-08C8601B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421"/>
            <a:ext cx="10515600" cy="67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Requisiti legati al </a:t>
            </a:r>
            <a:r>
              <a:rPr lang="it-IT" sz="3200" b="1" dirty="0"/>
              <a:t>feature </a:t>
            </a:r>
            <a:r>
              <a:rPr lang="it-IT" sz="3200" b="1" dirty="0" err="1"/>
              <a:t>vector</a:t>
            </a:r>
            <a:r>
              <a:rPr lang="it-IT" sz="3200" dirty="0"/>
              <a:t> 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59A7F5-29F1-6084-A339-F5A490833CEC}"/>
              </a:ext>
            </a:extLst>
          </p:cNvPr>
          <p:cNvSpPr txBox="1"/>
          <p:nvPr/>
        </p:nvSpPr>
        <p:spPr>
          <a:xfrm>
            <a:off x="914400" y="3276600"/>
            <a:ext cx="8656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3200" dirty="0"/>
              <a:t>… funzionalità extra legate all’</a:t>
            </a:r>
            <a:r>
              <a:rPr lang="it-IT" sz="3200" b="1" dirty="0"/>
              <a:t>applicazione web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9E75DD-7DFC-083A-C424-8C0B8FF38354}"/>
              </a:ext>
            </a:extLst>
          </p:cNvPr>
          <p:cNvSpPr txBox="1"/>
          <p:nvPr/>
        </p:nvSpPr>
        <p:spPr>
          <a:xfrm>
            <a:off x="1859280" y="3943230"/>
            <a:ext cx="744728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Informazioni </a:t>
            </a:r>
            <a:r>
              <a:rPr lang="it-IT" sz="3200" b="1" dirty="0"/>
              <a:t>statistiche</a:t>
            </a:r>
            <a:r>
              <a:rPr lang="it-IT" sz="3200" dirty="0"/>
              <a:t> su partite, squadre  e giocatori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Quote</a:t>
            </a:r>
            <a:r>
              <a:rPr lang="it-IT" sz="3200" dirty="0"/>
              <a:t> di scommesse reali aggiornata in tempo reale</a:t>
            </a:r>
          </a:p>
        </p:txBody>
      </p:sp>
      <p:pic>
        <p:nvPicPr>
          <p:cNvPr id="11" name="Immagine 10" descr="Immagine che contiene Elementi grafici, testo, logo, Carattere&#10;&#10;Descrizione generata automaticamente">
            <a:extLst>
              <a:ext uri="{FF2B5EF4-FFF2-40B4-BE49-F238E27FC236}">
                <a16:creationId xmlns:a16="http://schemas.microsoft.com/office/drawing/2014/main" id="{51CDA2A2-D768-AD7B-E72A-FF7F8F8A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14" y="3943230"/>
            <a:ext cx="1598706" cy="1087120"/>
          </a:xfrm>
          <a:prstGeom prst="rect">
            <a:avLst/>
          </a:prstGeom>
        </p:spPr>
      </p:pic>
      <p:pic>
        <p:nvPicPr>
          <p:cNvPr id="15" name="Immagine 14" descr="Immagine che contiene Carattere, simbolo, Elementi grafici, logo&#10;&#10;Descrizione generata automaticamente">
            <a:extLst>
              <a:ext uri="{FF2B5EF4-FFF2-40B4-BE49-F238E27FC236}">
                <a16:creationId xmlns:a16="http://schemas.microsoft.com/office/drawing/2014/main" id="{1103881D-AAAC-DF59-391A-0001C45E6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60" y="5029028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DB5AF-8F45-76E8-17AB-0AEDF9A0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5543CE2-184A-071D-E0D2-A7A96A3AC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1080" y="1560154"/>
            <a:ext cx="7869839" cy="4351338"/>
          </a:xfrm>
        </p:spPr>
      </p:pic>
    </p:spTree>
    <p:extLst>
      <p:ext uri="{BB962C8B-B14F-4D97-AF65-F5344CB8AC3E}">
        <p14:creationId xmlns:p14="http://schemas.microsoft.com/office/powerpoint/2010/main" val="18967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5E9119-2EAF-6618-A367-4C9129F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4" y="16677"/>
            <a:ext cx="2826408" cy="1111843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dirty="0"/>
              <a:t>Middleware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F2FC99-E910-983C-8D5F-2DB069C2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" b="810"/>
          <a:stretch/>
        </p:blipFill>
        <p:spPr>
          <a:xfrm>
            <a:off x="373626" y="1153537"/>
            <a:ext cx="4450907" cy="539809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B0E40E2-0948-3EB9-85B9-E1F9D1CE63AD}"/>
              </a:ext>
            </a:extLst>
          </p:cNvPr>
          <p:cNvSpPr txBox="1">
            <a:spLocks/>
          </p:cNvSpPr>
          <p:nvPr/>
        </p:nvSpPr>
        <p:spPr>
          <a:xfrm>
            <a:off x="6932866" y="33355"/>
            <a:ext cx="3150861" cy="109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REST API Server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A6585C6-CD4C-8FC1-AF95-F766F645EE2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313472" y="572599"/>
            <a:ext cx="3619394" cy="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magine 21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ACCED1D7-5C17-50E1-C453-7B8C6DD5A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>
          <a:xfrm>
            <a:off x="7801558" y="1019676"/>
            <a:ext cx="4289072" cy="5654695"/>
          </a:xfrm>
          <a:prstGeom prst="rect">
            <a:avLst/>
          </a:prstGeom>
        </p:spPr>
      </p:pic>
      <p:pic>
        <p:nvPicPr>
          <p:cNvPr id="26" name="Immagine 25" descr="Immagine che contiene cerchio, schermata, testo, orologio&#10;&#10;Descrizione generata automaticamente">
            <a:extLst>
              <a:ext uri="{FF2B5EF4-FFF2-40B4-BE49-F238E27FC236}">
                <a16:creationId xmlns:a16="http://schemas.microsoft.com/office/drawing/2014/main" id="{0D1D2B92-04C6-F04B-CF8C-CD287CE8B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8"/>
          <a:stretch/>
        </p:blipFill>
        <p:spPr>
          <a:xfrm>
            <a:off x="5381915" y="1906694"/>
            <a:ext cx="1985554" cy="1706192"/>
          </a:xfrm>
          <a:prstGeom prst="rect">
            <a:avLst/>
          </a:prstGeom>
        </p:spPr>
      </p:pic>
      <p:pic>
        <p:nvPicPr>
          <p:cNvPr id="28" name="Immagine 27" descr="Immagine che contiene schermata, Elementi grafici, Carattere, logo&#10;&#10;Descrizione generata automaticamente">
            <a:extLst>
              <a:ext uri="{FF2B5EF4-FFF2-40B4-BE49-F238E27FC236}">
                <a16:creationId xmlns:a16="http://schemas.microsoft.com/office/drawing/2014/main" id="{E417CD96-E1DF-16A5-A469-435B0FC232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t="28915" r="20513" b="36983"/>
          <a:stretch/>
        </p:blipFill>
        <p:spPr>
          <a:xfrm>
            <a:off x="4953000" y="4118610"/>
            <a:ext cx="2750236" cy="852131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76A21374-1D55-9A5B-0A1F-E88D0E1936CF}"/>
              </a:ext>
            </a:extLst>
          </p:cNvPr>
          <p:cNvSpPr/>
          <p:nvPr/>
        </p:nvSpPr>
        <p:spPr>
          <a:xfrm>
            <a:off x="5871210" y="4903470"/>
            <a:ext cx="1832026" cy="99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71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E9119-2EAF-6618-A367-4C9129FE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bet_api</a:t>
            </a:r>
            <a:endParaRPr lang="it-IT" dirty="0"/>
          </a:p>
        </p:txBody>
      </p:sp>
      <p:pic>
        <p:nvPicPr>
          <p:cNvPr id="5" name="Immagine 4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211A41A4-40CB-504F-7A92-16A1216A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62" y="1332619"/>
            <a:ext cx="3353876" cy="11557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FCB86F-5BD4-7F62-75FD-EBDD162B5517}"/>
              </a:ext>
            </a:extLst>
          </p:cNvPr>
          <p:cNvSpPr txBox="1"/>
          <p:nvPr/>
        </p:nvSpPr>
        <p:spPr>
          <a:xfrm>
            <a:off x="2064773" y="5002161"/>
            <a:ext cx="354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Supporto </a:t>
            </a:r>
            <a:r>
              <a:rPr lang="it-IT" sz="2800" dirty="0">
                <a:solidFill>
                  <a:schemeClr val="accent6"/>
                </a:solidFill>
              </a:rPr>
              <a:t>multi-sport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CBCDD-7907-FD91-8D08-9E6DF3F8B45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39496" y="2488394"/>
            <a:ext cx="2256504" cy="2513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EB479F-BF1A-596C-89AC-277C8C1F00F2}"/>
              </a:ext>
            </a:extLst>
          </p:cNvPr>
          <p:cNvSpPr txBox="1"/>
          <p:nvPr/>
        </p:nvSpPr>
        <p:spPr>
          <a:xfrm>
            <a:off x="7248834" y="3229904"/>
            <a:ext cx="4104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Dati storici a </a:t>
            </a:r>
            <a:r>
              <a:rPr lang="it-IT" sz="2800" dirty="0">
                <a:solidFill>
                  <a:srgbClr val="FF0000"/>
                </a:solidFill>
              </a:rPr>
              <a:t>pagamento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1C85C92-5454-ECEB-942A-F969C902FA3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096000" y="2488394"/>
            <a:ext cx="3205317" cy="741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F0258A3-324B-7E3B-0335-A9A7F1FD71B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63134" y="2488394"/>
            <a:ext cx="3332866" cy="940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7F21A0-0FE1-D86B-8417-DFE39B6DAE5C}"/>
              </a:ext>
            </a:extLst>
          </p:cNvPr>
          <p:cNvSpPr txBox="1"/>
          <p:nvPr/>
        </p:nvSpPr>
        <p:spPr>
          <a:xfrm>
            <a:off x="1109126" y="3416917"/>
            <a:ext cx="345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Quote in tempo reale da </a:t>
            </a:r>
            <a:r>
              <a:rPr lang="it-IT" sz="2800" dirty="0">
                <a:solidFill>
                  <a:schemeClr val="accent6"/>
                </a:solidFill>
              </a:rPr>
              <a:t>più bookmakers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D4CF19-5D86-2E01-11D3-BF8FB410A5AA}"/>
              </a:ext>
            </a:extLst>
          </p:cNvPr>
          <p:cNvCxnSpPr>
            <a:stCxn id="12" idx="2"/>
          </p:cNvCxnSpPr>
          <p:nvPr/>
        </p:nvCxnSpPr>
        <p:spPr>
          <a:xfrm>
            <a:off x="9301317" y="3753124"/>
            <a:ext cx="0" cy="112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4F6A103-9993-10AE-5E11-26D5C1544DD5}"/>
              </a:ext>
            </a:extLst>
          </p:cNvPr>
          <p:cNvSpPr txBox="1"/>
          <p:nvPr/>
        </p:nvSpPr>
        <p:spPr>
          <a:xfrm>
            <a:off x="7941467" y="4922966"/>
            <a:ext cx="2874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Quote fittizie </a:t>
            </a:r>
            <a:r>
              <a:rPr lang="it-IT" sz="2800" dirty="0"/>
              <a:t>per partite passate</a:t>
            </a:r>
          </a:p>
        </p:txBody>
      </p:sp>
    </p:spTree>
    <p:extLst>
      <p:ext uri="{BB962C8B-B14F-4D97-AF65-F5344CB8AC3E}">
        <p14:creationId xmlns:p14="http://schemas.microsoft.com/office/powerpoint/2010/main" val="41585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E9119-2EAF-6618-A367-4C9129FE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bet_api</a:t>
            </a:r>
            <a:endParaRPr lang="it-IT" dirty="0"/>
          </a:p>
        </p:txBody>
      </p:sp>
      <p:pic>
        <p:nvPicPr>
          <p:cNvPr id="19" name="Immagine 18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8BF8F8B2-D7F0-F713-EF66-7348BC1E5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0" y="1027906"/>
            <a:ext cx="4744720" cy="1219541"/>
          </a:xfrm>
          <a:prstGeom prst="rect">
            <a:avLst/>
          </a:prstGeom>
        </p:spPr>
      </p:pic>
      <p:pic>
        <p:nvPicPr>
          <p:cNvPr id="28" name="Immagine 2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B3D5CD3-C1D6-C7C1-59B1-13767BA0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" y="2247447"/>
            <a:ext cx="5922064" cy="4245428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05D79B6-7E46-4D98-C880-9E8C613772CB}"/>
              </a:ext>
            </a:extLst>
          </p:cNvPr>
          <p:cNvSpPr txBox="1"/>
          <p:nvPr/>
        </p:nvSpPr>
        <p:spPr>
          <a:xfrm>
            <a:off x="7279640" y="2491287"/>
            <a:ext cx="4074160" cy="389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 err="1"/>
              <a:t>Inversion</a:t>
            </a:r>
            <a:r>
              <a:rPr lang="it-IT" sz="3200" dirty="0"/>
              <a:t> of Control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Annotazioni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b="1" dirty="0" err="1"/>
              <a:t>RestClient</a:t>
            </a:r>
            <a:endParaRPr lang="it-IT" sz="32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b="1" dirty="0" err="1"/>
              <a:t>Interceptor</a:t>
            </a:r>
            <a:endParaRPr lang="it-IT" sz="3200" b="1" dirty="0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A967F087-AFD7-9C28-5801-DF6AAF6977A9}"/>
              </a:ext>
            </a:extLst>
          </p:cNvPr>
          <p:cNvSpPr/>
          <p:nvPr/>
        </p:nvSpPr>
        <p:spPr>
          <a:xfrm>
            <a:off x="6786880" y="4878530"/>
            <a:ext cx="492760" cy="1512094"/>
          </a:xfrm>
          <a:custGeom>
            <a:avLst/>
            <a:gdLst>
              <a:gd name="connsiteX0" fmla="*/ 492760 w 492760"/>
              <a:gd name="connsiteY0" fmla="*/ 1512094 h 1512094"/>
              <a:gd name="connsiteX1" fmla="*/ 246380 w 492760"/>
              <a:gd name="connsiteY1" fmla="*/ 1471032 h 1512094"/>
              <a:gd name="connsiteX2" fmla="*/ 246380 w 492760"/>
              <a:gd name="connsiteY2" fmla="*/ 797109 h 1512094"/>
              <a:gd name="connsiteX3" fmla="*/ 0 w 492760"/>
              <a:gd name="connsiteY3" fmla="*/ 756047 h 1512094"/>
              <a:gd name="connsiteX4" fmla="*/ 246380 w 492760"/>
              <a:gd name="connsiteY4" fmla="*/ 714985 h 1512094"/>
              <a:gd name="connsiteX5" fmla="*/ 246380 w 492760"/>
              <a:gd name="connsiteY5" fmla="*/ 41062 h 1512094"/>
              <a:gd name="connsiteX6" fmla="*/ 492760 w 492760"/>
              <a:gd name="connsiteY6" fmla="*/ 0 h 1512094"/>
              <a:gd name="connsiteX7" fmla="*/ 492760 w 492760"/>
              <a:gd name="connsiteY7" fmla="*/ 1512094 h 1512094"/>
              <a:gd name="connsiteX0" fmla="*/ 492760 w 492760"/>
              <a:gd name="connsiteY0" fmla="*/ 1512094 h 1512094"/>
              <a:gd name="connsiteX1" fmla="*/ 246380 w 492760"/>
              <a:gd name="connsiteY1" fmla="*/ 1471032 h 1512094"/>
              <a:gd name="connsiteX2" fmla="*/ 246380 w 492760"/>
              <a:gd name="connsiteY2" fmla="*/ 797109 h 1512094"/>
              <a:gd name="connsiteX3" fmla="*/ 0 w 492760"/>
              <a:gd name="connsiteY3" fmla="*/ 756047 h 1512094"/>
              <a:gd name="connsiteX4" fmla="*/ 246380 w 492760"/>
              <a:gd name="connsiteY4" fmla="*/ 714985 h 1512094"/>
              <a:gd name="connsiteX5" fmla="*/ 246380 w 492760"/>
              <a:gd name="connsiteY5" fmla="*/ 41062 h 1512094"/>
              <a:gd name="connsiteX6" fmla="*/ 492760 w 492760"/>
              <a:gd name="connsiteY6" fmla="*/ 0 h 151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60" h="1512094" stroke="0" extrusionOk="0">
                <a:moveTo>
                  <a:pt x="492760" y="1512094"/>
                </a:moveTo>
                <a:cubicBezTo>
                  <a:pt x="353593" y="1509908"/>
                  <a:pt x="243629" y="1493141"/>
                  <a:pt x="246380" y="1471032"/>
                </a:cubicBezTo>
                <a:cubicBezTo>
                  <a:pt x="220193" y="1383061"/>
                  <a:pt x="224342" y="941216"/>
                  <a:pt x="246380" y="797109"/>
                </a:cubicBezTo>
                <a:cubicBezTo>
                  <a:pt x="252147" y="789678"/>
                  <a:pt x="136805" y="759931"/>
                  <a:pt x="0" y="756047"/>
                </a:cubicBezTo>
                <a:cubicBezTo>
                  <a:pt x="134575" y="755665"/>
                  <a:pt x="244740" y="737060"/>
                  <a:pt x="246380" y="714985"/>
                </a:cubicBezTo>
                <a:cubicBezTo>
                  <a:pt x="231138" y="517900"/>
                  <a:pt x="193603" y="111617"/>
                  <a:pt x="246380" y="41062"/>
                </a:cubicBezTo>
                <a:cubicBezTo>
                  <a:pt x="241432" y="-65"/>
                  <a:pt x="342694" y="-2785"/>
                  <a:pt x="492760" y="0"/>
                </a:cubicBezTo>
                <a:cubicBezTo>
                  <a:pt x="415159" y="279062"/>
                  <a:pt x="438185" y="765915"/>
                  <a:pt x="492760" y="1512094"/>
                </a:cubicBezTo>
                <a:close/>
              </a:path>
              <a:path w="492760" h="1512094" fill="none" extrusionOk="0">
                <a:moveTo>
                  <a:pt x="492760" y="1512094"/>
                </a:moveTo>
                <a:cubicBezTo>
                  <a:pt x="358872" y="1510612"/>
                  <a:pt x="245180" y="1493443"/>
                  <a:pt x="246380" y="1471032"/>
                </a:cubicBezTo>
                <a:cubicBezTo>
                  <a:pt x="273064" y="1169979"/>
                  <a:pt x="230209" y="1073212"/>
                  <a:pt x="246380" y="797109"/>
                </a:cubicBezTo>
                <a:cubicBezTo>
                  <a:pt x="235981" y="770294"/>
                  <a:pt x="125942" y="761142"/>
                  <a:pt x="0" y="756047"/>
                </a:cubicBezTo>
                <a:cubicBezTo>
                  <a:pt x="137618" y="756004"/>
                  <a:pt x="247314" y="740344"/>
                  <a:pt x="246380" y="714985"/>
                </a:cubicBezTo>
                <a:cubicBezTo>
                  <a:pt x="233956" y="538852"/>
                  <a:pt x="216568" y="167379"/>
                  <a:pt x="246380" y="41062"/>
                </a:cubicBezTo>
                <a:cubicBezTo>
                  <a:pt x="235121" y="13691"/>
                  <a:pt x="368556" y="-12104"/>
                  <a:pt x="492760" y="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11485827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7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E9119-2EAF-6618-A367-4C9129F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57652" cy="1325563"/>
          </a:xfrm>
        </p:spPr>
        <p:txBody>
          <a:bodyPr/>
          <a:lstStyle/>
          <a:p>
            <a:r>
              <a:rPr lang="it-IT" dirty="0" err="1"/>
              <a:t>nba_api</a:t>
            </a:r>
            <a:endParaRPr lang="it-IT" dirty="0"/>
          </a:p>
        </p:txBody>
      </p:sp>
      <p:pic>
        <p:nvPicPr>
          <p:cNvPr id="5" name="Immagine 4" descr="Immagine che contiene gatto, clipart, Elementi grafici&#10;&#10;Descrizione generata automaticamente">
            <a:extLst>
              <a:ext uri="{FF2B5EF4-FFF2-40B4-BE49-F238E27FC236}">
                <a16:creationId xmlns:a16="http://schemas.microsoft.com/office/drawing/2014/main" id="{01CCB9D7-F412-D289-A388-0C0C1393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48" y="99840"/>
            <a:ext cx="1749604" cy="17496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E96A11-E55E-9A48-E444-412B80AC1302}"/>
              </a:ext>
            </a:extLst>
          </p:cNvPr>
          <p:cNvSpPr txBox="1"/>
          <p:nvPr/>
        </p:nvSpPr>
        <p:spPr>
          <a:xfrm>
            <a:off x="4507910" y="183813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 err="1"/>
              <a:t>swar</a:t>
            </a:r>
            <a:r>
              <a:rPr lang="it-IT" sz="2800" i="1" dirty="0"/>
              <a:t>/</a:t>
            </a:r>
            <a:r>
              <a:rPr lang="it-IT" sz="2800" i="1" dirty="0" err="1"/>
              <a:t>nba_api</a:t>
            </a:r>
            <a:endParaRPr lang="it-IT" sz="2800" i="1" dirty="0"/>
          </a:p>
        </p:txBody>
      </p:sp>
      <p:pic>
        <p:nvPicPr>
          <p:cNvPr id="8" name="Immagine 7" descr="Immagine che contiene clipart, simbolo, Elementi grafici, cartone animato&#10;&#10;Descrizione generata automaticamente">
            <a:extLst>
              <a:ext uri="{FF2B5EF4-FFF2-40B4-BE49-F238E27FC236}">
                <a16:creationId xmlns:a16="http://schemas.microsoft.com/office/drawing/2014/main" id="{2305F571-652F-98DB-30B0-54527B527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54" y="474812"/>
            <a:ext cx="1003564" cy="999659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7D31D00-5FC2-6F2E-913E-2FFF19906A9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13138" y="1549638"/>
            <a:ext cx="14964" cy="32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798991-2958-0D76-BBCD-D0DDE7B8BC0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568946" y="1549638"/>
            <a:ext cx="2513833" cy="32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6D5CDB-6185-3ECD-2473-4704A7082BC9}"/>
              </a:ext>
            </a:extLst>
          </p:cNvPr>
          <p:cNvSpPr txBox="1"/>
          <p:nvPr/>
        </p:nvSpPr>
        <p:spPr>
          <a:xfrm>
            <a:off x="321548" y="4813241"/>
            <a:ext cx="2583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Middleware</a:t>
            </a:r>
            <a:r>
              <a:rPr lang="it-IT" sz="2800" dirty="0"/>
              <a:t> REST API per applicazione web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0A4E8C9-6690-D901-B8D1-60154BDD8D5B}"/>
              </a:ext>
            </a:extLst>
          </p:cNvPr>
          <p:cNvSpPr txBox="1"/>
          <p:nvPr/>
        </p:nvSpPr>
        <p:spPr>
          <a:xfrm>
            <a:off x="3357469" y="4813241"/>
            <a:ext cx="3450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Popolamento</a:t>
            </a:r>
            <a:r>
              <a:rPr lang="it-IT" sz="2800" dirty="0"/>
              <a:t> </a:t>
            </a:r>
            <a:r>
              <a:rPr lang="it-IT" sz="2800" b="1" dirty="0"/>
              <a:t>database</a:t>
            </a:r>
            <a:r>
              <a:rPr lang="it-IT" sz="2800" dirty="0"/>
              <a:t> per allenare modello di Machine Learning</a:t>
            </a:r>
          </a:p>
        </p:txBody>
      </p:sp>
      <p:pic>
        <p:nvPicPr>
          <p:cNvPr id="33" name="Immagine 3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1CFA7F1-4A79-02B3-56DA-31A4E1607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36" y="2413129"/>
            <a:ext cx="4527969" cy="4319869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1D2849-F956-E209-43C1-D3F9F60E362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540952" y="974642"/>
            <a:ext cx="2222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4131758-9892-0698-47BC-54DB32ADAD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265136" y="1474471"/>
            <a:ext cx="0" cy="938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A16D3-ECA6-1501-FFC7-3D3709B2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801D7-D5FC-6AD7-F89A-BA897CEB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Ci si collega partendo dalla </a:t>
            </a:r>
            <a:r>
              <a:rPr lang="it-IT" dirty="0" err="1"/>
              <a:t>nba_api</a:t>
            </a:r>
            <a:r>
              <a:rPr lang="it-IT" dirty="0"/>
              <a:t> che popola il </a:t>
            </a:r>
            <a:r>
              <a:rPr lang="it-IT" dirty="0" err="1"/>
              <a:t>db</a:t>
            </a:r>
            <a:r>
              <a:rPr lang="it-IT" dirty="0"/>
              <a:t> per </a:t>
            </a:r>
            <a:r>
              <a:rPr lang="it-IT" dirty="0" err="1"/>
              <a:t>la’llenamentobet_api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0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A16D3-ECA6-1501-FFC7-3D3709B2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WEBAPP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801D7-D5FC-6AD7-F89A-BA897CEB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Ci si collega partendo dalla previsione mandata in </a:t>
            </a:r>
            <a:r>
              <a:rPr lang="it-IT" dirty="0" err="1"/>
              <a:t>outputbet_api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31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Courtsight</vt:lpstr>
      <vt:lpstr>Requisiti del servizio</vt:lpstr>
      <vt:lpstr>Architettura</vt:lpstr>
      <vt:lpstr>Middleware</vt:lpstr>
      <vt:lpstr>bet_api</vt:lpstr>
      <vt:lpstr>bet_api</vt:lpstr>
      <vt:lpstr>nba_api</vt:lpstr>
      <vt:lpstr>SEZIONE MODELLO</vt:lpstr>
      <vt:lpstr>SEZIONE WEBAPP</vt:lpstr>
      <vt:lpstr>SEZIONE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ruberto</dc:creator>
  <cp:lastModifiedBy>leonardo ruberto</cp:lastModifiedBy>
  <cp:revision>2</cp:revision>
  <dcterms:created xsi:type="dcterms:W3CDTF">2024-07-17T13:29:08Z</dcterms:created>
  <dcterms:modified xsi:type="dcterms:W3CDTF">2024-07-17T16:10:06Z</dcterms:modified>
</cp:coreProperties>
</file>