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5A5"/>
    <a:srgbClr val="ED7D31"/>
    <a:srgbClr val="BBC5D9"/>
    <a:srgbClr val="1020D7"/>
    <a:srgbClr val="0C0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0.png"/><Relationship Id="rId5" Type="http://schemas.openxmlformats.org/officeDocument/2006/relationships/hyperlink" Target="https://freebiesupply.com/logos/java-logo-3/" TargetMode="External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0.png"/><Relationship Id="rId5" Type="http://schemas.openxmlformats.org/officeDocument/2006/relationships/hyperlink" Target="https://freebiesupply.com/logos/java-logo-3/" TargetMode="External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D7D31"/>
              </a:solidFill>
            </a:rPr>
            <a:t>VisualStudio</a:t>
          </a:r>
          <a:r>
            <a:rPr lang="it-IT" dirty="0">
              <a:solidFill>
                <a:srgbClr val="ED7D31"/>
              </a:solidFill>
            </a:rPr>
            <a:t> Code </a:t>
          </a:r>
          <a:endParaRPr lang="en-US" dirty="0"/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5585A5"/>
              </a:solidFill>
            </a:rPr>
            <a:t>Java</a:t>
          </a:r>
          <a:endParaRPr lang="en-US" dirty="0">
            <a:solidFill>
              <a:srgbClr val="5585A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8096CA-46DE-4965-BEFC-8FD6195ED933}">
      <dgm:prSet/>
      <dgm:spPr/>
      <dgm:t>
        <a:bodyPr/>
        <a:lstStyle/>
        <a:p>
          <a:endParaRPr lang="en-US"/>
        </a:p>
      </dgm:t>
    </dgm:pt>
    <dgm:pt modelId="{B1131143-6005-41C9-AE44-9BE42938E55C}" type="parTrans" cxnId="{4C087111-8A02-4729-8F7D-1135C622D7AD}">
      <dgm:prSet/>
      <dgm:spPr/>
      <dgm:t>
        <a:bodyPr/>
        <a:lstStyle/>
        <a:p>
          <a:endParaRPr lang="en-US"/>
        </a:p>
      </dgm:t>
    </dgm:pt>
    <dgm:pt modelId="{E1F2661D-7F3B-48E2-AD9B-FC45A53CC62E}" type="sibTrans" cxnId="{4C087111-8A02-4729-8F7D-1135C622D7AD}">
      <dgm:prSet/>
      <dgm:spPr/>
      <dgm:t>
        <a:bodyPr/>
        <a:lstStyle/>
        <a:p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7030A0"/>
              </a:solidFill>
            </a:rPr>
            <a:t>Html, </a:t>
          </a:r>
          <a:r>
            <a:rPr lang="it-IT" dirty="0" err="1">
              <a:solidFill>
                <a:srgbClr val="7030A0"/>
              </a:solidFill>
            </a:rPr>
            <a:t>Css</a:t>
          </a:r>
          <a:r>
            <a:rPr lang="it-IT" dirty="0">
              <a:solidFill>
                <a:srgbClr val="7030A0"/>
              </a:solidFill>
            </a:rPr>
            <a:t>, JavaScript</a:t>
          </a: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4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4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4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4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4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4"/>
      <dgm:spPr>
        <a:solidFill>
          <a:schemeClr val="tx1"/>
        </a:solidFill>
      </dgm:spPr>
    </dgm:pt>
    <dgm:pt modelId="{47036EFF-7447-41FF-96D9-D4118C7D8B66}" type="pres">
      <dgm:prSet presAssocID="{B00DA5AB-3D8B-4B29-A92A-07A9DF1F5C69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4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4"/>
      <dgm:spPr>
        <a:solidFill>
          <a:srgbClr val="7030A0"/>
        </a:solidFill>
      </dgm:spPr>
    </dgm:pt>
    <dgm:pt modelId="{F60CEBCF-C589-4083-91BD-805B905FD68E}" type="pres">
      <dgm:prSet presAssocID="{0C6703EC-F402-461E-8374-19BE57CA7120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contorno"/>
        </a:ext>
      </dgm:extLst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4C087111-8A02-4729-8F7D-1135C622D7AD}" srcId="{0C6703EC-F402-461E-8374-19BE57CA7120}" destId="{0F8096CA-46DE-4965-BEFC-8FD6195ED933}" srcOrd="0" destOrd="0" parTransId="{B1131143-6005-41C9-AE44-9BE42938E55C}" sibTransId="{E1F2661D-7F3B-48E2-AD9B-FC45A53CC62E}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212335" y="302868"/>
          <a:ext cx="1335915" cy="1335915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492877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834517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834517" y="302868"/>
        <a:ext cx="3148942" cy="1335915"/>
      </dsp:txXfrm>
    </dsp:sp>
    <dsp:sp modelId="{5720C254-FEBE-4527-AF58-A09FDB454C70}">
      <dsp:nvSpPr>
        <dsp:cNvPr id="0" name=""/>
        <dsp:cNvSpPr/>
      </dsp:nvSpPr>
      <dsp:spPr>
        <a:xfrm>
          <a:off x="5532139" y="302868"/>
          <a:ext cx="1335915" cy="1335915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5812681" y="583410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7154322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D7D31"/>
              </a:solidFill>
            </a:rPr>
            <a:t>VisualStudio</a:t>
          </a:r>
          <a:r>
            <a:rPr lang="it-IT" sz="2400" kern="1200" dirty="0">
              <a:solidFill>
                <a:srgbClr val="ED7D31"/>
              </a:solidFill>
            </a:rPr>
            <a:t> Code </a:t>
          </a:r>
          <a:endParaRPr lang="en-US" sz="2400" kern="1200" dirty="0"/>
        </a:p>
      </dsp:txBody>
      <dsp:txXfrm>
        <a:off x="7154322" y="302868"/>
        <a:ext cx="3148942" cy="1335915"/>
      </dsp:txXfrm>
    </dsp:sp>
    <dsp:sp modelId="{63F68EA7-2F44-4F46-A057-AF4E60A46C49}">
      <dsp:nvSpPr>
        <dsp:cNvPr id="0" name=""/>
        <dsp:cNvSpPr/>
      </dsp:nvSpPr>
      <dsp:spPr>
        <a:xfrm>
          <a:off x="212335" y="2310092"/>
          <a:ext cx="1335915" cy="1335915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492877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1834517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5585A5"/>
              </a:solidFill>
            </a:rPr>
            <a:t>Java</a:t>
          </a:r>
          <a:endParaRPr lang="en-US" sz="2400" kern="1200" dirty="0">
            <a:solidFill>
              <a:srgbClr val="5585A5"/>
            </a:solidFill>
          </a:endParaRPr>
        </a:p>
      </dsp:txBody>
      <dsp:txXfrm>
        <a:off x="1834517" y="2310092"/>
        <a:ext cx="3148942" cy="1335915"/>
      </dsp:txXfrm>
    </dsp:sp>
    <dsp:sp modelId="{A17F5C9F-93DB-4ED5-BB4F-D31EB156A8D1}">
      <dsp:nvSpPr>
        <dsp:cNvPr id="0" name=""/>
        <dsp:cNvSpPr/>
      </dsp:nvSpPr>
      <dsp:spPr>
        <a:xfrm>
          <a:off x="5532139" y="2310092"/>
          <a:ext cx="1335915" cy="1335915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5812681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7154322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7030A0"/>
              </a:solidFill>
            </a:rPr>
            <a:t>Html, </a:t>
          </a:r>
          <a:r>
            <a:rPr lang="it-IT" sz="2400" kern="1200" dirty="0" err="1">
              <a:solidFill>
                <a:srgbClr val="7030A0"/>
              </a:solidFill>
            </a:rPr>
            <a:t>Css</a:t>
          </a:r>
          <a:r>
            <a:rPr lang="it-IT" sz="2400" kern="1200" dirty="0">
              <a:solidFill>
                <a:srgbClr val="7030A0"/>
              </a:solidFill>
            </a:rPr>
            <a:t>, JavaScript</a:t>
          </a:r>
        </a:p>
      </dsp:txBody>
      <dsp:txXfrm>
        <a:off x="7154322" y="231009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4636384" y="4799836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Gli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attori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che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interagiscono</a:t>
            </a:r>
            <a:r>
              <a:rPr lang="en-US" sz="1500" dirty="0">
                <a:solidFill>
                  <a:srgbClr val="1020D7"/>
                </a:solidFill>
              </a:rPr>
              <a:t> con il </a:t>
            </a:r>
            <a:r>
              <a:rPr lang="en-US" sz="1500" dirty="0" err="1">
                <a:solidFill>
                  <a:srgbClr val="1020D7"/>
                </a:solidFill>
              </a:rPr>
              <a:t>sistema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sono</a:t>
            </a:r>
            <a:r>
              <a:rPr lang="en-US" sz="1500" dirty="0">
                <a:solidFill>
                  <a:srgbClr val="1020D7"/>
                </a:solidFill>
              </a:rPr>
              <a:t> di due tipi: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3 «</a:t>
            </a:r>
            <a:r>
              <a:rPr lang="en-US" sz="1500" dirty="0" err="1">
                <a:solidFill>
                  <a:srgbClr val="1020D7"/>
                </a:solidFill>
              </a:rPr>
              <a:t>amministrativi</a:t>
            </a:r>
            <a:r>
              <a:rPr lang="en-US" sz="1500" dirty="0">
                <a:solidFill>
                  <a:srgbClr val="1020D7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Presidente</a:t>
            </a:r>
            <a:r>
              <a:rPr lang="en-US" sz="1500" dirty="0">
                <a:solidFill>
                  <a:srgbClr val="1020D7"/>
                </a:solidFill>
              </a:rPr>
              <a:t> del </a:t>
            </a:r>
            <a:r>
              <a:rPr lang="en-US" sz="1500" dirty="0" err="1">
                <a:solidFill>
                  <a:srgbClr val="1020D7"/>
                </a:solidFill>
              </a:rPr>
              <a:t>seggio</a:t>
            </a:r>
            <a:endParaRPr lang="en-US" sz="1500" dirty="0">
              <a:solidFill>
                <a:srgbClr val="1020D7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Scrutatore</a:t>
            </a:r>
            <a:endParaRPr lang="en-US" sz="1500" dirty="0">
              <a:solidFill>
                <a:srgbClr val="1020D7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Amministratore</a:t>
            </a: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E uno «</a:t>
            </a:r>
            <a:r>
              <a:rPr lang="en-US" sz="1500" dirty="0" err="1">
                <a:solidFill>
                  <a:srgbClr val="1020D7"/>
                </a:solidFill>
              </a:rPr>
              <a:t>pubblico</a:t>
            </a:r>
            <a:r>
              <a:rPr lang="en-US" sz="1500" dirty="0">
                <a:solidFill>
                  <a:srgbClr val="1020D7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1020D7"/>
                </a:solidFill>
              </a:rPr>
              <a:t>Elettore</a:t>
            </a: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0D7"/>
                </a:solidFill>
              </a:rPr>
              <a:t>Il Software fa </a:t>
            </a:r>
            <a:r>
              <a:rPr lang="en-US" sz="1500" dirty="0" err="1">
                <a:solidFill>
                  <a:srgbClr val="1020D7"/>
                </a:solidFill>
              </a:rPr>
              <a:t>uso</a:t>
            </a:r>
            <a:r>
              <a:rPr lang="en-US" sz="1500" dirty="0">
                <a:solidFill>
                  <a:srgbClr val="1020D7"/>
                </a:solidFill>
              </a:rPr>
              <a:t> di un </a:t>
            </a:r>
            <a:r>
              <a:rPr lang="en-US" sz="1500" dirty="0" err="1">
                <a:solidFill>
                  <a:srgbClr val="1020D7"/>
                </a:solidFill>
              </a:rPr>
              <a:t>unico</a:t>
            </a:r>
            <a:r>
              <a:rPr lang="en-US" sz="1500" dirty="0">
                <a:solidFill>
                  <a:srgbClr val="1020D7"/>
                </a:solidFill>
              </a:rPr>
              <a:t> Sistema </a:t>
            </a:r>
            <a:r>
              <a:rPr lang="en-US" sz="1500" dirty="0" err="1">
                <a:solidFill>
                  <a:srgbClr val="1020D7"/>
                </a:solidFill>
              </a:rPr>
              <a:t>esterno</a:t>
            </a:r>
            <a:r>
              <a:rPr lang="en-US" sz="1500" dirty="0">
                <a:solidFill>
                  <a:srgbClr val="1020D7"/>
                </a:solidFill>
              </a:rPr>
              <a:t>, </a:t>
            </a:r>
            <a:r>
              <a:rPr lang="en-US" sz="1500" dirty="0" err="1">
                <a:solidFill>
                  <a:srgbClr val="1020D7"/>
                </a:solidFill>
              </a:rPr>
              <a:t>Spid</a:t>
            </a:r>
            <a:r>
              <a:rPr lang="en-US" sz="1500" dirty="0">
                <a:solidFill>
                  <a:srgbClr val="1020D7"/>
                </a:solidFill>
              </a:rPr>
              <a:t>, per </a:t>
            </a:r>
            <a:r>
              <a:rPr lang="en-US" sz="1500" dirty="0" err="1">
                <a:solidFill>
                  <a:srgbClr val="1020D7"/>
                </a:solidFill>
              </a:rPr>
              <a:t>l’autenticazione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ufficiale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degli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utenti</a:t>
            </a:r>
            <a:r>
              <a:rPr lang="en-US" sz="1500" dirty="0">
                <a:solidFill>
                  <a:srgbClr val="1020D7"/>
                </a:solidFill>
              </a:rPr>
              <a:t> </a:t>
            </a:r>
            <a:r>
              <a:rPr lang="en-US" sz="1500" dirty="0" err="1">
                <a:solidFill>
                  <a:srgbClr val="1020D7"/>
                </a:solidFill>
              </a:rPr>
              <a:t>Elettori</a:t>
            </a:r>
            <a:endParaRPr lang="en-US" sz="1500" dirty="0">
              <a:solidFill>
                <a:srgbClr val="1020D7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75144"/>
            <a:ext cx="6903720" cy="41077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E41714-B214-CD19-5C76-3E5C2F34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Il </a:t>
            </a:r>
            <a:r>
              <a:rPr lang="en-US" sz="2200" dirty="0" err="1">
                <a:solidFill>
                  <a:srgbClr val="0C01D3"/>
                </a:solidFill>
              </a:rPr>
              <a:t>diagramma</a:t>
            </a:r>
            <a:r>
              <a:rPr lang="en-US" sz="2200" dirty="0">
                <a:solidFill>
                  <a:srgbClr val="0C01D3"/>
                </a:solidFill>
              </a:rPr>
              <a:t> a </a:t>
            </a:r>
            <a:r>
              <a:rPr lang="en-US" sz="2200" dirty="0" err="1">
                <a:solidFill>
                  <a:srgbClr val="0C01D3"/>
                </a:solidFill>
              </a:rPr>
              <a:t>destra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presenta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i</a:t>
            </a:r>
            <a:r>
              <a:rPr lang="en-US" sz="2200" dirty="0">
                <a:solidFill>
                  <a:srgbClr val="0C01D3"/>
                </a:solidFill>
              </a:rPr>
              <a:t> security use-case e misuse-case</a:t>
            </a:r>
          </a:p>
          <a:p>
            <a:r>
              <a:rPr lang="en-US" sz="2200" dirty="0">
                <a:solidFill>
                  <a:srgbClr val="0C01D3"/>
                </a:solidFill>
              </a:rPr>
              <a:t>La </a:t>
            </a:r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è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r>
              <a:rPr lang="en-US" sz="2200" dirty="0">
                <a:solidFill>
                  <a:srgbClr val="0C01D3"/>
                </a:solidFill>
              </a:rPr>
              <a:t>, in </a:t>
            </a:r>
            <a:r>
              <a:rPr lang="en-US" sz="2200" dirty="0" err="1">
                <a:solidFill>
                  <a:srgbClr val="0C01D3"/>
                </a:solidFill>
              </a:rPr>
              <a:t>quanto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esprimere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voto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nell’ambito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un’elezione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rappresenta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personale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privato</a:t>
            </a:r>
            <a:r>
              <a:rPr lang="en-US" sz="2200" dirty="0">
                <a:solidFill>
                  <a:srgbClr val="0C01D3"/>
                </a:solidFill>
              </a:rPr>
              <a:t>, prima </a:t>
            </a:r>
            <a:r>
              <a:rPr lang="en-US" sz="2200" dirty="0" err="1">
                <a:solidFill>
                  <a:srgbClr val="0C01D3"/>
                </a:solidFill>
              </a:rPr>
              <a:t>ancora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essere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ufficiale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  <a:br>
              <a:rPr lang="en-US" sz="2200" dirty="0">
                <a:solidFill>
                  <a:srgbClr val="0C01D3"/>
                </a:solidFill>
              </a:rPr>
            </a:br>
            <a:r>
              <a:rPr lang="en-US" sz="2200" dirty="0" err="1">
                <a:solidFill>
                  <a:srgbClr val="0C01D3"/>
                </a:solidFill>
              </a:rPr>
              <a:t>Pertanto</a:t>
            </a:r>
            <a:r>
              <a:rPr lang="en-US" sz="2200" dirty="0">
                <a:solidFill>
                  <a:srgbClr val="0C01D3"/>
                </a:solidFill>
              </a:rPr>
              <a:t>, </a:t>
            </a:r>
            <a:r>
              <a:rPr lang="en-US" sz="2200" dirty="0" err="1">
                <a:solidFill>
                  <a:srgbClr val="0C01D3"/>
                </a:solidFill>
              </a:rPr>
              <a:t>riservatezza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anonimato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sono</a:t>
            </a:r>
            <a:r>
              <a:rPr lang="en-US" sz="2200" dirty="0">
                <a:solidFill>
                  <a:srgbClr val="0C01D3"/>
                </a:solidFill>
              </a:rPr>
              <a:t> state </a:t>
            </a:r>
            <a:r>
              <a:rPr lang="en-US" sz="2200" dirty="0" err="1">
                <a:solidFill>
                  <a:srgbClr val="0C01D3"/>
                </a:solidFill>
              </a:rPr>
              <a:t>chiare</a:t>
            </a:r>
            <a:r>
              <a:rPr lang="en-US" sz="2200" dirty="0">
                <a:solidFill>
                  <a:srgbClr val="0C01D3"/>
                </a:solidFill>
              </a:rPr>
              <a:t> fin </a:t>
            </a:r>
            <a:r>
              <a:rPr lang="en-US" sz="2200" dirty="0" err="1">
                <a:solidFill>
                  <a:srgbClr val="0C01D3"/>
                </a:solidFill>
              </a:rPr>
              <a:t>dall’inizio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505617-94CA-C0BB-1A5D-A7A8E927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BA7DFD9-9AE6-68D7-67B5-9F4F6237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91A5FC-0166-530F-318B-CE840EA4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0" y="3429000"/>
            <a:ext cx="3565164" cy="890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E0C1AF-A4A2-59A5-72AA-E4F852A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62" y="1027621"/>
            <a:ext cx="6702960" cy="57477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1329318-DC82-58D9-328D-25D9FBFF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9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32362-A5C3-A232-C5B8-0E79F069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70C311-5F67-5263-B378-5A1691CF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6379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Actor</vt:lpstr>
      <vt:lpstr>Arial</vt:lpstr>
      <vt:lpstr>Calibri</vt:lpstr>
      <vt:lpstr>Tema di Office</vt:lpstr>
      <vt:lpstr>Presentazione standard di PowerPoint</vt:lpstr>
      <vt:lpstr>Casi d’uso</vt:lpstr>
      <vt:lpstr>Analisi del Rischio</vt:lpstr>
      <vt:lpstr>Architettura</vt:lpstr>
      <vt:lpstr>Deployment</vt:lpstr>
      <vt:lpstr>Implementazione</vt:lpstr>
      <vt:lpstr>Ambiente e Strumenti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14</cp:revision>
  <dcterms:created xsi:type="dcterms:W3CDTF">2022-07-17T08:45:56Z</dcterms:created>
  <dcterms:modified xsi:type="dcterms:W3CDTF">2022-07-17T16:24:27Z</dcterms:modified>
</cp:coreProperties>
</file>