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1D3"/>
    <a:srgbClr val="BBC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5503" autoAdjust="0"/>
  </p:normalViewPr>
  <p:slideViewPr>
    <p:cSldViewPr snapToGrid="0">
      <p:cViewPr varScale="1">
        <p:scale>
          <a:sx n="114" d="100"/>
          <a:sy n="114" d="100"/>
        </p:scale>
        <p:origin x="46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082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44D21D7-044A-9784-6738-DAC9CBD28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E5D130-3345-A7BE-FE8D-1B934CBB8F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E37D8-F87F-43EF-A613-4C53E71D9A8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1FD35C5-0EAE-A33E-6F0C-FAEB524F54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D625F2-298C-8056-C85B-B9F40F19EC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3D852-2BD8-4CE0-B20F-1F413457DCE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038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627A4-93D9-4CD1-9442-4D43CEEDFFCA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B0E5C-6F6E-4941-87A0-5ADF3FA996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15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B0E5C-6F6E-4941-87A0-5ADF3FA996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5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5A5196-7C46-F4F6-7CCC-4D5D94356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C221FA-F248-6692-8C97-69F085D3F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EE9627-F169-BFF7-5008-044EF1A5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4D7CEE-A973-DA61-574D-024AEB2C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B63795-9EFD-3406-C9A6-A59A601E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3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DE9A8-C2BE-E2BF-8DD2-CAA989E6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C763FB-8612-B98C-E20B-BC4515D10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1A51D8-82C2-99C8-DC56-152F7D6F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C04773-432A-5CF6-7D3F-91EF92A7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00F8D0-887B-25F6-2BEF-1F3DC161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26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8F97CED-01CA-5022-0345-5C5EF893F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B618EC-4FF3-CD5B-1C12-8AD7E4734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6D4BCC-BB26-9320-DC67-7BD32CD5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0C13BB-0180-F2E7-561B-1ACE614F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C49D1D-3E94-F1F2-8B99-3DE2A223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95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0E3A03-CE9F-A881-A0CC-D768708A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0C11EC-47B8-3316-F8A9-B5FB351F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9DC329-7002-6D41-66D1-5AA5E0E9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C5DDA6-3052-8769-7766-26CF854D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6427CD-79BA-6940-BE82-9DDD356A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27D9331-49C8-0025-993E-A1C2073CF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97104"/>
            <a:ext cx="677507" cy="4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6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8C33D3-0AFA-4152-AF0C-56097550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AEFAC0-CF5E-8EB8-52A7-5F82EFB9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F5C311-CD44-EE1D-ADB3-6B97AF5B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EF407C-0095-77CE-52E3-95A96D1C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CEB00D-DFDE-2EB5-C0D6-71E37A15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64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8B337-5E57-43BA-86F9-84902A72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069E95-9783-B352-1E9A-517C5D78B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F31AE39-8A41-7511-77B0-D28AF360B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5EF8AA-69C0-2238-01C6-A28FA326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466312-B4B5-B30E-F24E-57752468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009EA0-320E-A72E-3832-4703665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7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4DFB8-92A8-1344-50F4-FFC129D1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0525E8-57BF-A3BC-777C-9E79BF0E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7F8280-D00E-2508-800F-44AEDEE3D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35C86B8-06F0-26F8-660E-C4BFC8D0E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7567193-47E9-F057-DC1E-BD9BCA368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2629218-B0E2-6D63-3273-91A1535D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E5613C-0FB3-B1AA-51D8-5D5C28C8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1D4E7B-36F6-3CF0-AF26-CA21F513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53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C96392-7F6B-3536-D94E-6D7B61D9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F36401-827D-E94E-20DE-7BF45C1F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86F696-72F7-55B1-2606-916FD987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B056C4F-34CB-DC77-DCE6-0A88C226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1B25581-54B2-DEDF-9698-61B86355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A770A47-6E15-80D5-A85E-BD0CC6AE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6E4B2C-4A03-65E4-8B09-737F6D8E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92D5BC-CFF5-A7B7-9FF2-B0B0C720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FD0D1-5FFB-32EB-5A80-27317614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939BAF-B07F-64D8-5C69-EBD71D0DD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B605F5-EB8E-E142-CB3D-455BF320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8D1BCD-DA8E-78B1-C51B-2BF61EBC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211354-4F03-B458-DB4E-AD8ED1E1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4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AD401E-3E45-2B15-8BCC-D670B2E9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9CB1127-5227-7716-B850-7886AB25C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B6DD05-4CA3-BE09-A732-8D4357552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DC43B5-C155-798F-C6F9-8CCFEF79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6A2031-3CE8-08AC-8BD9-ACD26590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6C527B-741B-E20F-0B6A-2053C7CA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8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E4EC93-940E-68F3-0158-7857D8B4C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BBF20E-BF85-1D4B-5149-9AC46B158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70C1B4-217D-5613-7996-95F988FA8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03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CC25362-46A8-F9B1-D760-B9DF8884F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714" y="1730282"/>
            <a:ext cx="4228571" cy="241269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5A2673C-0845-3E47-03C1-0D1B35EE64DF}"/>
              </a:ext>
            </a:extLst>
          </p:cNvPr>
          <p:cNvSpPr txBox="1"/>
          <p:nvPr/>
        </p:nvSpPr>
        <p:spPr>
          <a:xfrm>
            <a:off x="4663555" y="4802403"/>
            <a:ext cx="2864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rgbClr val="0C01D3"/>
                </a:solidFill>
              </a:rPr>
              <a:t>Barbieri Riccardo 924598</a:t>
            </a:r>
            <a:br>
              <a:rPr lang="it-IT" i="1" dirty="0">
                <a:solidFill>
                  <a:srgbClr val="0C01D3"/>
                </a:solidFill>
              </a:rPr>
            </a:br>
            <a:r>
              <a:rPr lang="it-IT" i="1" dirty="0">
                <a:solidFill>
                  <a:srgbClr val="0C01D3"/>
                </a:solidFill>
              </a:rPr>
              <a:t>Pastore Giancarlo 916379</a:t>
            </a:r>
            <a:br>
              <a:rPr lang="it-IT" i="1" dirty="0">
                <a:solidFill>
                  <a:srgbClr val="0C01D3"/>
                </a:solidFill>
              </a:rPr>
            </a:br>
            <a:r>
              <a:rPr lang="it-IT" i="1" dirty="0">
                <a:solidFill>
                  <a:srgbClr val="0C01D3"/>
                </a:solidFill>
              </a:rPr>
              <a:t>Tassinari Gabriele 914765</a:t>
            </a:r>
            <a:endParaRPr lang="en-GB" i="1" dirty="0">
              <a:solidFill>
                <a:srgbClr val="0C01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2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068837-84E7-8FFA-C37F-6001A068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rgbClr val="0C01D3"/>
                </a:solidFill>
                <a:latin typeface="+mj-lt"/>
                <a:ea typeface="+mj-ea"/>
                <a:cs typeface="+mj-cs"/>
              </a:rPr>
              <a:t>Casi</a:t>
            </a:r>
            <a:r>
              <a:rPr lang="en-US" kern="1200" dirty="0">
                <a:solidFill>
                  <a:srgbClr val="0C01D3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0C01D3"/>
                </a:solidFill>
                <a:latin typeface="+mj-lt"/>
                <a:ea typeface="+mj-ea"/>
                <a:cs typeface="+mj-cs"/>
              </a:rPr>
              <a:t>d’uso</a:t>
            </a:r>
            <a:endParaRPr lang="en-US" kern="1200" dirty="0">
              <a:solidFill>
                <a:srgbClr val="0C01D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CasellaDiTesto 6">
            <a:extLst>
              <a:ext uri="{FF2B5EF4-FFF2-40B4-BE49-F238E27FC236}">
                <a16:creationId xmlns:a16="http://schemas.microsoft.com/office/drawing/2014/main" id="{D86DDED1-B62B-88AE-8760-29CA9580E751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 err="1">
                <a:solidFill>
                  <a:srgbClr val="0C01D3"/>
                </a:solidFill>
              </a:rPr>
              <a:t>Gli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attori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che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interagiscono</a:t>
            </a:r>
            <a:r>
              <a:rPr lang="en-US" sz="1500" dirty="0">
                <a:solidFill>
                  <a:srgbClr val="0C01D3"/>
                </a:solidFill>
              </a:rPr>
              <a:t> con il </a:t>
            </a:r>
            <a:r>
              <a:rPr lang="en-US" sz="1500" dirty="0" err="1">
                <a:solidFill>
                  <a:srgbClr val="0C01D3"/>
                </a:solidFill>
              </a:rPr>
              <a:t>sistema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sono</a:t>
            </a:r>
            <a:r>
              <a:rPr lang="en-US" sz="1500" dirty="0">
                <a:solidFill>
                  <a:srgbClr val="0C01D3"/>
                </a:solidFill>
              </a:rPr>
              <a:t> di due tipi: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C01D3"/>
                </a:solidFill>
              </a:rPr>
              <a:t>3 «</a:t>
            </a:r>
            <a:r>
              <a:rPr lang="en-US" sz="1500" dirty="0" err="1">
                <a:solidFill>
                  <a:srgbClr val="0C01D3"/>
                </a:solidFill>
              </a:rPr>
              <a:t>amministrativi</a:t>
            </a:r>
            <a:r>
              <a:rPr lang="en-US" sz="1500" dirty="0">
                <a:solidFill>
                  <a:srgbClr val="0C01D3"/>
                </a:solidFill>
              </a:rPr>
              <a:t>»:</a:t>
            </a: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500" dirty="0" err="1">
                <a:solidFill>
                  <a:srgbClr val="0C01D3"/>
                </a:solidFill>
              </a:rPr>
              <a:t>Presidente</a:t>
            </a:r>
            <a:r>
              <a:rPr lang="en-US" sz="1500" dirty="0">
                <a:solidFill>
                  <a:srgbClr val="0C01D3"/>
                </a:solidFill>
              </a:rPr>
              <a:t> del </a:t>
            </a:r>
            <a:r>
              <a:rPr lang="en-US" sz="1500" dirty="0" err="1">
                <a:solidFill>
                  <a:srgbClr val="0C01D3"/>
                </a:solidFill>
              </a:rPr>
              <a:t>seggio</a:t>
            </a:r>
            <a:endParaRPr lang="en-US" sz="1500" dirty="0">
              <a:solidFill>
                <a:srgbClr val="0C01D3"/>
              </a:solidFill>
            </a:endParaRP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500" dirty="0" err="1">
                <a:solidFill>
                  <a:srgbClr val="0C01D3"/>
                </a:solidFill>
              </a:rPr>
              <a:t>Scrutatore</a:t>
            </a:r>
            <a:endParaRPr lang="en-US" sz="1500" dirty="0">
              <a:solidFill>
                <a:srgbClr val="0C01D3"/>
              </a:solidFill>
            </a:endParaRP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500" dirty="0" err="1">
                <a:solidFill>
                  <a:srgbClr val="0C01D3"/>
                </a:solidFill>
              </a:rPr>
              <a:t>Amministratore</a:t>
            </a:r>
            <a:endParaRPr lang="en-US" sz="1500" dirty="0">
              <a:solidFill>
                <a:srgbClr val="0C01D3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C01D3"/>
                </a:solidFill>
              </a:rPr>
              <a:t>E uno «</a:t>
            </a:r>
            <a:r>
              <a:rPr lang="en-US" sz="1500" dirty="0" err="1">
                <a:solidFill>
                  <a:srgbClr val="0C01D3"/>
                </a:solidFill>
              </a:rPr>
              <a:t>pubblico</a:t>
            </a:r>
            <a:r>
              <a:rPr lang="en-US" sz="1500" dirty="0">
                <a:solidFill>
                  <a:srgbClr val="0C01D3"/>
                </a:solidFill>
              </a:rPr>
              <a:t>»:</a:t>
            </a: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500" dirty="0" err="1">
                <a:solidFill>
                  <a:srgbClr val="0C01D3"/>
                </a:solidFill>
              </a:rPr>
              <a:t>Elettore</a:t>
            </a:r>
            <a:endParaRPr lang="en-US" sz="1500" dirty="0">
              <a:solidFill>
                <a:srgbClr val="0C01D3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>
              <a:solidFill>
                <a:srgbClr val="0C01D3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rgbClr val="0C01D3"/>
                </a:solidFill>
              </a:rPr>
              <a:t>Il Software fa </a:t>
            </a:r>
            <a:r>
              <a:rPr lang="en-US" sz="1500" dirty="0" err="1">
                <a:solidFill>
                  <a:srgbClr val="0C01D3"/>
                </a:solidFill>
              </a:rPr>
              <a:t>uso</a:t>
            </a:r>
            <a:r>
              <a:rPr lang="en-US" sz="1500" dirty="0">
                <a:solidFill>
                  <a:srgbClr val="0C01D3"/>
                </a:solidFill>
              </a:rPr>
              <a:t> di un </a:t>
            </a:r>
            <a:r>
              <a:rPr lang="en-US" sz="1500" dirty="0" err="1">
                <a:solidFill>
                  <a:srgbClr val="0C01D3"/>
                </a:solidFill>
              </a:rPr>
              <a:t>unico</a:t>
            </a:r>
            <a:r>
              <a:rPr lang="en-US" sz="1500" dirty="0">
                <a:solidFill>
                  <a:srgbClr val="0C01D3"/>
                </a:solidFill>
              </a:rPr>
              <a:t> Sistema </a:t>
            </a:r>
            <a:r>
              <a:rPr lang="en-US" sz="1500" dirty="0" err="1">
                <a:solidFill>
                  <a:srgbClr val="0C01D3"/>
                </a:solidFill>
              </a:rPr>
              <a:t>esterno</a:t>
            </a:r>
            <a:r>
              <a:rPr lang="en-US" sz="1500" dirty="0">
                <a:solidFill>
                  <a:srgbClr val="0C01D3"/>
                </a:solidFill>
              </a:rPr>
              <a:t>, </a:t>
            </a:r>
            <a:r>
              <a:rPr lang="en-US" sz="1500" dirty="0" err="1">
                <a:solidFill>
                  <a:srgbClr val="0C01D3"/>
                </a:solidFill>
              </a:rPr>
              <a:t>Spid</a:t>
            </a:r>
            <a:r>
              <a:rPr lang="en-US" sz="1500" dirty="0">
                <a:solidFill>
                  <a:srgbClr val="0C01D3"/>
                </a:solidFill>
              </a:rPr>
              <a:t>, per </a:t>
            </a:r>
            <a:r>
              <a:rPr lang="en-US" sz="1500" dirty="0" err="1">
                <a:solidFill>
                  <a:srgbClr val="0C01D3"/>
                </a:solidFill>
              </a:rPr>
              <a:t>l’autenticazione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ufficiale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degli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utenti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Elettori</a:t>
            </a:r>
            <a:endParaRPr lang="en-US" sz="1500" dirty="0">
              <a:solidFill>
                <a:srgbClr val="0C01D3"/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9BA96C2-392F-4393-2A18-63FCE3845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0076" y="1533550"/>
            <a:ext cx="7367520" cy="438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5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0019AB-16FE-D900-478F-5F997D45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5400" dirty="0">
                <a:solidFill>
                  <a:srgbClr val="0C01D3"/>
                </a:solidFill>
              </a:rPr>
              <a:t>Analisi del Rischio</a:t>
            </a:r>
            <a:endParaRPr lang="en-GB" sz="5400" dirty="0">
              <a:solidFill>
                <a:srgbClr val="0C01D3"/>
              </a:solidFill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15E75-23E3-71EC-1517-BE28BB58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200" dirty="0">
                <a:solidFill>
                  <a:srgbClr val="0C01D3"/>
                </a:solidFill>
              </a:rPr>
              <a:t>Il </a:t>
            </a:r>
            <a:r>
              <a:rPr lang="en-US" sz="2200" dirty="0" err="1">
                <a:solidFill>
                  <a:srgbClr val="0C01D3"/>
                </a:solidFill>
              </a:rPr>
              <a:t>diagramma</a:t>
            </a:r>
            <a:r>
              <a:rPr lang="en-US" sz="2200" dirty="0">
                <a:solidFill>
                  <a:srgbClr val="0C01D3"/>
                </a:solidFill>
              </a:rPr>
              <a:t> a </a:t>
            </a:r>
            <a:r>
              <a:rPr lang="en-US" sz="2200" dirty="0" err="1">
                <a:solidFill>
                  <a:srgbClr val="0C01D3"/>
                </a:solidFill>
              </a:rPr>
              <a:t>destra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presenta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i</a:t>
            </a:r>
            <a:r>
              <a:rPr lang="en-US" sz="2200" dirty="0">
                <a:solidFill>
                  <a:srgbClr val="0C01D3"/>
                </a:solidFill>
              </a:rPr>
              <a:t> security use-case e misuse-case</a:t>
            </a:r>
          </a:p>
          <a:p>
            <a:r>
              <a:rPr lang="en-US" sz="2200" dirty="0">
                <a:solidFill>
                  <a:srgbClr val="0C01D3"/>
                </a:solidFill>
              </a:rPr>
              <a:t>La </a:t>
            </a:r>
            <a:r>
              <a:rPr lang="en-US" sz="2200" dirty="0" err="1">
                <a:solidFill>
                  <a:srgbClr val="0C01D3"/>
                </a:solidFill>
              </a:rPr>
              <a:t>sicurezza</a:t>
            </a:r>
            <a:r>
              <a:rPr lang="en-US" sz="2200" dirty="0">
                <a:solidFill>
                  <a:srgbClr val="0C01D3"/>
                </a:solidFill>
              </a:rPr>
              <a:t> è </a:t>
            </a:r>
            <a:r>
              <a:rPr lang="en-US" sz="2200" dirty="0" err="1">
                <a:solidFill>
                  <a:srgbClr val="0C01D3"/>
                </a:solidFill>
              </a:rPr>
              <a:t>fondamentale</a:t>
            </a:r>
            <a:r>
              <a:rPr lang="en-US" sz="2200" dirty="0">
                <a:solidFill>
                  <a:srgbClr val="0C01D3"/>
                </a:solidFill>
              </a:rPr>
              <a:t>, in </a:t>
            </a:r>
            <a:r>
              <a:rPr lang="en-US" sz="2200" dirty="0" err="1">
                <a:solidFill>
                  <a:srgbClr val="0C01D3"/>
                </a:solidFill>
              </a:rPr>
              <a:t>quanto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esprimere</a:t>
            </a:r>
            <a:r>
              <a:rPr lang="en-US" sz="2200" dirty="0">
                <a:solidFill>
                  <a:srgbClr val="0C01D3"/>
                </a:solidFill>
              </a:rPr>
              <a:t> un </a:t>
            </a:r>
            <a:r>
              <a:rPr lang="en-US" sz="2200" dirty="0" err="1">
                <a:solidFill>
                  <a:srgbClr val="0C01D3"/>
                </a:solidFill>
              </a:rPr>
              <a:t>voto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nell’ambito</a:t>
            </a:r>
            <a:r>
              <a:rPr lang="en-US" sz="2200" dirty="0">
                <a:solidFill>
                  <a:srgbClr val="0C01D3"/>
                </a:solidFill>
              </a:rPr>
              <a:t> di </a:t>
            </a:r>
            <a:r>
              <a:rPr lang="en-US" sz="2200" dirty="0" err="1">
                <a:solidFill>
                  <a:srgbClr val="0C01D3"/>
                </a:solidFill>
              </a:rPr>
              <a:t>un’elezione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rappresenta</a:t>
            </a:r>
            <a:r>
              <a:rPr lang="en-US" sz="2200" dirty="0">
                <a:solidFill>
                  <a:srgbClr val="0C01D3"/>
                </a:solidFill>
              </a:rPr>
              <a:t> un </a:t>
            </a:r>
            <a:r>
              <a:rPr lang="en-US" sz="2200" dirty="0" err="1">
                <a:solidFill>
                  <a:srgbClr val="0C01D3"/>
                </a:solidFill>
              </a:rPr>
              <a:t>atto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personale</a:t>
            </a:r>
            <a:r>
              <a:rPr lang="en-US" sz="2200" dirty="0">
                <a:solidFill>
                  <a:srgbClr val="0C01D3"/>
                </a:solidFill>
              </a:rPr>
              <a:t> e </a:t>
            </a:r>
            <a:r>
              <a:rPr lang="en-US" sz="2200" dirty="0" err="1">
                <a:solidFill>
                  <a:srgbClr val="0C01D3"/>
                </a:solidFill>
              </a:rPr>
              <a:t>privato</a:t>
            </a:r>
            <a:r>
              <a:rPr lang="en-US" sz="2200" dirty="0">
                <a:solidFill>
                  <a:srgbClr val="0C01D3"/>
                </a:solidFill>
              </a:rPr>
              <a:t>, prima </a:t>
            </a:r>
            <a:r>
              <a:rPr lang="en-US" sz="2200" dirty="0" err="1">
                <a:solidFill>
                  <a:srgbClr val="0C01D3"/>
                </a:solidFill>
              </a:rPr>
              <a:t>ancora</a:t>
            </a:r>
            <a:r>
              <a:rPr lang="en-US" sz="2200" dirty="0">
                <a:solidFill>
                  <a:srgbClr val="0C01D3"/>
                </a:solidFill>
              </a:rPr>
              <a:t> di </a:t>
            </a:r>
            <a:r>
              <a:rPr lang="en-US" sz="2200" dirty="0" err="1">
                <a:solidFill>
                  <a:srgbClr val="0C01D3"/>
                </a:solidFill>
              </a:rPr>
              <a:t>essere</a:t>
            </a:r>
            <a:r>
              <a:rPr lang="en-US" sz="2200" dirty="0">
                <a:solidFill>
                  <a:srgbClr val="0C01D3"/>
                </a:solidFill>
              </a:rPr>
              <a:t> un </a:t>
            </a:r>
            <a:r>
              <a:rPr lang="en-US" sz="2200" dirty="0" err="1">
                <a:solidFill>
                  <a:srgbClr val="0C01D3"/>
                </a:solidFill>
              </a:rPr>
              <a:t>atto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ufficiale</a:t>
            </a:r>
            <a:r>
              <a:rPr lang="en-US" sz="2200" dirty="0">
                <a:solidFill>
                  <a:srgbClr val="0C01D3"/>
                </a:solidFill>
              </a:rPr>
              <a:t>.</a:t>
            </a:r>
            <a:br>
              <a:rPr lang="en-US" sz="2200" dirty="0">
                <a:solidFill>
                  <a:srgbClr val="0C01D3"/>
                </a:solidFill>
              </a:rPr>
            </a:br>
            <a:r>
              <a:rPr lang="en-US" sz="2200" dirty="0" err="1">
                <a:solidFill>
                  <a:srgbClr val="0C01D3"/>
                </a:solidFill>
              </a:rPr>
              <a:t>Pertanto</a:t>
            </a:r>
            <a:r>
              <a:rPr lang="en-US" sz="2200" dirty="0">
                <a:solidFill>
                  <a:srgbClr val="0C01D3"/>
                </a:solidFill>
              </a:rPr>
              <a:t>, </a:t>
            </a:r>
            <a:r>
              <a:rPr lang="en-US" sz="2200" dirty="0" err="1">
                <a:solidFill>
                  <a:srgbClr val="0C01D3"/>
                </a:solidFill>
              </a:rPr>
              <a:t>riservatezza</a:t>
            </a:r>
            <a:r>
              <a:rPr lang="en-US" sz="2200" dirty="0">
                <a:solidFill>
                  <a:srgbClr val="0C01D3"/>
                </a:solidFill>
              </a:rPr>
              <a:t> e </a:t>
            </a:r>
            <a:r>
              <a:rPr lang="en-US" sz="2200" dirty="0" err="1">
                <a:solidFill>
                  <a:srgbClr val="0C01D3"/>
                </a:solidFill>
              </a:rPr>
              <a:t>anonimato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sono</a:t>
            </a:r>
            <a:r>
              <a:rPr lang="en-US" sz="2200" dirty="0">
                <a:solidFill>
                  <a:srgbClr val="0C01D3"/>
                </a:solidFill>
              </a:rPr>
              <a:t> state </a:t>
            </a:r>
            <a:r>
              <a:rPr lang="en-US" sz="2200" dirty="0" err="1">
                <a:solidFill>
                  <a:srgbClr val="0C01D3"/>
                </a:solidFill>
              </a:rPr>
              <a:t>chiare</a:t>
            </a:r>
            <a:r>
              <a:rPr lang="en-US" sz="2200" dirty="0">
                <a:solidFill>
                  <a:srgbClr val="0C01D3"/>
                </a:solidFill>
              </a:rPr>
              <a:t> fin </a:t>
            </a:r>
            <a:r>
              <a:rPr lang="en-US" sz="2200" dirty="0" err="1">
                <a:solidFill>
                  <a:srgbClr val="0C01D3"/>
                </a:solidFill>
              </a:rPr>
              <a:t>dall’inizio</a:t>
            </a:r>
            <a:r>
              <a:rPr lang="en-US" sz="2200" dirty="0">
                <a:solidFill>
                  <a:srgbClr val="0C01D3"/>
                </a:solidFill>
              </a:rPr>
              <a:t>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3900DA0-8850-30BF-17AE-3DBDE8C0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102" y="640080"/>
            <a:ext cx="666010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19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ctor">
      <a:majorFont>
        <a:latin typeface="Actor"/>
        <a:ea typeface=""/>
        <a:cs typeface=""/>
      </a:majorFont>
      <a:minorFont>
        <a:latin typeface="Act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112</Words>
  <Application>Microsoft Office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Actor</vt:lpstr>
      <vt:lpstr>Arial</vt:lpstr>
      <vt:lpstr>Calibri</vt:lpstr>
      <vt:lpstr>Wingdings</vt:lpstr>
      <vt:lpstr>Tema di Office</vt:lpstr>
      <vt:lpstr>Presentazione standard di PowerPoint</vt:lpstr>
      <vt:lpstr>Casi d’uso</vt:lpstr>
      <vt:lpstr>Analisi del Rischio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Giancarlo Pastore</dc:creator>
  <cp:lastModifiedBy>Giancarlo Pastore</cp:lastModifiedBy>
  <cp:revision>5</cp:revision>
  <dcterms:created xsi:type="dcterms:W3CDTF">2022-07-17T08:45:56Z</dcterms:created>
  <dcterms:modified xsi:type="dcterms:W3CDTF">2022-07-17T10:30:05Z</dcterms:modified>
</cp:coreProperties>
</file>