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357" r:id="rId2"/>
    <p:sldId id="358" r:id="rId3"/>
    <p:sldId id="364" r:id="rId4"/>
    <p:sldId id="365" r:id="rId5"/>
    <p:sldId id="366" r:id="rId6"/>
    <p:sldId id="368" r:id="rId7"/>
    <p:sldId id="367" r:id="rId8"/>
    <p:sldId id="36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D1B-956B-4764-BBED-3BC68BE06997}" type="datetimeFigureOut">
              <a:rPr lang="it-IT" smtClean="0"/>
              <a:t>10/05/2024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F4F0-DF3C-4171-8C4E-D46079A763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632456" y="2493698"/>
            <a:ext cx="10975177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20000" y="2988000"/>
            <a:ext cx="85344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000" y="4392000"/>
            <a:ext cx="85344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76196"/>
            <a:ext cx="6593284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6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920000" y="306000"/>
            <a:ext cx="95616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920000" y="2394000"/>
            <a:ext cx="87504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920001" y="6306346"/>
            <a:ext cx="1243860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25099" y="6306346"/>
            <a:ext cx="6900287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026968" y="6306346"/>
            <a:ext cx="555432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000" y="842400"/>
            <a:ext cx="95616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4" y="6339386"/>
            <a:ext cx="1247997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5600" y="3093098"/>
            <a:ext cx="6400800" cy="1513037"/>
          </a:xfrm>
        </p:spPr>
        <p:txBody>
          <a:bodyPr/>
          <a:lstStyle/>
          <a:p>
            <a:pPr algn="ctr"/>
            <a:r>
              <a:rPr lang="it-IT" sz="3200" dirty="0"/>
              <a:t>Esercitazioni di Fondamenti di Programmazione (AK – LZ)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52073" y="5478760"/>
            <a:ext cx="7924800" cy="94974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1600" dirty="0"/>
              <a:t>Materiale didattico preparato dal dott. Benamati Riccardo</a:t>
            </a:r>
          </a:p>
          <a:p>
            <a:pPr algn="ctr">
              <a:lnSpc>
                <a:spcPct val="100000"/>
              </a:lnSpc>
            </a:pPr>
            <a:r>
              <a:rPr lang="it-IT" sz="1600" dirty="0"/>
              <a:t>Università di Modena e Reggio-Emilia</a:t>
            </a:r>
          </a:p>
          <a:p>
            <a:pPr algn="ctr">
              <a:lnSpc>
                <a:spcPct val="100000"/>
              </a:lnSpc>
            </a:pPr>
            <a:r>
              <a:rPr lang="it-IT" sz="1600" dirty="0" err="1"/>
              <a:t>a.a</a:t>
            </a:r>
            <a:r>
              <a:rPr lang="it-IT" sz="1600" dirty="0"/>
              <a:t>. 2023-2024</a:t>
            </a:r>
          </a:p>
          <a:p>
            <a:pPr algn="ctr">
              <a:lnSpc>
                <a:spcPct val="100000"/>
              </a:lnSpc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853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BF55F-F245-5ADD-6497-12F8C64E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70B4A5A-0CCA-2573-6948-FF981C55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B55CFC8-6219-4498-6C52-4FE8CB6E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Esercitazioni di Fondamenti di Programmazione (AK - LZ) - Riccardo Benamati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9271FC-FD39-DF3D-A5AA-F3B9C70470F3}"/>
              </a:ext>
            </a:extLst>
          </p:cNvPr>
          <p:cNvSpPr txBox="1"/>
          <p:nvPr/>
        </p:nvSpPr>
        <p:spPr>
          <a:xfrm>
            <a:off x="624348" y="2094270"/>
            <a:ext cx="10943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Mail</a:t>
            </a:r>
            <a:r>
              <a:rPr lang="it-IT" sz="2400" dirty="0"/>
              <a:t>: 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269260@studenti.unimore.it</a:t>
            </a:r>
          </a:p>
          <a:p>
            <a:pPr algn="just"/>
            <a:endParaRPr lang="it-IT" sz="2400" b="1" dirty="0"/>
          </a:p>
          <a:p>
            <a:pPr algn="just"/>
            <a:r>
              <a:rPr lang="it-IT" sz="2400" b="1" dirty="0"/>
              <a:t>Materiale fatto a lezione</a:t>
            </a:r>
            <a:r>
              <a:rPr lang="it-IT" sz="2400" dirty="0"/>
              <a:t>:</a:t>
            </a:r>
          </a:p>
          <a:p>
            <a:pPr algn="just"/>
            <a:r>
              <a:rPr lang="it-IT" sz="2400" dirty="0">
                <a:solidFill>
                  <a:srgbClr val="00B0F0"/>
                </a:solidFill>
              </a:rPr>
              <a:t>https://github.com/RiccardoBenamati/Tutoraggio_Fondamenti_Programmazione.git</a:t>
            </a:r>
          </a:p>
          <a:p>
            <a:pPr algn="just"/>
            <a:r>
              <a:rPr lang="it-IT" sz="2400" dirty="0"/>
              <a:t>Dopo ogni lezione troverete una cartella datata con il materiale utilizzato: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Codice Python;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Lezione registrata;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Eventuali file integrativi.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C6E10D-A1FD-30E5-1E39-C028056C3F9E}"/>
              </a:ext>
            </a:extLst>
          </p:cNvPr>
          <p:cNvSpPr txBox="1"/>
          <p:nvPr/>
        </p:nvSpPr>
        <p:spPr>
          <a:xfrm>
            <a:off x="3116824" y="639096"/>
            <a:ext cx="595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Benamati Riccardo</a:t>
            </a:r>
          </a:p>
        </p:txBody>
      </p:sp>
    </p:spTree>
    <p:extLst>
      <p:ext uri="{BB962C8B-B14F-4D97-AF65-F5344CB8AC3E}">
        <p14:creationId xmlns:p14="http://schemas.microsoft.com/office/powerpoint/2010/main" val="3767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BONUS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661566" y="1556959"/>
            <a:ext cx="10643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numero N in input, scrivere a video una matrice NxN che possiede i lati esterni composti da numeri progressivi in senso orario, partendo con l’1 dall’angolo in alto a sinistra.</a:t>
            </a:r>
          </a:p>
          <a:p>
            <a:pPr algn="just"/>
            <a:r>
              <a:rPr lang="it-IT" sz="3200" dirty="0"/>
              <a:t>Gli altri spazi devono essere riempiti da un asterisco (*).</a:t>
            </a:r>
          </a:p>
          <a:p>
            <a:pPr algn="just"/>
            <a:r>
              <a:rPr lang="it-IT" sz="3200" dirty="0"/>
              <a:t>Esempio: N=4</a:t>
            </a:r>
          </a:p>
          <a:p>
            <a:pPr algn="just"/>
            <a:r>
              <a:rPr lang="it-IT" sz="3200" dirty="0"/>
              <a:t>1	2	3	4</a:t>
            </a:r>
          </a:p>
          <a:p>
            <a:pPr algn="just"/>
            <a:r>
              <a:rPr lang="it-IT" sz="3200" dirty="0"/>
              <a:t>12	*	*	5</a:t>
            </a:r>
          </a:p>
          <a:p>
            <a:pPr algn="just"/>
            <a:r>
              <a:rPr lang="it-IT" sz="3200" dirty="0"/>
              <a:t>11	*	*	6</a:t>
            </a:r>
          </a:p>
          <a:p>
            <a:pPr algn="just"/>
            <a:r>
              <a:rPr lang="it-IT" sz="3200" dirty="0"/>
              <a:t>10	9	8	7</a:t>
            </a:r>
          </a:p>
        </p:txBody>
      </p:sp>
    </p:spTree>
    <p:extLst>
      <p:ext uri="{BB962C8B-B14F-4D97-AF65-F5344CB8AC3E}">
        <p14:creationId xmlns:p14="http://schemas.microsoft.com/office/powerpoint/2010/main" val="170685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556959"/>
            <a:ext cx="106431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numero N in input, scrivere a video una matrice NxN che possiede i lati destro e sinistro composti da numeri progressivi per riga, partendo con l’1 dall’angolo in alto a sinistra.</a:t>
            </a:r>
          </a:p>
          <a:p>
            <a:pPr algn="just"/>
            <a:r>
              <a:rPr lang="it-IT" sz="3200" dirty="0"/>
              <a:t>Gli altri spazi devono essere riempiti da un asterisco (*).</a:t>
            </a:r>
          </a:p>
          <a:p>
            <a:pPr algn="just"/>
            <a:r>
              <a:rPr lang="it-IT" sz="3200" dirty="0"/>
              <a:t>Esempio: N=4</a:t>
            </a:r>
          </a:p>
          <a:p>
            <a:pPr algn="just"/>
            <a:r>
              <a:rPr lang="it-IT" sz="3200" dirty="0"/>
              <a:t>1	*	*	2</a:t>
            </a:r>
          </a:p>
          <a:p>
            <a:pPr algn="just"/>
            <a:r>
              <a:rPr lang="it-IT" sz="3200" dirty="0"/>
              <a:t>3	*	*	4</a:t>
            </a:r>
          </a:p>
          <a:p>
            <a:pPr algn="just"/>
            <a:r>
              <a:rPr lang="it-IT" sz="3200" dirty="0"/>
              <a:t>5	*	*	6</a:t>
            </a:r>
          </a:p>
          <a:p>
            <a:pPr algn="just"/>
            <a:r>
              <a:rPr lang="it-IT" sz="3200" dirty="0"/>
              <a:t>7	*	*	8</a:t>
            </a:r>
          </a:p>
        </p:txBody>
      </p:sp>
    </p:spTree>
    <p:extLst>
      <p:ext uri="{BB962C8B-B14F-4D97-AF65-F5344CB8AC3E}">
        <p14:creationId xmlns:p14="http://schemas.microsoft.com/office/powerpoint/2010/main" val="76264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556959"/>
            <a:ext cx="106431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Date due liste </a:t>
            </a:r>
            <a:r>
              <a:rPr lang="it-IT" sz="3200" b="1" u="sng" dirty="0"/>
              <a:t>a</a:t>
            </a:r>
            <a:r>
              <a:rPr lang="it-IT" sz="3200" dirty="0"/>
              <a:t> e </a:t>
            </a:r>
            <a:r>
              <a:rPr lang="it-IT" sz="3200" b="1" u="sng" dirty="0"/>
              <a:t>b</a:t>
            </a:r>
            <a:r>
              <a:rPr lang="it-IT" sz="3200" dirty="0"/>
              <a:t> di interi, restituire True se tutti gli elementi della lista </a:t>
            </a:r>
            <a:r>
              <a:rPr lang="it-IT" sz="3200" b="1" u="sng" dirty="0"/>
              <a:t>b</a:t>
            </a:r>
            <a:r>
              <a:rPr lang="it-IT" sz="3200" dirty="0"/>
              <a:t> compaiono </a:t>
            </a:r>
            <a:r>
              <a:rPr lang="it-IT" sz="3200" u="sng" dirty="0"/>
              <a:t>nella lista </a:t>
            </a:r>
            <a:r>
              <a:rPr lang="it-IT" sz="3200" b="1" u="sng" dirty="0"/>
              <a:t>a</a:t>
            </a:r>
            <a:r>
              <a:rPr lang="it-IT" sz="3200" dirty="0"/>
              <a:t> </a:t>
            </a:r>
            <a:r>
              <a:rPr lang="it-IT" sz="3200" u="sng" dirty="0"/>
              <a:t>nello stesso ordine </a:t>
            </a:r>
            <a:r>
              <a:rPr lang="it-IT" sz="3200" dirty="0"/>
              <a:t>in cui compaiono in </a:t>
            </a:r>
            <a:r>
              <a:rPr lang="it-IT" sz="3200" b="1" u="sng" dirty="0"/>
              <a:t>b</a:t>
            </a:r>
            <a:r>
              <a:rPr lang="it-IT" sz="3200" dirty="0"/>
              <a:t>, altrimenti il metodo restituisce False.</a:t>
            </a:r>
          </a:p>
          <a:p>
            <a:pPr algn="just"/>
            <a:r>
              <a:rPr lang="it-IT" sz="3200" dirty="0"/>
              <a:t>Esempio:</a:t>
            </a:r>
          </a:p>
          <a:p>
            <a:pPr algn="just"/>
            <a:r>
              <a:rPr lang="it-IT" sz="3200" dirty="0"/>
              <a:t>a = [-5, 4, 7, -1, 10, 21, 9, -7]</a:t>
            </a:r>
          </a:p>
          <a:p>
            <a:pPr algn="just"/>
            <a:r>
              <a:rPr lang="it-IT" sz="3200" dirty="0"/>
              <a:t>b = [4, -1, 9, -7]</a:t>
            </a:r>
          </a:p>
          <a:p>
            <a:pPr algn="just"/>
            <a:r>
              <a:rPr lang="it-IT" sz="3200" dirty="0"/>
              <a:t>restituisce True.</a:t>
            </a:r>
          </a:p>
        </p:txBody>
      </p:sp>
    </p:spTree>
    <p:extLst>
      <p:ext uri="{BB962C8B-B14F-4D97-AF65-F5344CB8AC3E}">
        <p14:creationId xmlns:p14="http://schemas.microsoft.com/office/powerpoint/2010/main" val="13986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556959"/>
            <a:ext cx="1064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testo in "</a:t>
            </a:r>
            <a:r>
              <a:rPr lang="it-IT" sz="3200" b="1" dirty="0"/>
              <a:t>testo.txt</a:t>
            </a:r>
            <a:r>
              <a:rPr lang="it-IT" sz="3200" dirty="0"/>
              <a:t>", trovare il numero di parole per ogni riga ed in totale.</a:t>
            </a:r>
          </a:p>
        </p:txBody>
      </p:sp>
    </p:spTree>
    <p:extLst>
      <p:ext uri="{BB962C8B-B14F-4D97-AF65-F5344CB8AC3E}">
        <p14:creationId xmlns:p14="http://schemas.microsoft.com/office/powerpoint/2010/main" val="21790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556959"/>
            <a:ext cx="106431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testo in "</a:t>
            </a:r>
            <a:r>
              <a:rPr lang="it-IT" sz="3200" b="1" dirty="0"/>
              <a:t>testo.txt</a:t>
            </a:r>
            <a:r>
              <a:rPr lang="it-IT" sz="3200" dirty="0"/>
              <a:t>", trovare il numero di "a" e "b" presenti all'interno del file. Inoltre, stampare il contenuto del file sostituendo ad "a" e "b" le loro maiuscole.</a:t>
            </a:r>
          </a:p>
          <a:p>
            <a:pPr algn="just"/>
            <a:endParaRPr lang="it-IT" sz="3200" dirty="0"/>
          </a:p>
          <a:p>
            <a:pPr algn="just"/>
            <a:r>
              <a:rPr lang="it-IT" sz="3200" i="1" dirty="0"/>
              <a:t>P.S.: utilizzare più metodi possibili per la lettura del file di testo.</a:t>
            </a:r>
          </a:p>
        </p:txBody>
      </p:sp>
    </p:spTree>
    <p:extLst>
      <p:ext uri="{BB962C8B-B14F-4D97-AF65-F5344CB8AC3E}">
        <p14:creationId xmlns:p14="http://schemas.microsoft.com/office/powerpoint/2010/main" val="155607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EE2D-CCD0-CC6C-1E65-D5F03941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37AF3-D54D-0473-7F88-E05A9C49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00" y="757393"/>
            <a:ext cx="9561600" cy="51480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Esercizio 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F63724-082E-2725-4CEC-1399FFF7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1877ADE-1909-DF66-2775-6F93F811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10/05/2024</a:t>
            </a:r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98E1B3-51C3-5C41-13F0-8CA956A2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Esercitazioni di Fondamenti di Programmazione (AK - LZ) - Riccardo Benamati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4CE174-CFC9-9D21-0AFB-3EDF68275D64}"/>
              </a:ext>
            </a:extLst>
          </p:cNvPr>
          <p:cNvSpPr txBox="1"/>
          <p:nvPr/>
        </p:nvSpPr>
        <p:spPr>
          <a:xfrm>
            <a:off x="774441" y="1556959"/>
            <a:ext cx="106431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/>
              <a:t>Dato un testo in "</a:t>
            </a:r>
            <a:r>
              <a:rPr lang="it-IT" sz="3200" b="1" dirty="0"/>
              <a:t>testo.txt</a:t>
            </a:r>
            <a:r>
              <a:rPr lang="it-IT" sz="3200" dirty="0"/>
              <a:t>", trovare il numero di "a" e "b" presenti all'interno del file. Inoltre, stampare il contenuto del file sostituendo ad "a" e "b" le loro maiuscole.</a:t>
            </a:r>
          </a:p>
          <a:p>
            <a:pPr algn="just"/>
            <a:endParaRPr lang="it-IT" sz="3200" dirty="0"/>
          </a:p>
          <a:p>
            <a:pPr algn="just"/>
            <a:r>
              <a:rPr lang="it-IT" sz="3200" dirty="0"/>
              <a:t>In aggiunta: mentre vengono stampate le parole, salvarle in un nuovo file di testo "</a:t>
            </a:r>
            <a:r>
              <a:rPr lang="it-IT" sz="3200" b="1" dirty="0"/>
              <a:t>output.txt</a:t>
            </a:r>
            <a:r>
              <a:rPr lang="it-IT" sz="3200" dirty="0"/>
              <a:t>".</a:t>
            </a:r>
          </a:p>
          <a:p>
            <a:pPr algn="just"/>
            <a:r>
              <a:rPr lang="it-IT" sz="3200" i="1" dirty="0"/>
              <a:t>Ripetere la procedura per ogni metodo visto nell’esercizio precedente.</a:t>
            </a:r>
          </a:p>
        </p:txBody>
      </p:sp>
    </p:spTree>
    <p:extLst>
      <p:ext uri="{BB962C8B-B14F-4D97-AF65-F5344CB8AC3E}">
        <p14:creationId xmlns:p14="http://schemas.microsoft.com/office/powerpoint/2010/main" val="144367349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589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</vt:lpstr>
      <vt:lpstr>Helvetica Neue Light</vt:lpstr>
      <vt:lpstr>Helvetica Neue LT Std 55 Roman</vt:lpstr>
      <vt:lpstr>Helvetica Neue Medium</vt:lpstr>
      <vt:lpstr>1_Tema di Office</vt:lpstr>
      <vt:lpstr>Esercitazioni di Fondamenti di Programmazione (AK – LZ)</vt:lpstr>
      <vt:lpstr>Presentazione standard di PowerPoint</vt:lpstr>
      <vt:lpstr>Esercizio BONUS</vt:lpstr>
      <vt:lpstr>Esercizio 1</vt:lpstr>
      <vt:lpstr>Esercizio 2</vt:lpstr>
      <vt:lpstr>Esercizio 3</vt:lpstr>
      <vt:lpstr>Esercizio 4</vt:lpstr>
      <vt:lpstr>Esercizio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Esercitazioni di Fondamenti di Programmazione (AK – LZ)</dc:title>
  <dc:creator>Benamati Riccardo</dc:creator>
  <cp:lastModifiedBy>RICCARDO BENAMATI</cp:lastModifiedBy>
  <cp:revision>17</cp:revision>
  <dcterms:created xsi:type="dcterms:W3CDTF">2024-04-10T09:31:45Z</dcterms:created>
  <dcterms:modified xsi:type="dcterms:W3CDTF">2024-05-10T11:49:08Z</dcterms:modified>
</cp:coreProperties>
</file>