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357" r:id="rId2"/>
    <p:sldId id="358" r:id="rId3"/>
    <p:sldId id="360" r:id="rId4"/>
    <p:sldId id="361" r:id="rId5"/>
    <p:sldId id="362" r:id="rId6"/>
    <p:sldId id="365" r:id="rId7"/>
    <p:sldId id="363" r:id="rId8"/>
    <p:sldId id="364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6CD1B-956B-4764-BBED-3BC68BE06997}" type="datetimeFigureOut">
              <a:rPr lang="it-IT" smtClean="0"/>
              <a:t>19/04/2024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3F4F0-DF3C-4171-8C4E-D46079A763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3113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>
          <a:xfrm>
            <a:off x="632456" y="2493698"/>
            <a:ext cx="10975177" cy="4013942"/>
          </a:xfrm>
          <a:prstGeom prst="rect">
            <a:avLst/>
          </a:prstGeom>
          <a:solidFill>
            <a:srgbClr val="EB301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920000" y="2988000"/>
            <a:ext cx="8534400" cy="1080000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ts val="4480"/>
              </a:lnSpc>
              <a:defRPr sz="4400"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920000" y="4392000"/>
            <a:ext cx="8534400" cy="626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3120"/>
              </a:lnSpc>
              <a:buNone/>
              <a:defRPr sz="3000">
                <a:solidFill>
                  <a:srgbClr val="FFFFFF"/>
                </a:solidFill>
                <a:latin typeface="Helvetica Neue LT Std 55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  <p:pic>
        <p:nvPicPr>
          <p:cNvPr id="5" name="Immagin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135" y="176196"/>
            <a:ext cx="6593284" cy="321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8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20000" y="306000"/>
            <a:ext cx="9561600" cy="514800"/>
          </a:xfrm>
          <a:prstGeom prst="rect">
            <a:avLst/>
          </a:prstGeom>
        </p:spPr>
        <p:txBody>
          <a:bodyPr anchor="ctr" anchorCtr="0"/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20000" y="2394000"/>
            <a:ext cx="8750400" cy="3391200"/>
          </a:xfrm>
          <a:prstGeom prst="rect">
            <a:avLst/>
          </a:prstGeom>
        </p:spPr>
        <p:txBody>
          <a:bodyPr numCol="2" spcCol="360000">
            <a:normAutofit/>
          </a:bodyPr>
          <a:lstStyle>
            <a:lvl1pPr marL="0" indent="0" algn="just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1026968" y="6306346"/>
            <a:ext cx="555432" cy="365125"/>
          </a:xfrm>
          <a:prstGeom prst="rect">
            <a:avLst/>
          </a:prstGeom>
        </p:spPr>
        <p:txBody>
          <a:bodyPr anchor="t" anchorCtr="0"/>
          <a:lstStyle>
            <a:lvl1pPr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fld id="{E0F8B7D7-B5E3-644D-9856-CC0934E6905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920000" y="842400"/>
            <a:ext cx="9561600" cy="327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2600" b="0" i="0">
                <a:solidFill>
                  <a:srgbClr val="595959"/>
                </a:solidFill>
                <a:latin typeface="Helvetica Neue Medium"/>
                <a:cs typeface="Helvetica Neue Medium"/>
              </a:defRPr>
            </a:lvl1pPr>
          </a:lstStyle>
          <a:p>
            <a:pPr lvl="0"/>
            <a:r>
              <a:rPr lang="it-IT" dirty="0"/>
              <a:t>Sottotitolo</a:t>
            </a:r>
          </a:p>
        </p:txBody>
      </p:sp>
      <p:pic>
        <p:nvPicPr>
          <p:cNvPr id="11" name="Immagine 10" descr="unimo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14" y="6339386"/>
            <a:ext cx="1247997" cy="175104"/>
          </a:xfrm>
          <a:prstGeom prst="rect">
            <a:avLst/>
          </a:prstGeom>
        </p:spPr>
      </p:pic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1920001" y="6306346"/>
            <a:ext cx="1243860" cy="365125"/>
          </a:xfrm>
          <a:prstGeom prst="rect">
            <a:avLst/>
          </a:prstGeom>
        </p:spPr>
        <p:txBody>
          <a:bodyPr anchor="t" anchorCtr="0"/>
          <a:lstStyle>
            <a:lvl1pPr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it-IT"/>
              <a:t>19/04/2024</a:t>
            </a:r>
            <a:endParaRPr lang="it-IT" dirty="0"/>
          </a:p>
        </p:txBody>
      </p:sp>
      <p:sp>
        <p:nvSpPr>
          <p:cNvPr id="10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425099" y="6306346"/>
            <a:ext cx="6900287" cy="365125"/>
          </a:xfrm>
          <a:prstGeom prst="rect">
            <a:avLst/>
          </a:prstGeom>
        </p:spPr>
        <p:txBody>
          <a:bodyPr anchor="t" anchorCtr="0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it-IT"/>
              <a:t>Esercitazioni di Fondamenti di Programmazione (AK - LZ) - Riccardo Benamati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864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/>
          <p:cNvSpPr>
            <a:spLocks noGrp="1"/>
          </p:cNvSpPr>
          <p:nvPr>
            <p:ph type="title"/>
          </p:nvPr>
        </p:nvSpPr>
        <p:spPr>
          <a:xfrm>
            <a:off x="1920000" y="306000"/>
            <a:ext cx="9561600" cy="514800"/>
          </a:xfrm>
          <a:prstGeom prst="rect">
            <a:avLst/>
          </a:prstGeom>
        </p:spPr>
        <p:txBody>
          <a:bodyPr anchor="ctr" anchorCtr="0"/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1920000" y="2394000"/>
            <a:ext cx="8750400" cy="3391200"/>
          </a:xfrm>
          <a:prstGeom prst="rect">
            <a:avLst/>
          </a:prstGeom>
        </p:spPr>
        <p:txBody>
          <a:bodyPr numCol="1" spcCol="360000">
            <a:normAutofit/>
          </a:bodyPr>
          <a:lstStyle>
            <a:lvl1pPr marL="0" indent="0" algn="just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>
          <a:xfrm>
            <a:off x="1920001" y="6306346"/>
            <a:ext cx="1243860" cy="365125"/>
          </a:xfrm>
          <a:prstGeom prst="rect">
            <a:avLst/>
          </a:prstGeom>
        </p:spPr>
        <p:txBody>
          <a:bodyPr anchor="t" anchorCtr="0"/>
          <a:lstStyle>
            <a:lvl1pPr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it-IT"/>
              <a:t>19/04/2024</a:t>
            </a:r>
            <a:endParaRPr lang="it-IT" dirty="0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425099" y="6306346"/>
            <a:ext cx="6900287" cy="365125"/>
          </a:xfrm>
          <a:prstGeom prst="rect">
            <a:avLst/>
          </a:prstGeom>
        </p:spPr>
        <p:txBody>
          <a:bodyPr anchor="t" anchorCtr="0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it-IT"/>
              <a:t>Esercitazioni di Fondamenti di Programmazione (AK - LZ) - Riccardo Benamati</a:t>
            </a:r>
            <a:endParaRPr lang="it-IT" dirty="0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1026968" y="6306346"/>
            <a:ext cx="555432" cy="365125"/>
          </a:xfrm>
          <a:prstGeom prst="rect">
            <a:avLst/>
          </a:prstGeom>
        </p:spPr>
        <p:txBody>
          <a:bodyPr anchor="t" anchorCtr="0"/>
          <a:lstStyle>
            <a:lvl1pPr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fld id="{E0F8B7D7-B5E3-644D-9856-CC0934E6905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920000" y="842400"/>
            <a:ext cx="9561600" cy="327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2600" b="0" i="0">
                <a:solidFill>
                  <a:srgbClr val="595959"/>
                </a:solidFill>
                <a:latin typeface="Helvetica Neue Medium"/>
                <a:cs typeface="Helvetica Neue Medium"/>
              </a:defRPr>
            </a:lvl1pPr>
          </a:lstStyle>
          <a:p>
            <a:pPr lvl="0"/>
            <a:r>
              <a:rPr lang="it-IT" dirty="0"/>
              <a:t>Sottotitolo</a:t>
            </a:r>
          </a:p>
        </p:txBody>
      </p:sp>
      <p:pic>
        <p:nvPicPr>
          <p:cNvPr id="9" name="Immagine 8" descr="unimo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14" y="6339386"/>
            <a:ext cx="1247997" cy="17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6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06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895600" y="3093098"/>
            <a:ext cx="6400800" cy="1513037"/>
          </a:xfrm>
        </p:spPr>
        <p:txBody>
          <a:bodyPr/>
          <a:lstStyle/>
          <a:p>
            <a:pPr algn="ctr"/>
            <a:r>
              <a:rPr lang="it-IT" sz="3200" dirty="0"/>
              <a:t>Esercitazioni di Fondamenti di Programmazione (AK – LZ)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152073" y="5478760"/>
            <a:ext cx="7924800" cy="949749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it-IT" sz="1600" dirty="0"/>
              <a:t>Materiale didattico preparato dal dott. Benamati Riccardo</a:t>
            </a:r>
          </a:p>
          <a:p>
            <a:pPr algn="ctr">
              <a:lnSpc>
                <a:spcPct val="100000"/>
              </a:lnSpc>
            </a:pPr>
            <a:r>
              <a:rPr lang="it-IT" sz="1600" dirty="0"/>
              <a:t>Università di Modena e Reggio-Emilia</a:t>
            </a:r>
          </a:p>
          <a:p>
            <a:pPr algn="ctr">
              <a:lnSpc>
                <a:spcPct val="100000"/>
              </a:lnSpc>
            </a:pPr>
            <a:r>
              <a:rPr lang="it-IT" sz="1600" dirty="0" err="1"/>
              <a:t>a.a</a:t>
            </a:r>
            <a:r>
              <a:rPr lang="it-IT" sz="1600" dirty="0"/>
              <a:t>. 2023-2024</a:t>
            </a:r>
          </a:p>
          <a:p>
            <a:pPr algn="ctr">
              <a:lnSpc>
                <a:spcPct val="100000"/>
              </a:lnSpc>
            </a:pP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58531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6BF55F-F245-5ADD-6497-12F8C64E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F70B4A5A-0CCA-2573-6948-FF981C553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19/04/2024</a:t>
            </a:r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B55CFC8-6219-4498-6C52-4FE8CB6EE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Esercitazioni di Fondamenti di Programmazione (AK - LZ) - Riccardo Benamati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99271FC-FD39-DF3D-A5AA-F3B9C70470F3}"/>
              </a:ext>
            </a:extLst>
          </p:cNvPr>
          <p:cNvSpPr txBox="1"/>
          <p:nvPr/>
        </p:nvSpPr>
        <p:spPr>
          <a:xfrm>
            <a:off x="624348" y="2094270"/>
            <a:ext cx="109433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/>
              <a:t>Mail</a:t>
            </a:r>
            <a:r>
              <a:rPr lang="it-IT" sz="2400" dirty="0"/>
              <a:t>: </a:t>
            </a:r>
          </a:p>
          <a:p>
            <a:pPr algn="just"/>
            <a:r>
              <a:rPr lang="it-IT" sz="2400" dirty="0">
                <a:solidFill>
                  <a:srgbClr val="00B0F0"/>
                </a:solidFill>
              </a:rPr>
              <a:t>269260@studenti.unimore.it</a:t>
            </a:r>
          </a:p>
          <a:p>
            <a:pPr algn="just"/>
            <a:endParaRPr lang="it-IT" sz="2400" b="1" dirty="0"/>
          </a:p>
          <a:p>
            <a:pPr algn="just"/>
            <a:r>
              <a:rPr lang="it-IT" sz="2400" b="1" dirty="0"/>
              <a:t>Materiale fatto a lezione</a:t>
            </a:r>
            <a:r>
              <a:rPr lang="it-IT" sz="2400" dirty="0"/>
              <a:t>:</a:t>
            </a:r>
          </a:p>
          <a:p>
            <a:pPr algn="just"/>
            <a:r>
              <a:rPr lang="it-IT" sz="2400" dirty="0">
                <a:solidFill>
                  <a:srgbClr val="00B0F0"/>
                </a:solidFill>
              </a:rPr>
              <a:t>https://github.com/RiccardoBenamati/Tutoraggio_Fondamenti_Programmazione.git</a:t>
            </a:r>
          </a:p>
          <a:p>
            <a:pPr algn="just"/>
            <a:r>
              <a:rPr lang="it-IT" sz="2400" dirty="0"/>
              <a:t>Dopo ogni lezione troverete una cartella datata con il materiale utilizzato: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/>
              <a:t>Codice Python;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/>
              <a:t>Lezione registrata;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/>
              <a:t>Eventuali file integrativi.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BC6E10D-A1FD-30E5-1E39-C028056C3F9E}"/>
              </a:ext>
            </a:extLst>
          </p:cNvPr>
          <p:cNvSpPr txBox="1"/>
          <p:nvPr/>
        </p:nvSpPr>
        <p:spPr>
          <a:xfrm>
            <a:off x="3116824" y="639096"/>
            <a:ext cx="5958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/>
              <a:t>Benamati Riccardo</a:t>
            </a:r>
          </a:p>
        </p:txBody>
      </p:sp>
    </p:spTree>
    <p:extLst>
      <p:ext uri="{BB962C8B-B14F-4D97-AF65-F5344CB8AC3E}">
        <p14:creationId xmlns:p14="http://schemas.microsoft.com/office/powerpoint/2010/main" val="376731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EEE2D-CCD0-CC6C-1E65-D5F039413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637AF3-D54D-0473-7F88-E05A9C49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00" y="757393"/>
            <a:ext cx="9561600" cy="514800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Esercizio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F63724-082E-2725-4CEC-1399FFF7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21877ADE-1909-DF66-2775-6F93F811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19/04/2024</a:t>
            </a:r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6698E1B3-51C3-5C41-13F0-8CA956A2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Esercitazioni di Fondamenti di Programmazione (AK - LZ) - Riccardo Benamati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54415876-FC10-5AA9-9154-BD5A5755A5B0}"/>
                  </a:ext>
                </a:extLst>
              </p:cNvPr>
              <p:cNvSpPr txBox="1"/>
              <p:nvPr/>
            </p:nvSpPr>
            <p:spPr>
              <a:xfrm>
                <a:off x="661566" y="1556959"/>
                <a:ext cx="10643118" cy="4464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3200" dirty="0"/>
                  <a:t>Data una temperatura in input, in Celsius, il programma la deve convertire in Fahrenheit ed in Kelvin. Se la temperatura inserita è minore dello zero assoluto (-273,15 °C), il calcolatore segnala un errore e termina, altrimenti continua a </a:t>
                </a:r>
                <a:r>
                  <a:rPr lang="it-IT" sz="3200" u="sng" dirty="0"/>
                  <a:t>chiedere</a:t>
                </a:r>
                <a:r>
                  <a:rPr lang="it-IT" sz="3200" dirty="0"/>
                  <a:t> e a convertire la temperatura all’infinito.</a:t>
                </a:r>
              </a:p>
              <a:p>
                <a:pPr algn="just"/>
                <a:r>
                  <a:rPr lang="it-IT" sz="3200" dirty="0"/>
                  <a:t>Ricordando che: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i="1" dirty="0" smtClean="0">
                          <a:latin typeface="Cambria Math" panose="02040503050406030204" pitchFamily="18" charset="0"/>
                        </a:rPr>
                        <m:t>𝐹𝑎h𝑟𝑒𝑛h𝑒𝑖𝑡</m:t>
                      </m:r>
                      <m:r>
                        <a:rPr lang="it-IT" sz="32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it-IT" sz="32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it-IT" sz="32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it-IT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i="1" dirty="0">
                          <a:latin typeface="Cambria Math" panose="02040503050406030204" pitchFamily="18" charset="0"/>
                        </a:rPr>
                        <m:t>𝐶𝑒𝑙𝑠𝑖𝑢𝑠</m:t>
                      </m:r>
                      <m:r>
                        <a:rPr lang="it-IT" sz="3200" i="1" dirty="0">
                          <a:latin typeface="Cambria Math" panose="02040503050406030204" pitchFamily="18" charset="0"/>
                        </a:rPr>
                        <m:t> + 32</m:t>
                      </m:r>
                    </m:oMath>
                  </m:oMathPara>
                </a14:m>
                <a:endParaRPr lang="it-IT" sz="32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i="1" dirty="0" smtClean="0">
                          <a:latin typeface="Cambria Math" panose="02040503050406030204" pitchFamily="18" charset="0"/>
                        </a:rPr>
                        <m:t>𝐾𝑒𝑙𝑣𝑖𝑛</m:t>
                      </m:r>
                      <m:r>
                        <a:rPr lang="it-IT" sz="32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it-IT" sz="3200" i="1" dirty="0">
                          <a:latin typeface="Cambria Math" panose="02040503050406030204" pitchFamily="18" charset="0"/>
                        </a:rPr>
                        <m:t>𝐶𝑒𝑙𝑠𝑖𝑢𝑠</m:t>
                      </m:r>
                      <m:r>
                        <a:rPr lang="it-IT" sz="3200" i="1" dirty="0">
                          <a:latin typeface="Cambria Math" panose="02040503050406030204" pitchFamily="18" charset="0"/>
                        </a:rPr>
                        <m:t> + 273,15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54415876-FC10-5AA9-9154-BD5A5755A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66" y="1556959"/>
                <a:ext cx="10643118" cy="4464620"/>
              </a:xfrm>
              <a:prstGeom prst="rect">
                <a:avLst/>
              </a:prstGeom>
              <a:blipFill>
                <a:blip r:embed="rId2"/>
                <a:stretch>
                  <a:fillRect l="-1490" t="-1774" r="-14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788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EEE2D-CCD0-CC6C-1E65-D5F039413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637AF3-D54D-0473-7F88-E05A9C49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00" y="757393"/>
            <a:ext cx="9561600" cy="514800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Esercizio 1 - Variante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F63724-082E-2725-4CEC-1399FFF7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21877ADE-1909-DF66-2775-6F93F811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19/04/2024</a:t>
            </a:r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6698E1B3-51C3-5C41-13F0-8CA956A2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Esercitazioni di Fondamenti di Programmazione (AK - LZ) - Riccardo Benamati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54415876-FC10-5AA9-9154-BD5A5755A5B0}"/>
                  </a:ext>
                </a:extLst>
              </p:cNvPr>
              <p:cNvSpPr txBox="1"/>
              <p:nvPr/>
            </p:nvSpPr>
            <p:spPr>
              <a:xfrm>
                <a:off x="661566" y="1556959"/>
                <a:ext cx="10643118" cy="4464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3200" dirty="0"/>
                  <a:t>Partendo dall’esercizio precedente, continuare a chiedere una temperatura da convertire fino a quando: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it-IT" sz="3200" dirty="0"/>
                  <a:t>Viene inserito un valore inferiore allo zero assoluto (in gradi Celsius);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it-IT" sz="3200" dirty="0"/>
                  <a:t>Indipendentemente, </a:t>
                </a:r>
                <a:r>
                  <a:rPr lang="it-IT" sz="3200" u="sng" dirty="0"/>
                  <a:t>non proseguire oltre</a:t>
                </a:r>
                <a:r>
                  <a:rPr lang="it-IT" sz="3200" dirty="0"/>
                  <a:t> le 10 iterazioni.</a:t>
                </a:r>
              </a:p>
              <a:p>
                <a:pPr algn="just"/>
                <a:r>
                  <a:rPr lang="it-IT" sz="3200" dirty="0"/>
                  <a:t>Ricordando che: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i="1" dirty="0" smtClean="0">
                          <a:latin typeface="Cambria Math" panose="02040503050406030204" pitchFamily="18" charset="0"/>
                        </a:rPr>
                        <m:t>𝐹𝑎h𝑟𝑒𝑛h𝑒𝑖𝑡</m:t>
                      </m:r>
                      <m:r>
                        <a:rPr lang="it-IT" sz="32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it-IT" sz="32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it-IT" sz="32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it-IT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i="1" dirty="0">
                          <a:latin typeface="Cambria Math" panose="02040503050406030204" pitchFamily="18" charset="0"/>
                        </a:rPr>
                        <m:t>𝐶𝑒𝑙𝑠𝑖𝑢𝑠</m:t>
                      </m:r>
                      <m:r>
                        <a:rPr lang="it-IT" sz="3200" i="1" dirty="0">
                          <a:latin typeface="Cambria Math" panose="02040503050406030204" pitchFamily="18" charset="0"/>
                        </a:rPr>
                        <m:t> + 32</m:t>
                      </m:r>
                    </m:oMath>
                  </m:oMathPara>
                </a14:m>
                <a:endParaRPr lang="it-IT" sz="32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i="1" dirty="0" smtClean="0">
                          <a:latin typeface="Cambria Math" panose="02040503050406030204" pitchFamily="18" charset="0"/>
                        </a:rPr>
                        <m:t>𝐾𝑒𝑙𝑣𝑖𝑛</m:t>
                      </m:r>
                      <m:r>
                        <a:rPr lang="it-IT" sz="32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it-IT" sz="3200" i="1" dirty="0">
                          <a:latin typeface="Cambria Math" panose="02040503050406030204" pitchFamily="18" charset="0"/>
                        </a:rPr>
                        <m:t>𝐶𝑒𝑙𝑠𝑖𝑢𝑠</m:t>
                      </m:r>
                      <m:r>
                        <a:rPr lang="it-IT" sz="3200" i="1" dirty="0">
                          <a:latin typeface="Cambria Math" panose="02040503050406030204" pitchFamily="18" charset="0"/>
                        </a:rPr>
                        <m:t> + 273,15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54415876-FC10-5AA9-9154-BD5A5755A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66" y="1556959"/>
                <a:ext cx="10643118" cy="4464620"/>
              </a:xfrm>
              <a:prstGeom prst="rect">
                <a:avLst/>
              </a:prstGeom>
              <a:blipFill>
                <a:blip r:embed="rId2"/>
                <a:stretch>
                  <a:fillRect l="-1547" t="-1774" r="-14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99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EEE2D-CCD0-CC6C-1E65-D5F039413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637AF3-D54D-0473-7F88-E05A9C49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00" y="757393"/>
            <a:ext cx="9561600" cy="514800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Esercizio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F63724-082E-2725-4CEC-1399FFF7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21877ADE-1909-DF66-2775-6F93F811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19/04/2024</a:t>
            </a:r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6698E1B3-51C3-5C41-13F0-8CA956A2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Esercitazioni di Fondamenti di Programmazione (AK - LZ) - Riccardo Benamati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34CE174-CFC9-9D21-0AFB-3EDF68275D64}"/>
              </a:ext>
            </a:extLst>
          </p:cNvPr>
          <p:cNvSpPr txBox="1"/>
          <p:nvPr/>
        </p:nvSpPr>
        <p:spPr>
          <a:xfrm>
            <a:off x="661566" y="1556959"/>
            <a:ext cx="106431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3200" dirty="0"/>
              <a:t>Inserire in input 5 numeri interi positivi e, </a:t>
            </a:r>
            <a:r>
              <a:rPr lang="it-IT" sz="3200" u="sng" dirty="0"/>
              <a:t>dopo averli inseriti tutti</a:t>
            </a:r>
            <a:r>
              <a:rPr lang="it-IT" sz="3200" dirty="0"/>
              <a:t>, stampare a video, per ogni numero, una riga di asterischi lunga quanto il valore dei numeri inseriti.</a:t>
            </a:r>
          </a:p>
          <a:p>
            <a:pPr algn="just"/>
            <a:r>
              <a:rPr lang="it-IT" sz="3200" dirty="0"/>
              <a:t>Esempio:</a:t>
            </a:r>
          </a:p>
          <a:p>
            <a:pPr algn="just"/>
            <a:r>
              <a:rPr lang="it-IT" sz="3200" dirty="0"/>
              <a:t>Numeri inseriti: 5, 3, 9.</a:t>
            </a:r>
          </a:p>
          <a:p>
            <a:pPr algn="just"/>
            <a:r>
              <a:rPr lang="it-IT" sz="3200" dirty="0"/>
              <a:t>Output:</a:t>
            </a:r>
          </a:p>
          <a:p>
            <a:pPr algn="just"/>
            <a:r>
              <a:rPr lang="it-IT" sz="3200" dirty="0"/>
              <a:t>*****</a:t>
            </a:r>
          </a:p>
          <a:p>
            <a:pPr algn="just"/>
            <a:r>
              <a:rPr lang="it-IT" sz="3200" dirty="0"/>
              <a:t>***</a:t>
            </a:r>
          </a:p>
          <a:p>
            <a:pPr algn="just"/>
            <a:r>
              <a:rPr lang="it-IT" sz="3200" dirty="0"/>
              <a:t>*********</a:t>
            </a:r>
          </a:p>
        </p:txBody>
      </p:sp>
    </p:spTree>
    <p:extLst>
      <p:ext uri="{BB962C8B-B14F-4D97-AF65-F5344CB8AC3E}">
        <p14:creationId xmlns:p14="http://schemas.microsoft.com/office/powerpoint/2010/main" val="291201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EEE2D-CCD0-CC6C-1E65-D5F039413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637AF3-D54D-0473-7F88-E05A9C49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00" y="757393"/>
            <a:ext cx="9561600" cy="514800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Esercizio 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F63724-082E-2725-4CEC-1399FFF7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21877ADE-1909-DF66-2775-6F93F811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19/04/2024</a:t>
            </a:r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6698E1B3-51C3-5C41-13F0-8CA956A2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Esercitazioni di Fondamenti di Programmazione (AK - LZ) - Riccardo Benamati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34CE174-CFC9-9D21-0AFB-3EDF68275D64}"/>
              </a:ext>
            </a:extLst>
          </p:cNvPr>
          <p:cNvSpPr txBox="1"/>
          <p:nvPr/>
        </p:nvSpPr>
        <p:spPr>
          <a:xfrm>
            <a:off x="661566" y="1556959"/>
            <a:ext cx="106431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3200" dirty="0"/>
              <a:t>Scrivere un algoritmo che scriva tutte le coppie di numeri naturali la cui somma è 20.</a:t>
            </a:r>
          </a:p>
          <a:p>
            <a:pPr algn="just"/>
            <a:r>
              <a:rPr lang="it-IT" sz="3200" dirty="0"/>
              <a:t>Esempio:</a:t>
            </a:r>
          </a:p>
          <a:p>
            <a:pPr algn="just"/>
            <a:r>
              <a:rPr lang="it-IT" sz="3200" dirty="0"/>
              <a:t>(16; 4), (18; 2), (8; 12), …</a:t>
            </a:r>
          </a:p>
        </p:txBody>
      </p:sp>
    </p:spTree>
    <p:extLst>
      <p:ext uri="{BB962C8B-B14F-4D97-AF65-F5344CB8AC3E}">
        <p14:creationId xmlns:p14="http://schemas.microsoft.com/office/powerpoint/2010/main" val="340675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EEE2D-CCD0-CC6C-1E65-D5F039413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637AF3-D54D-0473-7F88-E05A9C49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00" y="757393"/>
            <a:ext cx="9561600" cy="514800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Esercizio 4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F63724-082E-2725-4CEC-1399FFF7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21877ADE-1909-DF66-2775-6F93F811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19/04/2024</a:t>
            </a:r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6698E1B3-51C3-5C41-13F0-8CA956A2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Esercitazioni di Fondamenti di Programmazione (AK - LZ) - Riccardo Benamati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34CE174-CFC9-9D21-0AFB-3EDF68275D64}"/>
              </a:ext>
            </a:extLst>
          </p:cNvPr>
          <p:cNvSpPr txBox="1"/>
          <p:nvPr/>
        </p:nvSpPr>
        <p:spPr>
          <a:xfrm>
            <a:off x="661566" y="1556959"/>
            <a:ext cx="106431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3200" dirty="0"/>
              <a:t>Dato un numero N in input, scrivere a video una matrice </a:t>
            </a:r>
            <a:r>
              <a:rPr lang="it-IT" sz="3200" dirty="0" err="1"/>
              <a:t>NxN</a:t>
            </a:r>
            <a:r>
              <a:rPr lang="it-IT" sz="3200" dirty="0"/>
              <a:t> che possiede i lati esterni composti da asterischi (*) e l’interno da +.</a:t>
            </a:r>
          </a:p>
          <a:p>
            <a:pPr algn="just"/>
            <a:r>
              <a:rPr lang="it-IT" sz="3200" dirty="0"/>
              <a:t>Esempio: N=4</a:t>
            </a:r>
          </a:p>
          <a:p>
            <a:pPr algn="just"/>
            <a:r>
              <a:rPr lang="it-IT" sz="3200" dirty="0"/>
              <a:t>*	*	*	*</a:t>
            </a:r>
          </a:p>
          <a:p>
            <a:pPr algn="just"/>
            <a:r>
              <a:rPr lang="it-IT" sz="3200" dirty="0"/>
              <a:t>*	+	+	*</a:t>
            </a:r>
          </a:p>
          <a:p>
            <a:pPr algn="just"/>
            <a:r>
              <a:rPr lang="it-IT" sz="3200" dirty="0"/>
              <a:t>*	+	+	*</a:t>
            </a:r>
          </a:p>
          <a:p>
            <a:pPr algn="just"/>
            <a:r>
              <a:rPr lang="it-IT" sz="3200" dirty="0"/>
              <a:t>*	*	*	*</a:t>
            </a:r>
          </a:p>
        </p:txBody>
      </p:sp>
    </p:spTree>
    <p:extLst>
      <p:ext uri="{BB962C8B-B14F-4D97-AF65-F5344CB8AC3E}">
        <p14:creationId xmlns:p14="http://schemas.microsoft.com/office/powerpoint/2010/main" val="392470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EEE2D-CCD0-CC6C-1E65-D5F039413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637AF3-D54D-0473-7F88-E05A9C49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00" y="757393"/>
            <a:ext cx="9561600" cy="514800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Esercizio BONUS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F63724-082E-2725-4CEC-1399FFF7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21877ADE-1909-DF66-2775-6F93F811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19/04/2024</a:t>
            </a:r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6698E1B3-51C3-5C41-13F0-8CA956A2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Esercitazioni di Fondamenti di Programmazione (AK - LZ) - Riccardo Benamati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34CE174-CFC9-9D21-0AFB-3EDF68275D64}"/>
              </a:ext>
            </a:extLst>
          </p:cNvPr>
          <p:cNvSpPr txBox="1"/>
          <p:nvPr/>
        </p:nvSpPr>
        <p:spPr>
          <a:xfrm>
            <a:off x="661566" y="1556959"/>
            <a:ext cx="106431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3200" dirty="0"/>
              <a:t>Dato un numero N in input, scrivere a video una matrice </a:t>
            </a:r>
            <a:r>
              <a:rPr lang="it-IT" sz="3200" dirty="0" err="1"/>
              <a:t>NxN</a:t>
            </a:r>
            <a:r>
              <a:rPr lang="it-IT" sz="3200" dirty="0"/>
              <a:t> che possiede i lati esterni composti da numeri progressivi in senso orario, partendo con l’1 dall’angolo in alto a sinistra.</a:t>
            </a:r>
          </a:p>
          <a:p>
            <a:pPr algn="just"/>
            <a:r>
              <a:rPr lang="it-IT" sz="3200" dirty="0"/>
              <a:t>Gli altri spazi devono essere riempiti da un asterisco (*).</a:t>
            </a:r>
          </a:p>
          <a:p>
            <a:pPr algn="just"/>
            <a:r>
              <a:rPr lang="it-IT" sz="3200" dirty="0"/>
              <a:t>Esempio: N=4</a:t>
            </a:r>
          </a:p>
          <a:p>
            <a:pPr algn="just"/>
            <a:r>
              <a:rPr lang="it-IT" sz="3200" dirty="0"/>
              <a:t>1	2	3	4</a:t>
            </a:r>
          </a:p>
          <a:p>
            <a:pPr algn="just"/>
            <a:r>
              <a:rPr lang="it-IT" sz="3200" dirty="0"/>
              <a:t>12	*	*	5</a:t>
            </a:r>
          </a:p>
          <a:p>
            <a:pPr algn="just"/>
            <a:r>
              <a:rPr lang="it-IT" sz="3200" dirty="0"/>
              <a:t>11	*	*	6</a:t>
            </a:r>
          </a:p>
          <a:p>
            <a:pPr algn="just"/>
            <a:r>
              <a:rPr lang="it-IT" sz="3200" dirty="0"/>
              <a:t>10	9	8	7</a:t>
            </a:r>
          </a:p>
        </p:txBody>
      </p:sp>
    </p:spTree>
    <p:extLst>
      <p:ext uri="{BB962C8B-B14F-4D97-AF65-F5344CB8AC3E}">
        <p14:creationId xmlns:p14="http://schemas.microsoft.com/office/powerpoint/2010/main" val="1706859655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550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6" baseType="lpstr">
      <vt:lpstr>Arial</vt:lpstr>
      <vt:lpstr>Calibri</vt:lpstr>
      <vt:lpstr>Cambria Math</vt:lpstr>
      <vt:lpstr>Helvetica Neue</vt:lpstr>
      <vt:lpstr>Helvetica Neue Light</vt:lpstr>
      <vt:lpstr>Helvetica Neue LT Std 55 Roman</vt:lpstr>
      <vt:lpstr>Helvetica Neue Medium</vt:lpstr>
      <vt:lpstr>1_Tema di Office</vt:lpstr>
      <vt:lpstr>Esercitazioni di Fondamenti di Programmazione (AK – LZ)</vt:lpstr>
      <vt:lpstr>Presentazione standard di PowerPoint</vt:lpstr>
      <vt:lpstr>Esercizio 1</vt:lpstr>
      <vt:lpstr>Esercizio 1 - Variante</vt:lpstr>
      <vt:lpstr>Esercizio 2</vt:lpstr>
      <vt:lpstr>Esercizio 3</vt:lpstr>
      <vt:lpstr>Esercizio 4</vt:lpstr>
      <vt:lpstr>Esercizio BONUS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Esercitazioni di Fondamenti di Programmazione (AK – LZ)</dc:title>
  <dc:creator>Benamati Riccardo</dc:creator>
  <cp:lastModifiedBy>RICCARDO BENAMATI</cp:lastModifiedBy>
  <cp:revision>11</cp:revision>
  <dcterms:created xsi:type="dcterms:W3CDTF">2024-04-10T09:31:45Z</dcterms:created>
  <dcterms:modified xsi:type="dcterms:W3CDTF">2024-04-19T14:52:43Z</dcterms:modified>
</cp:coreProperties>
</file>