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92" r:id="rId6"/>
    <p:sldId id="257" r:id="rId7"/>
    <p:sldId id="259" r:id="rId8"/>
    <p:sldId id="262" r:id="rId9"/>
    <p:sldId id="263" r:id="rId10"/>
    <p:sldId id="265" r:id="rId11"/>
    <p:sldId id="266" r:id="rId12"/>
    <p:sldId id="258" r:id="rId13"/>
    <p:sldId id="260" r:id="rId14"/>
    <p:sldId id="267" r:id="rId15"/>
    <p:sldId id="268" r:id="rId16"/>
    <p:sldId id="270" r:id="rId17"/>
    <p:sldId id="271" r:id="rId18"/>
    <p:sldId id="272" r:id="rId19"/>
    <p:sldId id="273" r:id="rId20"/>
    <p:sldId id="280" r:id="rId21"/>
    <p:sldId id="275" r:id="rId22"/>
    <p:sldId id="281" r:id="rId23"/>
    <p:sldId id="282" r:id="rId24"/>
    <p:sldId id="277" r:id="rId25"/>
    <p:sldId id="278" r:id="rId26"/>
    <p:sldId id="284" r:id="rId27"/>
    <p:sldId id="285" r:id="rId28"/>
    <p:sldId id="286" r:id="rId29"/>
    <p:sldId id="288" r:id="rId30"/>
    <p:sldId id="287" r:id="rId31"/>
    <p:sldId id="289" r:id="rId32"/>
    <p:sldId id="290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449902-8A51-427D-BB95-1E80BA0E1A63}" v="1" dt="2024-11-24T07:49:17.0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172" autoAdjust="0"/>
  </p:normalViewPr>
  <p:slideViewPr>
    <p:cSldViewPr snapToGrid="0">
      <p:cViewPr varScale="1">
        <p:scale>
          <a:sx n="92" d="100"/>
          <a:sy n="92" d="100"/>
        </p:scale>
        <p:origin x="12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62314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293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26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476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4093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988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458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199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772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2746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7361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4EC743F4-8769-40B4-85DF-6CB8DE9F66AA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FF2BD96E-3838-45D2-9031-D3AF67C920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652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hyperlink" Target="https://www.benfrederickson.com/numerical-optimization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hyperlink" Target="https://medium.com/attentive-ai/fooling-cnns-via-adversarial-examples-877a9e0ee84e" TargetMode="External"/><Relationship Id="rId10" Type="http://schemas.openxmlformats.org/officeDocument/2006/relationships/image" Target="../media/image17.png"/><Relationship Id="rId4" Type="http://schemas.openxmlformats.org/officeDocument/2006/relationships/image" Target="../media/image12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FA27539-4286-4FA8-9DA6-7CF237447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1CEB29-B03C-6CE9-DDAC-8266E22E31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12369" y="1079500"/>
            <a:ext cx="4078800" cy="2138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AU"/>
              <a:t>Building a Neural Network!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6BDF4D-75C1-BA52-C20E-623F7C3A28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12369" y="4113213"/>
            <a:ext cx="4078800" cy="1655762"/>
          </a:xfrm>
        </p:spPr>
        <p:txBody>
          <a:bodyPr>
            <a:normAutofit/>
          </a:bodyPr>
          <a:lstStyle/>
          <a:p>
            <a:r>
              <a:rPr lang="en-AU"/>
              <a:t>Riccardo Bonacci </a:t>
            </a:r>
            <a:r>
              <a:rPr lang="en-AU" baseline="30000"/>
              <a:t>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BAD74A-FC1F-57D5-4F75-E34F86C246F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3700" r="13054" b="2"/>
          <a:stretch/>
        </p:blipFill>
        <p:spPr>
          <a:xfrm>
            <a:off x="20" y="10"/>
            <a:ext cx="6111518" cy="685799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5E74535-9C0E-4211-B088-610AD562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81769" y="369087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C98B5F-8986-4D71-6F50-147FBF9C6F54}"/>
              </a:ext>
            </a:extLst>
          </p:cNvPr>
          <p:cNvSpPr txBox="1"/>
          <p:nvPr/>
        </p:nvSpPr>
        <p:spPr>
          <a:xfrm>
            <a:off x="6324600" y="6325734"/>
            <a:ext cx="4355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1600" baseline="30000"/>
              <a:t>1</a:t>
            </a:r>
            <a:r>
              <a:rPr lang="en-AU" sz="1600"/>
              <a:t> Monash University, Victoria, Australia.</a:t>
            </a:r>
          </a:p>
        </p:txBody>
      </p:sp>
    </p:spTree>
    <p:extLst>
      <p:ext uri="{BB962C8B-B14F-4D97-AF65-F5344CB8AC3E}">
        <p14:creationId xmlns:p14="http://schemas.microsoft.com/office/powerpoint/2010/main" val="4236932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7A63AA-E01C-3288-11CE-6932A9050D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F03A7-8B9B-C3A1-B53F-F620A9A3D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680" y="6918"/>
            <a:ext cx="10213200" cy="1112836"/>
          </a:xfrm>
        </p:spPr>
        <p:txBody>
          <a:bodyPr>
            <a:normAutofit/>
          </a:bodyPr>
          <a:lstStyle/>
          <a:p>
            <a:r>
              <a:rPr lang="en-US" sz="5400" dirty="0"/>
              <a:t>Backpropagation</a:t>
            </a:r>
            <a:endParaRPr lang="en-AU" sz="5400" dirty="0"/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43569339-25D7-959D-C23B-B156E20DD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152" y="1724884"/>
            <a:ext cx="3644393" cy="4931948"/>
          </a:xfrm>
        </p:spPr>
        <p:txBody>
          <a:bodyPr/>
          <a:lstStyle/>
          <a:p>
            <a:r>
              <a:rPr lang="en-US" dirty="0"/>
              <a:t>T</a:t>
            </a:r>
            <a:r>
              <a:rPr lang="en-AU" dirty="0"/>
              <a:t>he key problem to solve is how to find the correct parameters of the system -&gt; We do this through Backpropagation.</a:t>
            </a:r>
          </a:p>
          <a:p>
            <a:r>
              <a:rPr lang="en-AU" dirty="0"/>
              <a:t>Let’s go through our NN example from before to see how this works.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A951A0-2434-28C1-C892-E84E8868E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9280" y="1388772"/>
            <a:ext cx="5239481" cy="52680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1332E82-21E9-3CA1-09F3-6894B67DD913}"/>
              </a:ext>
            </a:extLst>
          </p:cNvPr>
          <p:cNvSpPr txBox="1"/>
          <p:nvPr/>
        </p:nvSpPr>
        <p:spPr>
          <a:xfrm>
            <a:off x="5389280" y="642040"/>
            <a:ext cx="886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Input layer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E06F99-E273-A4EA-83FF-D2075772B65B}"/>
              </a:ext>
            </a:extLst>
          </p:cNvPr>
          <p:cNvSpPr txBox="1"/>
          <p:nvPr/>
        </p:nvSpPr>
        <p:spPr>
          <a:xfrm>
            <a:off x="9794423" y="642040"/>
            <a:ext cx="969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Output layer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FBF8D2-DD6D-8C2D-9C55-1D0B6A1EA2A3}"/>
              </a:ext>
            </a:extLst>
          </p:cNvPr>
          <p:cNvSpPr txBox="1"/>
          <p:nvPr/>
        </p:nvSpPr>
        <p:spPr>
          <a:xfrm>
            <a:off x="7550702" y="642040"/>
            <a:ext cx="969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Hidden layer(s)</a:t>
            </a:r>
            <a:endParaRPr lang="en-AU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761F4BB-1CC2-FE5F-8050-6F28A540E5A0}"/>
              </a:ext>
            </a:extLst>
          </p:cNvPr>
          <p:cNvCxnSpPr/>
          <p:nvPr/>
        </p:nvCxnSpPr>
        <p:spPr>
          <a:xfrm>
            <a:off x="6961632" y="651184"/>
            <a:ext cx="0" cy="6014792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34E39B5-0C63-57B0-1313-67C31A319E8B}"/>
              </a:ext>
            </a:extLst>
          </p:cNvPr>
          <p:cNvCxnSpPr/>
          <p:nvPr/>
        </p:nvCxnSpPr>
        <p:spPr>
          <a:xfrm>
            <a:off x="9244584" y="648136"/>
            <a:ext cx="0" cy="6014792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Content Placeholder 6">
            <a:extLst>
              <a:ext uri="{FF2B5EF4-FFF2-40B4-BE49-F238E27FC236}">
                <a16:creationId xmlns:a16="http://schemas.microsoft.com/office/drawing/2014/main" id="{637608A4-4B23-CFB5-1DA5-9EEDBB3C410F}"/>
              </a:ext>
            </a:extLst>
          </p:cNvPr>
          <p:cNvSpPr txBox="1">
            <a:spLocks/>
          </p:cNvSpPr>
          <p:nvPr/>
        </p:nvSpPr>
        <p:spPr>
          <a:xfrm>
            <a:off x="5209032" y="-56960"/>
            <a:ext cx="3779520" cy="55073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60000" indent="-3600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3"/>
              </a:buClr>
              <a:buFont typeface="Wingdings" panose="05000000000000000000" pitchFamily="2" charset="2"/>
              <a:buChar char=""/>
              <a:defRPr sz="2000" kern="1200" spc="5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Tx/>
              <a:buNone/>
              <a:defRPr sz="2000" b="0" i="1" kern="1200" spc="50" baseline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80000" indent="-3600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 typeface="Wingdings" panose="05000000000000000000" pitchFamily="2" charset="2"/>
              <a:buChar char=""/>
              <a:defRPr sz="2000" kern="1200" spc="5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00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Tx/>
              <a:buNone/>
              <a:defRPr sz="2000" b="0" i="1" kern="1200" spc="50" baseline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00000" indent="-3600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 typeface="Wingdings" panose="05000000000000000000" pitchFamily="2" charset="2"/>
              <a:buChar char=""/>
              <a:defRPr sz="2000" kern="1200" spc="5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AU" dirty="0"/>
              <a:t>Our example NN Architecture:</a:t>
            </a:r>
          </a:p>
        </p:txBody>
      </p:sp>
    </p:spTree>
    <p:extLst>
      <p:ext uri="{BB962C8B-B14F-4D97-AF65-F5344CB8AC3E}">
        <p14:creationId xmlns:p14="http://schemas.microsoft.com/office/powerpoint/2010/main" val="2623438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A2795E-8976-140E-CA08-7CBDC53B29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236D3-8632-7627-EE93-EFA557F34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8085" y="-25549"/>
            <a:ext cx="4862345" cy="1112836"/>
          </a:xfrm>
        </p:spPr>
        <p:txBody>
          <a:bodyPr>
            <a:normAutofit/>
          </a:bodyPr>
          <a:lstStyle/>
          <a:p>
            <a:r>
              <a:rPr lang="en-US" sz="5400" dirty="0"/>
              <a:t>Backpropagation</a:t>
            </a:r>
            <a:endParaRPr lang="en-AU" sz="5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4665FA-31E8-C0F2-C161-BB3A75BE8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680" y="1510854"/>
            <a:ext cx="5239481" cy="52680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09BC844-051F-8C63-C18F-83D2A7781C11}"/>
              </a:ext>
            </a:extLst>
          </p:cNvPr>
          <p:cNvSpPr txBox="1"/>
          <p:nvPr/>
        </p:nvSpPr>
        <p:spPr>
          <a:xfrm>
            <a:off x="282680" y="764122"/>
            <a:ext cx="886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Input layer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AABD49-02D8-F596-28E3-7E900755DC10}"/>
              </a:ext>
            </a:extLst>
          </p:cNvPr>
          <p:cNvSpPr txBox="1"/>
          <p:nvPr/>
        </p:nvSpPr>
        <p:spPr>
          <a:xfrm>
            <a:off x="4687823" y="764122"/>
            <a:ext cx="969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Output layer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D49041-BD66-5FE3-46B5-D85BF25480F6}"/>
              </a:ext>
            </a:extLst>
          </p:cNvPr>
          <p:cNvSpPr txBox="1"/>
          <p:nvPr/>
        </p:nvSpPr>
        <p:spPr>
          <a:xfrm>
            <a:off x="2444102" y="764122"/>
            <a:ext cx="969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Hidden layer(s)</a:t>
            </a:r>
            <a:endParaRPr lang="en-AU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EEFEA03-DB97-6AD4-B9BE-4CCBE65C2498}"/>
              </a:ext>
            </a:extLst>
          </p:cNvPr>
          <p:cNvCxnSpPr/>
          <p:nvPr/>
        </p:nvCxnSpPr>
        <p:spPr>
          <a:xfrm>
            <a:off x="1855032" y="773266"/>
            <a:ext cx="0" cy="6014792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69022A0-C05F-4BA8-2A91-39A5A60773BB}"/>
              </a:ext>
            </a:extLst>
          </p:cNvPr>
          <p:cNvCxnSpPr/>
          <p:nvPr/>
        </p:nvCxnSpPr>
        <p:spPr>
          <a:xfrm>
            <a:off x="4137984" y="770218"/>
            <a:ext cx="0" cy="6014792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D3E5F63D-15F9-8EEA-C9ED-333C35E534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20936" y="1645071"/>
                <a:ext cx="4363881" cy="3919347"/>
              </a:xfrm>
            </p:spPr>
            <p:txBody>
              <a:bodyPr/>
              <a:lstStyle/>
              <a:p>
                <a:r>
                  <a:rPr lang="en-US" dirty="0"/>
                  <a:t>First, we start by initializing the weights randomly (but not uniformly).</a:t>
                </a:r>
              </a:p>
              <a:p>
                <a:r>
                  <a:rPr lang="en-US" dirty="0"/>
                  <a:t>We can assert a certain prior on the weights: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={1,…,21}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AU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D3E5F63D-15F9-8EEA-C9ED-333C35E534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20936" y="1645071"/>
                <a:ext cx="4363881" cy="3919347"/>
              </a:xfrm>
              <a:blipFill>
                <a:blip r:embed="rId3"/>
                <a:stretch>
                  <a:fillRect l="-12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35158FD1-3DE6-2591-0C15-31890D7B7F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70624" y="3777614"/>
            <a:ext cx="2241423" cy="2241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981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935198-D3A1-825C-E0BA-58439F668B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80FA005-0744-6F96-A2ED-7AB1624FE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0134"/>
            <a:ext cx="5305736" cy="5257865"/>
          </a:xfrm>
          <a:prstGeom prst="rect">
            <a:avLst/>
          </a:prstGeom>
        </p:spPr>
      </p:pic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3BEECD2-660B-C41B-0A1C-8FC5CEE15113}"/>
              </a:ext>
            </a:extLst>
          </p:cNvPr>
          <p:cNvCxnSpPr>
            <a:cxnSpLocks/>
          </p:cNvCxnSpPr>
          <p:nvPr/>
        </p:nvCxnSpPr>
        <p:spPr>
          <a:xfrm flipV="1">
            <a:off x="7531345" y="6082790"/>
            <a:ext cx="2636783" cy="6096"/>
          </a:xfrm>
          <a:prstGeom prst="line">
            <a:avLst/>
          </a:prstGeom>
          <a:ln w="123825">
            <a:solidFill>
              <a:srgbClr val="00B0F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598AA4E-2A4D-6372-72A3-07EF2EDE8AC7}"/>
              </a:ext>
            </a:extLst>
          </p:cNvPr>
          <p:cNvCxnSpPr>
            <a:cxnSpLocks/>
          </p:cNvCxnSpPr>
          <p:nvPr/>
        </p:nvCxnSpPr>
        <p:spPr>
          <a:xfrm flipV="1">
            <a:off x="6284713" y="6466838"/>
            <a:ext cx="5154431" cy="3048"/>
          </a:xfrm>
          <a:prstGeom prst="line">
            <a:avLst/>
          </a:prstGeom>
          <a:ln w="123825">
            <a:solidFill>
              <a:srgbClr val="00B0F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C56B9784-9179-5EFD-70A6-7A582129CBCE}"/>
                  </a:ext>
                </a:extLst>
              </p:cNvPr>
              <p:cNvSpPr txBox="1"/>
              <p:nvPr/>
            </p:nvSpPr>
            <p:spPr>
              <a:xfrm>
                <a:off x="5964097" y="5840556"/>
                <a:ext cx="5764344" cy="918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AU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A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AU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A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AU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A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AU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A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AU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A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AU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sSub>
                                <m:sSubPr>
                                  <m:ctrlPr>
                                    <a:rPr lang="en-AU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  <m:r>
                                <a:rPr lang="en-AU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AU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AU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AU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sub>
                              </m:sSub>
                              <m:r>
                                <a:rPr lang="en-AU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AU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AU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AU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AU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C56B9784-9179-5EFD-70A6-7A582129CB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4097" y="5840556"/>
                <a:ext cx="5764344" cy="9182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BBB2BC4-C714-7245-F392-FD81F6402C97}"/>
              </a:ext>
            </a:extLst>
          </p:cNvPr>
          <p:cNvCxnSpPr>
            <a:cxnSpLocks/>
          </p:cNvCxnSpPr>
          <p:nvPr/>
        </p:nvCxnSpPr>
        <p:spPr>
          <a:xfrm flipV="1">
            <a:off x="7531345" y="5208178"/>
            <a:ext cx="2636783" cy="6096"/>
          </a:xfrm>
          <a:prstGeom prst="line">
            <a:avLst/>
          </a:prstGeom>
          <a:ln w="123825">
            <a:solidFill>
              <a:srgbClr val="00B05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603226F-9B08-538F-CEEC-C5CDE7540AFB}"/>
              </a:ext>
            </a:extLst>
          </p:cNvPr>
          <p:cNvCxnSpPr>
            <a:cxnSpLocks/>
          </p:cNvCxnSpPr>
          <p:nvPr/>
        </p:nvCxnSpPr>
        <p:spPr>
          <a:xfrm flipV="1">
            <a:off x="6284713" y="5592226"/>
            <a:ext cx="5154431" cy="3048"/>
          </a:xfrm>
          <a:prstGeom prst="line">
            <a:avLst/>
          </a:prstGeom>
          <a:ln w="123825">
            <a:solidFill>
              <a:srgbClr val="00B05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37E5FC0-DCFF-6ED1-001B-3B6D80E7D8E5}"/>
                  </a:ext>
                </a:extLst>
              </p:cNvPr>
              <p:cNvSpPr txBox="1"/>
              <p:nvPr/>
            </p:nvSpPr>
            <p:spPr>
              <a:xfrm>
                <a:off x="5964097" y="4965944"/>
                <a:ext cx="5764344" cy="918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AU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A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AU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A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AU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A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en-AU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A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AU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A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AU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sSub>
                                <m:sSubPr>
                                  <m:ctrlPr>
                                    <a:rPr lang="en-AU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AU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AU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AU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AU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</m:sub>
                              </m:sSub>
                              <m:r>
                                <a:rPr lang="en-AU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AU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AU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AU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AU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37E5FC0-DCFF-6ED1-001B-3B6D80E7D8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4097" y="4965944"/>
                <a:ext cx="5764344" cy="9182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803368B-CE19-F6E5-F298-6CBB4C07F30F}"/>
              </a:ext>
            </a:extLst>
          </p:cNvPr>
          <p:cNvCxnSpPr>
            <a:cxnSpLocks/>
          </p:cNvCxnSpPr>
          <p:nvPr/>
        </p:nvCxnSpPr>
        <p:spPr>
          <a:xfrm flipV="1">
            <a:off x="7531345" y="4333566"/>
            <a:ext cx="2636783" cy="6096"/>
          </a:xfrm>
          <a:prstGeom prst="line">
            <a:avLst/>
          </a:prstGeom>
          <a:ln w="123825">
            <a:solidFill>
              <a:srgbClr val="FFC0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CEB55E1-9096-93B1-B28C-5836E9351F31}"/>
              </a:ext>
            </a:extLst>
          </p:cNvPr>
          <p:cNvCxnSpPr>
            <a:cxnSpLocks/>
          </p:cNvCxnSpPr>
          <p:nvPr/>
        </p:nvCxnSpPr>
        <p:spPr>
          <a:xfrm flipV="1">
            <a:off x="6284713" y="4717614"/>
            <a:ext cx="5154431" cy="3048"/>
          </a:xfrm>
          <a:prstGeom prst="line">
            <a:avLst/>
          </a:prstGeom>
          <a:ln w="123825">
            <a:solidFill>
              <a:srgbClr val="FFC0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67A34EE-BFBA-768E-B4C9-EF8042612949}"/>
                  </a:ext>
                </a:extLst>
              </p:cNvPr>
              <p:cNvSpPr txBox="1"/>
              <p:nvPr/>
            </p:nvSpPr>
            <p:spPr>
              <a:xfrm>
                <a:off x="5964097" y="4091332"/>
                <a:ext cx="5764344" cy="918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AU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A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AU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A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AU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A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en-AU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A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AU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A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AU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sSub>
                                <m:sSubPr>
                                  <m:ctrlPr>
                                    <a:rPr lang="en-AU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AU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AU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AU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AU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sub>
                              </m:sSub>
                              <m:r>
                                <a:rPr lang="en-AU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AU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AU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AU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AU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67A34EE-BFBA-768E-B4C9-EF80426129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4097" y="4091332"/>
                <a:ext cx="5764344" cy="9182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30A8566-C160-9959-019A-B4990EB9ABDE}"/>
              </a:ext>
            </a:extLst>
          </p:cNvPr>
          <p:cNvCxnSpPr>
            <a:cxnSpLocks/>
          </p:cNvCxnSpPr>
          <p:nvPr/>
        </p:nvCxnSpPr>
        <p:spPr>
          <a:xfrm flipV="1">
            <a:off x="7531345" y="3328416"/>
            <a:ext cx="2636783" cy="6096"/>
          </a:xfrm>
          <a:prstGeom prst="line">
            <a:avLst/>
          </a:prstGeom>
          <a:ln w="123825">
            <a:solidFill>
              <a:srgbClr val="FF00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AF92192-DF1E-224F-FABA-C2D1C871F5F0}"/>
              </a:ext>
            </a:extLst>
          </p:cNvPr>
          <p:cNvCxnSpPr>
            <a:cxnSpLocks/>
          </p:cNvCxnSpPr>
          <p:nvPr/>
        </p:nvCxnSpPr>
        <p:spPr>
          <a:xfrm flipV="1">
            <a:off x="6284713" y="3712464"/>
            <a:ext cx="5154431" cy="3048"/>
          </a:xfrm>
          <a:prstGeom prst="line">
            <a:avLst/>
          </a:prstGeom>
          <a:ln w="123825">
            <a:solidFill>
              <a:srgbClr val="FF00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01BAC32-8AF0-E99F-D9C0-7F6706AD3E04}"/>
              </a:ext>
            </a:extLst>
          </p:cNvPr>
          <p:cNvCxnSpPr>
            <a:cxnSpLocks/>
          </p:cNvCxnSpPr>
          <p:nvPr/>
        </p:nvCxnSpPr>
        <p:spPr>
          <a:xfrm>
            <a:off x="7488673" y="2284558"/>
            <a:ext cx="2682240" cy="21336"/>
          </a:xfrm>
          <a:prstGeom prst="line">
            <a:avLst/>
          </a:prstGeom>
          <a:ln w="123825">
            <a:solidFill>
              <a:srgbClr val="FFFF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BA4DBAD-2D3B-7D5D-B118-C3436646DB05}"/>
              </a:ext>
            </a:extLst>
          </p:cNvPr>
          <p:cNvCxnSpPr>
            <a:cxnSpLocks/>
          </p:cNvCxnSpPr>
          <p:nvPr/>
        </p:nvCxnSpPr>
        <p:spPr>
          <a:xfrm flipV="1">
            <a:off x="6269473" y="2689942"/>
            <a:ext cx="5209032" cy="12192"/>
          </a:xfrm>
          <a:prstGeom prst="line">
            <a:avLst/>
          </a:prstGeom>
          <a:ln w="123825">
            <a:solidFill>
              <a:srgbClr val="FFFF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0D373BA-8C2B-10FC-3C97-9D6C5BCDA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4027" y="-3734"/>
            <a:ext cx="4862345" cy="1112836"/>
          </a:xfrm>
        </p:spPr>
        <p:txBody>
          <a:bodyPr>
            <a:normAutofit/>
          </a:bodyPr>
          <a:lstStyle/>
          <a:p>
            <a:r>
              <a:rPr lang="en-US" sz="5400" dirty="0"/>
              <a:t>Backpropagation</a:t>
            </a:r>
            <a:endParaRPr lang="en-AU" sz="5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A9CAFF-07D0-348D-90E1-E81ACCD6C675}"/>
              </a:ext>
            </a:extLst>
          </p:cNvPr>
          <p:cNvSpPr txBox="1"/>
          <p:nvPr/>
        </p:nvSpPr>
        <p:spPr>
          <a:xfrm>
            <a:off x="0" y="834064"/>
            <a:ext cx="886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Input layer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7771C9-3195-CEC6-1F5C-53635B302EB6}"/>
              </a:ext>
            </a:extLst>
          </p:cNvPr>
          <p:cNvSpPr txBox="1"/>
          <p:nvPr/>
        </p:nvSpPr>
        <p:spPr>
          <a:xfrm>
            <a:off x="4405143" y="834064"/>
            <a:ext cx="969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Output layer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FFD499-02B3-1092-DC8F-9EE6A02B7776}"/>
              </a:ext>
            </a:extLst>
          </p:cNvPr>
          <p:cNvSpPr txBox="1"/>
          <p:nvPr/>
        </p:nvSpPr>
        <p:spPr>
          <a:xfrm>
            <a:off x="2161422" y="834064"/>
            <a:ext cx="969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Hidden layer(s)</a:t>
            </a:r>
            <a:endParaRPr lang="en-AU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67E02D1-6EA2-9F4E-4735-53864D7890A2}"/>
              </a:ext>
            </a:extLst>
          </p:cNvPr>
          <p:cNvCxnSpPr/>
          <p:nvPr/>
        </p:nvCxnSpPr>
        <p:spPr>
          <a:xfrm>
            <a:off x="1572352" y="843208"/>
            <a:ext cx="0" cy="6014792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C56592B-351B-2B55-A479-B5CCC471186A}"/>
              </a:ext>
            </a:extLst>
          </p:cNvPr>
          <p:cNvCxnSpPr/>
          <p:nvPr/>
        </p:nvCxnSpPr>
        <p:spPr>
          <a:xfrm>
            <a:off x="3855304" y="840160"/>
            <a:ext cx="0" cy="6014792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1874B28-CA3D-55BE-87DF-B8C6F10E3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5737" y="1101250"/>
            <a:ext cx="6886263" cy="111283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2300" dirty="0"/>
              <a:t>Let’s take our drawn weights and run through a forward pass:</a:t>
            </a:r>
          </a:p>
          <a:p>
            <a:pPr marL="0" indent="0">
              <a:buNone/>
            </a:pPr>
            <a:r>
              <a:rPr lang="en-US" sz="2300" dirty="0"/>
              <a:t>1. Let’s start by calculating the inputs and outputs for the neurons in the Hidden layer</a:t>
            </a:r>
          </a:p>
          <a:p>
            <a:endParaRPr lang="en-AU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61158CE-8D83-DE17-05BB-8F1BA784790E}"/>
              </a:ext>
            </a:extLst>
          </p:cNvPr>
          <p:cNvCxnSpPr/>
          <p:nvPr/>
        </p:nvCxnSpPr>
        <p:spPr>
          <a:xfrm>
            <a:off x="334909" y="673945"/>
            <a:ext cx="462229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FF244290-4C3A-F493-93A3-28A459F2CCA4}"/>
              </a:ext>
            </a:extLst>
          </p:cNvPr>
          <p:cNvSpPr txBox="1">
            <a:spLocks/>
          </p:cNvSpPr>
          <p:nvPr/>
        </p:nvSpPr>
        <p:spPr>
          <a:xfrm>
            <a:off x="1735627" y="107974"/>
            <a:ext cx="1820856" cy="6256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0000" indent="-3600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3"/>
              </a:buClr>
              <a:buFont typeface="Wingdings" panose="05000000000000000000" pitchFamily="2" charset="2"/>
              <a:buChar char=""/>
              <a:defRPr sz="2000" kern="1200" spc="5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Tx/>
              <a:buNone/>
              <a:defRPr sz="2000" b="0" i="1" kern="1200" spc="50" baseline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80000" indent="-3600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 typeface="Wingdings" panose="05000000000000000000" pitchFamily="2" charset="2"/>
              <a:buChar char=""/>
              <a:defRPr sz="2000" kern="1200" spc="5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00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Tx/>
              <a:buNone/>
              <a:defRPr sz="2000" b="0" i="1" kern="1200" spc="50" baseline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00000" indent="-3600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 typeface="Wingdings" panose="05000000000000000000" pitchFamily="2" charset="2"/>
              <a:buChar char=""/>
              <a:defRPr sz="2000" kern="1200" spc="5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dirty="0"/>
              <a:t>Forward Pass</a:t>
            </a:r>
          </a:p>
          <a:p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17B623F-3A63-13E5-9F1E-9FB343B99900}"/>
                  </a:ext>
                </a:extLst>
              </p:cNvPr>
              <p:cNvSpPr txBox="1"/>
              <p:nvPr/>
            </p:nvSpPr>
            <p:spPr>
              <a:xfrm>
                <a:off x="5964097" y="2081032"/>
                <a:ext cx="5764344" cy="918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AU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A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AU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AU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A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AU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A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AU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A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AU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A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AU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sSub>
                                <m:sSubPr>
                                  <m:ctrlPr>
                                    <a:rPr lang="en-AU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AU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AU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AU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AU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AU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  <m:r>
                                <a:rPr lang="en-AU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AU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AU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AU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AU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17B623F-3A63-13E5-9F1E-9FB343B999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4097" y="2081032"/>
                <a:ext cx="5764344" cy="9182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077B84B-B1CB-DC60-4E93-F4B52F50F65C}"/>
              </a:ext>
            </a:extLst>
          </p:cNvPr>
          <p:cNvCxnSpPr>
            <a:cxnSpLocks/>
          </p:cNvCxnSpPr>
          <p:nvPr/>
        </p:nvCxnSpPr>
        <p:spPr>
          <a:xfrm>
            <a:off x="676656" y="2542032"/>
            <a:ext cx="1728216" cy="347472"/>
          </a:xfrm>
          <a:prstGeom prst="line">
            <a:avLst/>
          </a:prstGeom>
          <a:ln w="123825">
            <a:solidFill>
              <a:srgbClr val="FFFF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8C0D925-6B63-7A07-E88E-223AF9CC495E}"/>
              </a:ext>
            </a:extLst>
          </p:cNvPr>
          <p:cNvCxnSpPr>
            <a:cxnSpLocks/>
          </p:cNvCxnSpPr>
          <p:nvPr/>
        </p:nvCxnSpPr>
        <p:spPr>
          <a:xfrm flipV="1">
            <a:off x="694944" y="2999232"/>
            <a:ext cx="1737360" cy="347472"/>
          </a:xfrm>
          <a:prstGeom prst="line">
            <a:avLst/>
          </a:prstGeom>
          <a:ln w="123825">
            <a:solidFill>
              <a:srgbClr val="FFFF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D1D61D0-AFED-D855-6CE2-5391D7C7F1CC}"/>
              </a:ext>
            </a:extLst>
          </p:cNvPr>
          <p:cNvCxnSpPr>
            <a:cxnSpLocks/>
          </p:cNvCxnSpPr>
          <p:nvPr/>
        </p:nvCxnSpPr>
        <p:spPr>
          <a:xfrm flipV="1">
            <a:off x="676656" y="3118104"/>
            <a:ext cx="1773936" cy="1042416"/>
          </a:xfrm>
          <a:prstGeom prst="line">
            <a:avLst/>
          </a:prstGeom>
          <a:ln w="123825">
            <a:solidFill>
              <a:srgbClr val="FFFF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9AFD84A-87EB-D2FA-F130-81E9CF639B21}"/>
                  </a:ext>
                </a:extLst>
              </p:cNvPr>
              <p:cNvSpPr txBox="1"/>
              <p:nvPr/>
            </p:nvSpPr>
            <p:spPr>
              <a:xfrm>
                <a:off x="5964097" y="3086182"/>
                <a:ext cx="5764344" cy="918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AU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A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AU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A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AU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A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AU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A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AU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A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AU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sSub>
                                <m:sSubPr>
                                  <m:ctrlPr>
                                    <a:rPr lang="en-AU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AU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AU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AU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AU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  <m:r>
                                <a:rPr lang="en-AU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AU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AU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AU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AU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9AFD84A-87EB-D2FA-F130-81E9CF639B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4097" y="3086182"/>
                <a:ext cx="5764344" cy="9182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6EA09A6-236A-EE6C-A82A-20E716DB47AB}"/>
              </a:ext>
            </a:extLst>
          </p:cNvPr>
          <p:cNvCxnSpPr>
            <a:cxnSpLocks/>
          </p:cNvCxnSpPr>
          <p:nvPr/>
        </p:nvCxnSpPr>
        <p:spPr>
          <a:xfrm>
            <a:off x="676656" y="2642616"/>
            <a:ext cx="1792224" cy="1051560"/>
          </a:xfrm>
          <a:prstGeom prst="line">
            <a:avLst/>
          </a:prstGeom>
          <a:ln w="123825">
            <a:solidFill>
              <a:srgbClr val="FF00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70C51B3-C239-D382-EBA6-E89C849D0EB1}"/>
              </a:ext>
            </a:extLst>
          </p:cNvPr>
          <p:cNvCxnSpPr>
            <a:cxnSpLocks/>
          </p:cNvCxnSpPr>
          <p:nvPr/>
        </p:nvCxnSpPr>
        <p:spPr>
          <a:xfrm>
            <a:off x="694944" y="3447288"/>
            <a:ext cx="1719072" cy="347472"/>
          </a:xfrm>
          <a:prstGeom prst="line">
            <a:avLst/>
          </a:prstGeom>
          <a:ln w="123825">
            <a:solidFill>
              <a:srgbClr val="FF00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4DC34F7-59FB-F88C-0B33-8F32F6D7FCA1}"/>
              </a:ext>
            </a:extLst>
          </p:cNvPr>
          <p:cNvCxnSpPr>
            <a:cxnSpLocks/>
          </p:cNvCxnSpPr>
          <p:nvPr/>
        </p:nvCxnSpPr>
        <p:spPr>
          <a:xfrm flipV="1">
            <a:off x="694944" y="3904488"/>
            <a:ext cx="1709928" cy="356616"/>
          </a:xfrm>
          <a:prstGeom prst="line">
            <a:avLst/>
          </a:prstGeom>
          <a:ln w="123825">
            <a:solidFill>
              <a:srgbClr val="FF00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5BBD12E-7C81-73BC-655A-3B6AA9C8345B}"/>
              </a:ext>
            </a:extLst>
          </p:cNvPr>
          <p:cNvCxnSpPr>
            <a:cxnSpLocks/>
          </p:cNvCxnSpPr>
          <p:nvPr/>
        </p:nvCxnSpPr>
        <p:spPr>
          <a:xfrm>
            <a:off x="673100" y="2679700"/>
            <a:ext cx="1795780" cy="1837937"/>
          </a:xfrm>
          <a:prstGeom prst="line">
            <a:avLst/>
          </a:prstGeom>
          <a:ln w="123825">
            <a:solidFill>
              <a:srgbClr val="FFC0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E63A88B-A0B5-9517-7AF0-036536049FB5}"/>
              </a:ext>
            </a:extLst>
          </p:cNvPr>
          <p:cNvCxnSpPr>
            <a:cxnSpLocks/>
          </p:cNvCxnSpPr>
          <p:nvPr/>
        </p:nvCxnSpPr>
        <p:spPr>
          <a:xfrm>
            <a:off x="647700" y="3530600"/>
            <a:ext cx="1821180" cy="1096765"/>
          </a:xfrm>
          <a:prstGeom prst="line">
            <a:avLst/>
          </a:prstGeom>
          <a:ln w="123825">
            <a:solidFill>
              <a:srgbClr val="FFC0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CE8C2E2-EB3F-AB5E-9156-42B8FF66BF02}"/>
              </a:ext>
            </a:extLst>
          </p:cNvPr>
          <p:cNvCxnSpPr>
            <a:cxnSpLocks/>
          </p:cNvCxnSpPr>
          <p:nvPr/>
        </p:nvCxnSpPr>
        <p:spPr>
          <a:xfrm>
            <a:off x="698500" y="4356100"/>
            <a:ext cx="1727200" cy="342900"/>
          </a:xfrm>
          <a:prstGeom prst="line">
            <a:avLst/>
          </a:prstGeom>
          <a:ln w="123825">
            <a:solidFill>
              <a:srgbClr val="FFC0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DDFE2976-D2BD-D7E5-6F65-78C832C8D00A}"/>
              </a:ext>
            </a:extLst>
          </p:cNvPr>
          <p:cNvCxnSpPr>
            <a:cxnSpLocks/>
          </p:cNvCxnSpPr>
          <p:nvPr/>
        </p:nvCxnSpPr>
        <p:spPr>
          <a:xfrm>
            <a:off x="647700" y="2715768"/>
            <a:ext cx="1885188" cy="2728022"/>
          </a:xfrm>
          <a:prstGeom prst="line">
            <a:avLst/>
          </a:prstGeom>
          <a:ln w="123825">
            <a:solidFill>
              <a:srgbClr val="00B05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483671A-C535-91E3-2CEA-B94BE922C1FE}"/>
              </a:ext>
            </a:extLst>
          </p:cNvPr>
          <p:cNvCxnSpPr>
            <a:cxnSpLocks/>
          </p:cNvCxnSpPr>
          <p:nvPr/>
        </p:nvCxnSpPr>
        <p:spPr>
          <a:xfrm>
            <a:off x="611817" y="3545282"/>
            <a:ext cx="1885188" cy="1898508"/>
          </a:xfrm>
          <a:prstGeom prst="line">
            <a:avLst/>
          </a:prstGeom>
          <a:ln w="123825">
            <a:solidFill>
              <a:srgbClr val="00B05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8D74F297-BAF3-DF1A-3BBE-52C6CD390709}"/>
              </a:ext>
            </a:extLst>
          </p:cNvPr>
          <p:cNvCxnSpPr>
            <a:cxnSpLocks/>
          </p:cNvCxnSpPr>
          <p:nvPr/>
        </p:nvCxnSpPr>
        <p:spPr>
          <a:xfrm>
            <a:off x="673100" y="4426143"/>
            <a:ext cx="1768348" cy="1069401"/>
          </a:xfrm>
          <a:prstGeom prst="line">
            <a:avLst/>
          </a:prstGeom>
          <a:ln w="123825">
            <a:solidFill>
              <a:srgbClr val="00B05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05B8316-0178-FF90-70ED-3E56FEC062E7}"/>
              </a:ext>
            </a:extLst>
          </p:cNvPr>
          <p:cNvCxnSpPr>
            <a:cxnSpLocks/>
          </p:cNvCxnSpPr>
          <p:nvPr/>
        </p:nvCxnSpPr>
        <p:spPr>
          <a:xfrm>
            <a:off x="611817" y="2730922"/>
            <a:ext cx="1948503" cy="3587582"/>
          </a:xfrm>
          <a:prstGeom prst="line">
            <a:avLst/>
          </a:prstGeom>
          <a:ln w="123825">
            <a:solidFill>
              <a:srgbClr val="00B0F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7196C6B-728E-3B1E-E94E-480A29A60670}"/>
              </a:ext>
            </a:extLst>
          </p:cNvPr>
          <p:cNvCxnSpPr>
            <a:cxnSpLocks/>
          </p:cNvCxnSpPr>
          <p:nvPr/>
        </p:nvCxnSpPr>
        <p:spPr>
          <a:xfrm>
            <a:off x="585216" y="3602736"/>
            <a:ext cx="1947672" cy="2715768"/>
          </a:xfrm>
          <a:prstGeom prst="line">
            <a:avLst/>
          </a:prstGeom>
          <a:ln w="123825">
            <a:solidFill>
              <a:srgbClr val="00B0F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AA479C82-DD0A-F178-1DED-EBBEC5C7F6BB}"/>
              </a:ext>
            </a:extLst>
          </p:cNvPr>
          <p:cNvCxnSpPr>
            <a:cxnSpLocks/>
          </p:cNvCxnSpPr>
          <p:nvPr/>
        </p:nvCxnSpPr>
        <p:spPr>
          <a:xfrm>
            <a:off x="630936" y="4498848"/>
            <a:ext cx="1865376" cy="1865376"/>
          </a:xfrm>
          <a:prstGeom prst="line">
            <a:avLst/>
          </a:prstGeom>
          <a:ln w="123825">
            <a:solidFill>
              <a:srgbClr val="00B0F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45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3" grpId="0"/>
      <p:bldP spid="50" grpId="0"/>
      <p:bldP spid="14" grpId="0"/>
      <p:bldP spid="3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5F958A-CE91-10F1-C884-6AA7034F08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35BCB49-F3E5-F5EF-BBFE-4E31177AC3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0134"/>
            <a:ext cx="5305736" cy="525786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1B2A32C-7334-417E-99AA-A9030311F5D2}"/>
                  </a:ext>
                </a:extLst>
              </p:cNvPr>
              <p:cNvSpPr txBox="1"/>
              <p:nvPr/>
            </p:nvSpPr>
            <p:spPr>
              <a:xfrm>
                <a:off x="5860658" y="3108093"/>
                <a:ext cx="6235024" cy="17025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AU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A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AU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AU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A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17</m:t>
                          </m:r>
                        </m:sub>
                      </m:sSub>
                      <m:r>
                        <a:rPr lang="en-AU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A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A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A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b>
                        <m:sSubPr>
                          <m:ctrlPr>
                            <a:rPr lang="en-A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sSub>
                                <m:sSubPr>
                                  <m:ctrlPr>
                                    <a:rPr lang="en-AU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AU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  <m:r>
                                <a:rPr lang="en-AU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AU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17</m:t>
                                  </m:r>
                                </m:sub>
                              </m:sSub>
                              <m:r>
                                <a:rPr lang="en-AU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AU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AU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AU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20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AU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1B2A32C-7334-417E-99AA-A9030311F5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0658" y="3108093"/>
                <a:ext cx="6235024" cy="17025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0B0AE0A9-0F03-75F8-215E-3B5EED2C7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4027" y="-3734"/>
            <a:ext cx="4862345" cy="1112836"/>
          </a:xfrm>
        </p:spPr>
        <p:txBody>
          <a:bodyPr>
            <a:normAutofit/>
          </a:bodyPr>
          <a:lstStyle/>
          <a:p>
            <a:r>
              <a:rPr lang="en-US" sz="5400" dirty="0"/>
              <a:t>Backpropagation</a:t>
            </a:r>
            <a:endParaRPr lang="en-AU" sz="5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1004A3-8F34-2A4D-5BB4-44EABB6B3D9D}"/>
              </a:ext>
            </a:extLst>
          </p:cNvPr>
          <p:cNvSpPr txBox="1"/>
          <p:nvPr/>
        </p:nvSpPr>
        <p:spPr>
          <a:xfrm>
            <a:off x="0" y="834064"/>
            <a:ext cx="886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Input layer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04EA18-0C83-4ADA-41BD-E7ADFD03EB02}"/>
              </a:ext>
            </a:extLst>
          </p:cNvPr>
          <p:cNvSpPr txBox="1"/>
          <p:nvPr/>
        </p:nvSpPr>
        <p:spPr>
          <a:xfrm>
            <a:off x="4405143" y="834064"/>
            <a:ext cx="969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Output layer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0865A1-06EF-A248-79F2-FFD6544B54BA}"/>
              </a:ext>
            </a:extLst>
          </p:cNvPr>
          <p:cNvSpPr txBox="1"/>
          <p:nvPr/>
        </p:nvSpPr>
        <p:spPr>
          <a:xfrm>
            <a:off x="2161422" y="834064"/>
            <a:ext cx="969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Hidden layer(s)</a:t>
            </a:r>
            <a:endParaRPr lang="en-AU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A78E629-AD1F-35FA-2A5A-E52DFDC02FF6}"/>
              </a:ext>
            </a:extLst>
          </p:cNvPr>
          <p:cNvCxnSpPr/>
          <p:nvPr/>
        </p:nvCxnSpPr>
        <p:spPr>
          <a:xfrm>
            <a:off x="1572352" y="843208"/>
            <a:ext cx="0" cy="6014792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B1EC6F6-CA85-EAD5-9FCE-60C4AA4D5501}"/>
              </a:ext>
            </a:extLst>
          </p:cNvPr>
          <p:cNvCxnSpPr/>
          <p:nvPr/>
        </p:nvCxnSpPr>
        <p:spPr>
          <a:xfrm>
            <a:off x="3855304" y="840160"/>
            <a:ext cx="0" cy="6014792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4F7BE84-11AA-0BC0-7ADE-6B503B8B2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5040" y="1228474"/>
            <a:ext cx="6560642" cy="17025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Let’s take our drawn weights and run through a forward pass:</a:t>
            </a:r>
          </a:p>
          <a:p>
            <a:pPr marL="0" indent="0">
              <a:buNone/>
            </a:pPr>
            <a:r>
              <a:rPr lang="en-US" sz="1800" dirty="0"/>
              <a:t>2. Let’s now calculate the inputs and outputs for the neurons in the Output layer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8CBD396-09D4-59EF-C1DB-8E4D93589CCD}"/>
              </a:ext>
            </a:extLst>
          </p:cNvPr>
          <p:cNvCxnSpPr/>
          <p:nvPr/>
        </p:nvCxnSpPr>
        <p:spPr>
          <a:xfrm>
            <a:off x="334909" y="673945"/>
            <a:ext cx="462229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FA091073-A3F6-F4E9-6001-C0747C9BA34C}"/>
              </a:ext>
            </a:extLst>
          </p:cNvPr>
          <p:cNvSpPr txBox="1">
            <a:spLocks/>
          </p:cNvSpPr>
          <p:nvPr/>
        </p:nvSpPr>
        <p:spPr>
          <a:xfrm>
            <a:off x="1735627" y="107974"/>
            <a:ext cx="1820856" cy="6256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0000" indent="-3600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3"/>
              </a:buClr>
              <a:buFont typeface="Wingdings" panose="05000000000000000000" pitchFamily="2" charset="2"/>
              <a:buChar char=""/>
              <a:defRPr sz="2000" kern="1200" spc="5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Tx/>
              <a:buNone/>
              <a:defRPr sz="2000" b="0" i="1" kern="1200" spc="50" baseline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80000" indent="-3600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 typeface="Wingdings" panose="05000000000000000000" pitchFamily="2" charset="2"/>
              <a:buChar char=""/>
              <a:defRPr sz="2000" kern="1200" spc="5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00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Tx/>
              <a:buNone/>
              <a:defRPr sz="2000" b="0" i="1" kern="1200" spc="50" baseline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00000" indent="-3600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 typeface="Wingdings" panose="05000000000000000000" pitchFamily="2" charset="2"/>
              <a:buChar char=""/>
              <a:defRPr sz="2000" kern="1200" spc="5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dirty="0"/>
              <a:t>Forward Pass</a:t>
            </a:r>
          </a:p>
          <a:p>
            <a:endParaRPr lang="en-AU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77F0A2F-BCC5-2221-A493-1D00DE2E8012}"/>
              </a:ext>
            </a:extLst>
          </p:cNvPr>
          <p:cNvCxnSpPr>
            <a:cxnSpLocks/>
          </p:cNvCxnSpPr>
          <p:nvPr/>
        </p:nvCxnSpPr>
        <p:spPr>
          <a:xfrm>
            <a:off x="2916936" y="2176272"/>
            <a:ext cx="1837944" cy="1499616"/>
          </a:xfrm>
          <a:prstGeom prst="line">
            <a:avLst/>
          </a:prstGeom>
          <a:ln w="123825">
            <a:solidFill>
              <a:srgbClr val="7030A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E292DFF-4256-0428-DE78-37B0F8A9FF4E}"/>
              </a:ext>
            </a:extLst>
          </p:cNvPr>
          <p:cNvCxnSpPr>
            <a:cxnSpLocks/>
          </p:cNvCxnSpPr>
          <p:nvPr/>
        </p:nvCxnSpPr>
        <p:spPr>
          <a:xfrm>
            <a:off x="2955729" y="3044952"/>
            <a:ext cx="1753431" cy="713232"/>
          </a:xfrm>
          <a:prstGeom prst="line">
            <a:avLst/>
          </a:prstGeom>
          <a:ln w="123825">
            <a:solidFill>
              <a:srgbClr val="7030A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5052A85-DD9F-D885-0D23-8711AFCFE757}"/>
              </a:ext>
            </a:extLst>
          </p:cNvPr>
          <p:cNvCxnSpPr>
            <a:cxnSpLocks/>
          </p:cNvCxnSpPr>
          <p:nvPr/>
        </p:nvCxnSpPr>
        <p:spPr>
          <a:xfrm>
            <a:off x="2971800" y="3840480"/>
            <a:ext cx="1728216" cy="9144"/>
          </a:xfrm>
          <a:prstGeom prst="line">
            <a:avLst/>
          </a:prstGeom>
          <a:ln w="123825">
            <a:solidFill>
              <a:srgbClr val="7030A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91D11A7-9993-B9A0-33D2-B6F9AD88F70F}"/>
              </a:ext>
            </a:extLst>
          </p:cNvPr>
          <p:cNvCxnSpPr>
            <a:cxnSpLocks/>
          </p:cNvCxnSpPr>
          <p:nvPr/>
        </p:nvCxnSpPr>
        <p:spPr>
          <a:xfrm flipV="1">
            <a:off x="2962656" y="3959352"/>
            <a:ext cx="1737360" cy="685800"/>
          </a:xfrm>
          <a:prstGeom prst="line">
            <a:avLst/>
          </a:prstGeom>
          <a:ln w="123825">
            <a:solidFill>
              <a:srgbClr val="7030A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71C70D7-F1AF-2C70-E4C9-8D1897EB794C}"/>
              </a:ext>
            </a:extLst>
          </p:cNvPr>
          <p:cNvCxnSpPr>
            <a:cxnSpLocks/>
          </p:cNvCxnSpPr>
          <p:nvPr/>
        </p:nvCxnSpPr>
        <p:spPr>
          <a:xfrm flipV="1">
            <a:off x="2916936" y="4032504"/>
            <a:ext cx="1810512" cy="1453896"/>
          </a:xfrm>
          <a:prstGeom prst="line">
            <a:avLst/>
          </a:prstGeom>
          <a:ln w="123825">
            <a:solidFill>
              <a:srgbClr val="7030A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1625152-D619-A2CA-B4C9-9F46424B7E75}"/>
              </a:ext>
            </a:extLst>
          </p:cNvPr>
          <p:cNvCxnSpPr>
            <a:cxnSpLocks/>
          </p:cNvCxnSpPr>
          <p:nvPr/>
        </p:nvCxnSpPr>
        <p:spPr>
          <a:xfrm flipV="1">
            <a:off x="2880360" y="4078224"/>
            <a:ext cx="1883664" cy="2267712"/>
          </a:xfrm>
          <a:prstGeom prst="line">
            <a:avLst/>
          </a:prstGeom>
          <a:ln w="123825">
            <a:solidFill>
              <a:srgbClr val="7030A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ontent Placeholder 4">
                <a:extLst>
                  <a:ext uri="{FF2B5EF4-FFF2-40B4-BE49-F238E27FC236}">
                    <a16:creationId xmlns:a16="http://schemas.microsoft.com/office/drawing/2014/main" id="{F19DC592-44A9-EB59-11E7-E5B1DCEAD8C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35040" y="5131234"/>
                <a:ext cx="6560643" cy="115069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60000" indent="-360000" algn="l" defTabSz="914400" rtl="0" eaLnBrk="1" latinLnBrk="0" hangingPunct="1">
                  <a:lnSpc>
                    <a:spcPct val="150000"/>
                  </a:lnSpc>
                  <a:spcBef>
                    <a:spcPts val="1000"/>
                  </a:spcBef>
                  <a:buClr>
                    <a:schemeClr val="accent3"/>
                  </a:buClr>
                  <a:buFont typeface="Wingdings" panose="05000000000000000000" pitchFamily="2" charset="2"/>
                  <a:buChar char=""/>
                  <a:defRPr sz="2000" kern="1200" spc="50">
                    <a:solidFill>
                      <a:schemeClr val="tx1">
                        <a:alpha val="60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60000" indent="0" algn="l" defTabSz="914400" rtl="0" eaLnBrk="1" latinLnBrk="0" hangingPunct="1">
                  <a:lnSpc>
                    <a:spcPct val="150000"/>
                  </a:lnSpc>
                  <a:spcBef>
                    <a:spcPts val="500"/>
                  </a:spcBef>
                  <a:buFontTx/>
                  <a:buNone/>
                  <a:defRPr sz="2000" b="0" i="1" kern="1200" spc="50" baseline="0">
                    <a:solidFill>
                      <a:schemeClr val="tx1">
                        <a:alpha val="60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080000" indent="-360000" algn="l" defTabSz="914400" rtl="0" eaLnBrk="1" latinLnBrk="0" hangingPunct="1">
                  <a:lnSpc>
                    <a:spcPct val="150000"/>
                  </a:lnSpc>
                  <a:spcBef>
                    <a:spcPts val="500"/>
                  </a:spcBef>
                  <a:buClr>
                    <a:schemeClr val="accent3"/>
                  </a:buClr>
                  <a:buFont typeface="Wingdings" panose="05000000000000000000" pitchFamily="2" charset="2"/>
                  <a:buChar char=""/>
                  <a:defRPr sz="2000" kern="1200" spc="50">
                    <a:solidFill>
                      <a:schemeClr val="tx1">
                        <a:alpha val="60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080000" indent="0" algn="l" defTabSz="914400" rtl="0" eaLnBrk="1" latinLnBrk="0" hangingPunct="1">
                  <a:lnSpc>
                    <a:spcPct val="150000"/>
                  </a:lnSpc>
                  <a:spcBef>
                    <a:spcPts val="500"/>
                  </a:spcBef>
                  <a:buClr>
                    <a:schemeClr val="accent3"/>
                  </a:buClr>
                  <a:buFontTx/>
                  <a:buNone/>
                  <a:defRPr sz="2000" b="0" i="1" kern="1200" spc="50" baseline="0">
                    <a:solidFill>
                      <a:schemeClr val="tx1">
                        <a:alpha val="60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00000" indent="-360000" algn="l" defTabSz="914400" rtl="0" eaLnBrk="1" latinLnBrk="0" hangingPunct="1">
                  <a:lnSpc>
                    <a:spcPct val="150000"/>
                  </a:lnSpc>
                  <a:spcBef>
                    <a:spcPts val="500"/>
                  </a:spcBef>
                  <a:buClr>
                    <a:schemeClr val="accent3"/>
                  </a:buClr>
                  <a:buFont typeface="Wingdings" panose="05000000000000000000" pitchFamily="2" charset="2"/>
                  <a:buChar char=""/>
                  <a:defRPr sz="2000" kern="1200" spc="50">
                    <a:solidFill>
                      <a:schemeClr val="tx1">
                        <a:alpha val="60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" panose="05000000000000000000" pitchFamily="2" charset="2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AU" sz="1800" dirty="0"/>
                  <a:t> is also known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𝑝𝑟𝑒𝑑</m:t>
                        </m:r>
                      </m:sub>
                    </m:sSub>
                  </m:oMath>
                </a14:m>
                <a:r>
                  <a:rPr lang="en-AU" sz="1800" dirty="0"/>
                  <a:t>, the prediction that the NN makes. </a:t>
                </a:r>
                <a:endParaRPr lang="en-AU" dirty="0"/>
              </a:p>
            </p:txBody>
          </p:sp>
        </mc:Choice>
        <mc:Fallback xmlns="">
          <p:sp>
            <p:nvSpPr>
              <p:cNvPr id="45" name="Content Placeholder 4">
                <a:extLst>
                  <a:ext uri="{FF2B5EF4-FFF2-40B4-BE49-F238E27FC236}">
                    <a16:creationId xmlns:a16="http://schemas.microsoft.com/office/drawing/2014/main" id="{F19DC592-44A9-EB59-11E7-E5B1DCEAD8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5040" y="5131234"/>
                <a:ext cx="6560643" cy="1150693"/>
              </a:xfrm>
              <a:prstGeom prst="rect">
                <a:avLst/>
              </a:prstGeom>
              <a:blipFill>
                <a:blip r:embed="rId4"/>
                <a:stretch>
                  <a:fillRect l="-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18751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8548B0-0170-EDDB-8DC2-299D1D3D72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D12F1A2-F599-C827-9BA3-88F7D5F93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0134"/>
            <a:ext cx="5305736" cy="525786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5CB227-012B-5FBF-576A-CFD8537E5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4027" y="-3734"/>
            <a:ext cx="4862345" cy="1112836"/>
          </a:xfrm>
        </p:spPr>
        <p:txBody>
          <a:bodyPr>
            <a:normAutofit/>
          </a:bodyPr>
          <a:lstStyle/>
          <a:p>
            <a:r>
              <a:rPr lang="en-US" sz="5400" dirty="0"/>
              <a:t>Backpropagation</a:t>
            </a:r>
            <a:endParaRPr lang="en-AU" sz="5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0CA16C-4449-79E3-0C15-8AB7C0429ECD}"/>
              </a:ext>
            </a:extLst>
          </p:cNvPr>
          <p:cNvSpPr txBox="1"/>
          <p:nvPr/>
        </p:nvSpPr>
        <p:spPr>
          <a:xfrm>
            <a:off x="0" y="834064"/>
            <a:ext cx="886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Input layer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DC4D6F-17FA-E495-30AD-A939AD7D56CE}"/>
              </a:ext>
            </a:extLst>
          </p:cNvPr>
          <p:cNvSpPr txBox="1"/>
          <p:nvPr/>
        </p:nvSpPr>
        <p:spPr>
          <a:xfrm>
            <a:off x="4405143" y="834064"/>
            <a:ext cx="969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Output layer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18F830-B226-F6F9-DD8A-DEF864E18B93}"/>
              </a:ext>
            </a:extLst>
          </p:cNvPr>
          <p:cNvSpPr txBox="1"/>
          <p:nvPr/>
        </p:nvSpPr>
        <p:spPr>
          <a:xfrm>
            <a:off x="2161422" y="834064"/>
            <a:ext cx="969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Hidden layer(s)</a:t>
            </a:r>
            <a:endParaRPr lang="en-AU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BC10F5C-8B85-D8A5-A227-64088B89CCC8}"/>
              </a:ext>
            </a:extLst>
          </p:cNvPr>
          <p:cNvCxnSpPr/>
          <p:nvPr/>
        </p:nvCxnSpPr>
        <p:spPr>
          <a:xfrm>
            <a:off x="1572352" y="843208"/>
            <a:ext cx="0" cy="6014792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764BF81-AB8C-D981-AA93-949681AEDF62}"/>
              </a:ext>
            </a:extLst>
          </p:cNvPr>
          <p:cNvCxnSpPr/>
          <p:nvPr/>
        </p:nvCxnSpPr>
        <p:spPr>
          <a:xfrm>
            <a:off x="3855304" y="840160"/>
            <a:ext cx="0" cy="6014792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73FC2AA6-A619-1105-20F4-7175112C58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35040" y="1228474"/>
                <a:ext cx="6480176" cy="5620382"/>
              </a:xfrm>
            </p:spPr>
            <p:txBody>
              <a:bodyPr>
                <a:noAutofit/>
              </a:bodyPr>
              <a:lstStyle/>
              <a:p>
                <a:r>
                  <a:rPr lang="en-US" sz="1800" dirty="0"/>
                  <a:t>We made a prediction, but it will suck! Our weight have not been optimized!</a:t>
                </a:r>
              </a:p>
              <a:p>
                <a:r>
                  <a:rPr lang="en-US" sz="1800" dirty="0"/>
                  <a:t>To judge effectively how bad our prediction is, we create something called a Loss function.</a:t>
                </a:r>
              </a:p>
              <a:p>
                <a:r>
                  <a:rPr lang="en-US" sz="1800" dirty="0"/>
                  <a:t>Often when we are training a NN we have training sample of which we know what the true output (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1800" dirty="0"/>
                  <a:t>) is, so we can make a loss function which quantifies how bad our predictions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𝑃𝑟𝑒𝑑</m:t>
                        </m:r>
                      </m:sub>
                    </m:sSub>
                  </m:oMath>
                </a14:m>
                <a:r>
                  <a:rPr lang="en-US" sz="1800" dirty="0"/>
                  <a:t>) are: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𝑃𝑟𝑒𝑑</m:t>
                                      </m:r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1800" dirty="0"/>
              </a:p>
              <a:p>
                <a:r>
                  <a:rPr lang="en-US" sz="1800" dirty="0"/>
                  <a:t>This specific loss function is the mean squared error.</a:t>
                </a:r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73FC2AA6-A619-1105-20F4-7175112C58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35040" y="1228474"/>
                <a:ext cx="6480176" cy="5620382"/>
              </a:xfrm>
              <a:blipFill>
                <a:blip r:embed="rId3"/>
                <a:stretch>
                  <a:fillRect l="-659" r="-1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7C1C49D-D003-44F8-CD6D-75C2243AF755}"/>
              </a:ext>
            </a:extLst>
          </p:cNvPr>
          <p:cNvCxnSpPr/>
          <p:nvPr/>
        </p:nvCxnSpPr>
        <p:spPr>
          <a:xfrm>
            <a:off x="334909" y="673945"/>
            <a:ext cx="462229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F23F1DA6-5A33-9CBE-617B-E61500AE900F}"/>
              </a:ext>
            </a:extLst>
          </p:cNvPr>
          <p:cNvSpPr txBox="1">
            <a:spLocks/>
          </p:cNvSpPr>
          <p:nvPr/>
        </p:nvSpPr>
        <p:spPr>
          <a:xfrm>
            <a:off x="1735627" y="107974"/>
            <a:ext cx="1820856" cy="6256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0000" indent="-3600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3"/>
              </a:buClr>
              <a:buFont typeface="Wingdings" panose="05000000000000000000" pitchFamily="2" charset="2"/>
              <a:buChar char=""/>
              <a:defRPr sz="2000" kern="1200" spc="5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Tx/>
              <a:buNone/>
              <a:defRPr sz="2000" b="0" i="1" kern="1200" spc="50" baseline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80000" indent="-3600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 typeface="Wingdings" panose="05000000000000000000" pitchFamily="2" charset="2"/>
              <a:buChar char=""/>
              <a:defRPr sz="2000" kern="1200" spc="5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00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Tx/>
              <a:buNone/>
              <a:defRPr sz="2000" b="0" i="1" kern="1200" spc="50" baseline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00000" indent="-3600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 typeface="Wingdings" panose="05000000000000000000" pitchFamily="2" charset="2"/>
              <a:buChar char=""/>
              <a:defRPr sz="2000" kern="1200" spc="5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dirty="0"/>
              <a:t>Forward Pass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63213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AA2AAE-4E16-98CF-6AA1-107129894B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A64E6-99FF-63B2-5ACE-98CE8D315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704" y="0"/>
            <a:ext cx="4862345" cy="1112836"/>
          </a:xfrm>
        </p:spPr>
        <p:txBody>
          <a:bodyPr>
            <a:normAutofit/>
          </a:bodyPr>
          <a:lstStyle/>
          <a:p>
            <a:r>
              <a:rPr lang="en-US" sz="5400" dirty="0"/>
              <a:t>Backpropagation</a:t>
            </a:r>
            <a:endParaRPr lang="en-AU" sz="5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29AD78AE-EFCA-45CE-F537-EAD527D7DE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539370"/>
                <a:ext cx="6480176" cy="5318630"/>
              </a:xfrm>
            </p:spPr>
            <p:txBody>
              <a:bodyPr>
                <a:noAutofit/>
              </a:bodyPr>
              <a:lstStyle/>
              <a:p>
                <a:r>
                  <a:rPr lang="en-US" sz="1800" dirty="0"/>
                  <a:t>So </a:t>
                </a:r>
                <a:r>
                  <a:rPr lang="en-US" sz="1800"/>
                  <a:t>now we </a:t>
                </a:r>
                <a:r>
                  <a:rPr lang="en-US" sz="1800" dirty="0"/>
                  <a:t>see where the real problem lies. We must minimise the Loss function: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𝑃𝑟𝑒𝑑</m:t>
                                      </m:r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1800" dirty="0"/>
              </a:p>
              <a:p>
                <a:r>
                  <a:rPr lang="en-US" sz="1800" dirty="0"/>
                  <a:t>Classic optimization problem! </a:t>
                </a:r>
              </a:p>
              <a:p>
                <a:r>
                  <a:rPr lang="en-US" sz="1800" dirty="0"/>
                  <a:t>We can use gradient-based minimization methods to minimise the Loss function.</a:t>
                </a:r>
              </a:p>
              <a:p>
                <a:r>
                  <a:rPr lang="en-US" sz="1800" dirty="0"/>
                  <a:t>A popular and simple one to use is the stochastic gradient descent method to update the weights:</a:t>
                </a:r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29AD78AE-EFCA-45CE-F537-EAD527D7DE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539370"/>
                <a:ext cx="6480176" cy="5318630"/>
              </a:xfrm>
              <a:blipFill>
                <a:blip r:embed="rId2"/>
                <a:stretch>
                  <a:fillRect l="-56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D703332-307B-FE46-E300-20CAD4EE4B72}"/>
                  </a:ext>
                </a:extLst>
              </p:cNvPr>
              <p:cNvSpPr txBox="1"/>
              <p:nvPr/>
            </p:nvSpPr>
            <p:spPr>
              <a:xfrm>
                <a:off x="7360568" y="2873046"/>
                <a:ext cx="3829047" cy="11119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200" b="0" i="1" smtClean="0">
                          <a:highlight>
                            <a:srgbClr val="FF0000"/>
                          </a:highlight>
                          <a:latin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en-US" sz="3200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200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3200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3200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AU" dirty="0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D703332-307B-FE46-E300-20CAD4EE4B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0568" y="2873046"/>
                <a:ext cx="3829047" cy="11119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5568F29-0D87-ADE2-0571-E58E87EB4DC4}"/>
              </a:ext>
            </a:extLst>
          </p:cNvPr>
          <p:cNvCxnSpPr/>
          <p:nvPr/>
        </p:nvCxnSpPr>
        <p:spPr>
          <a:xfrm>
            <a:off x="5916168" y="5687568"/>
            <a:ext cx="12984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A628489-117A-60AD-4BBE-FB3242EA253D}"/>
              </a:ext>
            </a:extLst>
          </p:cNvPr>
          <p:cNvSpPr txBox="1"/>
          <p:nvPr/>
        </p:nvSpPr>
        <p:spPr>
          <a:xfrm>
            <a:off x="6378178" y="1069664"/>
            <a:ext cx="61127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An Interactive Tutorial on Numerical Optimization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C5DB4AA-8BD7-1EFB-FE6D-16035D9863A4}"/>
                  </a:ext>
                </a:extLst>
              </p:cNvPr>
              <p:cNvSpPr txBox="1"/>
              <p:nvPr/>
            </p:nvSpPr>
            <p:spPr>
              <a:xfrm>
                <a:off x="7360568" y="5134441"/>
                <a:ext cx="4647413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We use the negative derivative of the Loss function with respect to the weights to step down the function.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AU" dirty="0"/>
                  <a:t> is called the learning rate as it controls how big our steps are, we control this.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C5DB4AA-8BD7-1EFB-FE6D-16035D9863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0568" y="5134441"/>
                <a:ext cx="4647413" cy="1477328"/>
              </a:xfrm>
              <a:prstGeom prst="rect">
                <a:avLst/>
              </a:prstGeom>
              <a:blipFill>
                <a:blip r:embed="rId5"/>
                <a:stretch>
                  <a:fillRect l="-1048" t="-2058" b="-53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02641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3D4CB6-275E-2C6D-AB91-BEED4B0B28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776F2-22A2-55DD-B0FC-FFE93F026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704" y="0"/>
            <a:ext cx="4862345" cy="1112836"/>
          </a:xfrm>
        </p:spPr>
        <p:txBody>
          <a:bodyPr>
            <a:normAutofit/>
          </a:bodyPr>
          <a:lstStyle/>
          <a:p>
            <a:r>
              <a:rPr lang="en-US" sz="5400" dirty="0"/>
              <a:t>Backpropagation</a:t>
            </a:r>
            <a:endParaRPr lang="en-AU" sz="5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63045F49-63B2-AE40-86F2-63E1E0627C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" y="1112836"/>
                <a:ext cx="12192000" cy="3609993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1800" dirty="0"/>
                  <a:t>But how do we get this derivative term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1800" dirty="0"/>
                  <a:t> ?</a:t>
                </a:r>
              </a:p>
              <a:p>
                <a:pPr marL="0" indent="0">
                  <a:buNone/>
                </a:pPr>
                <a:r>
                  <a:rPr lang="en-US" sz="1800" dirty="0"/>
                  <a:t>We know from the forward pass: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𝑃𝑟𝑒𝑑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1, 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1800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</m:sSup>
                      </m:den>
                    </m:f>
                  </m:oMath>
                </a14:m>
                <a:r>
                  <a:rPr lang="en-AU" sz="1800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AU" sz="18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AU" sz="18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18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AU" sz="180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80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AU" sz="180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AU" sz="18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18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800">
                            <a:latin typeface="Cambria Math" panose="02040503050406030204" pitchFamily="18" charset="0"/>
                          </a:rPr>
                          <m:t>17</m:t>
                        </m:r>
                      </m:sub>
                    </m:sSub>
                    <m:r>
                      <a:rPr lang="en-AU" sz="180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AU" sz="18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18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80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AU" sz="18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18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80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AU" sz="18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18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800">
                            <a:latin typeface="Cambria Math" panose="02040503050406030204" pitchFamily="18" charset="0"/>
                          </a:rPr>
                          <m:t>20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sSub>
                      <m:sSubPr>
                        <m:ctrlPr>
                          <a:rPr lang="en-AU" sz="18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18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800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</m:oMath>
                </a14:m>
                <a:endParaRPr lang="en-AU" sz="1400" dirty="0"/>
              </a:p>
              <a:p>
                <a:pPr marL="0" indent="0">
                  <a:buNone/>
                </a:pPr>
                <a:r>
                  <a:rPr lang="en-AU" sz="1800" dirty="0"/>
                  <a:t>Through Chain rule we have: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1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AU" sz="1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sz="1800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∈{16,…,21}</m:t>
                      </m:r>
                    </m:oMath>
                  </m:oMathPara>
                </a14:m>
                <a:endParaRPr lang="en-AU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63045F49-63B2-AE40-86F2-63E1E0627C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" y="1112836"/>
                <a:ext cx="12192000" cy="3609993"/>
              </a:xfrm>
              <a:blipFill>
                <a:blip r:embed="rId2"/>
                <a:stretch>
                  <a:fillRect l="-400" b="-8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91FDD1A-603B-3912-D7DB-5663C219D888}"/>
              </a:ext>
            </a:extLst>
          </p:cNvPr>
          <p:cNvCxnSpPr>
            <a:cxnSpLocks/>
          </p:cNvCxnSpPr>
          <p:nvPr/>
        </p:nvCxnSpPr>
        <p:spPr>
          <a:xfrm>
            <a:off x="3695307" y="3346515"/>
            <a:ext cx="1272619" cy="10840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4">
                <a:extLst>
                  <a:ext uri="{FF2B5EF4-FFF2-40B4-BE49-F238E27FC236}">
                    <a16:creationId xmlns:a16="http://schemas.microsoft.com/office/drawing/2014/main" id="{0B539C67-5444-F4F4-617D-70B33EF67E7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08117" y="5557102"/>
                <a:ext cx="2626936" cy="91016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60000" indent="-360000" algn="l" defTabSz="914400" rtl="0" eaLnBrk="1" latinLnBrk="0" hangingPunct="1">
                  <a:lnSpc>
                    <a:spcPct val="150000"/>
                  </a:lnSpc>
                  <a:spcBef>
                    <a:spcPts val="1000"/>
                  </a:spcBef>
                  <a:buClr>
                    <a:schemeClr val="accent3"/>
                  </a:buClr>
                  <a:buFont typeface="Wingdings" panose="05000000000000000000" pitchFamily="2" charset="2"/>
                  <a:buChar char=""/>
                  <a:defRPr sz="2000" kern="1200" spc="50">
                    <a:solidFill>
                      <a:schemeClr val="tx1">
                        <a:alpha val="60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60000" indent="0" algn="l" defTabSz="914400" rtl="0" eaLnBrk="1" latinLnBrk="0" hangingPunct="1">
                  <a:lnSpc>
                    <a:spcPct val="150000"/>
                  </a:lnSpc>
                  <a:spcBef>
                    <a:spcPts val="500"/>
                  </a:spcBef>
                  <a:buFontTx/>
                  <a:buNone/>
                  <a:defRPr sz="2000" b="0" i="1" kern="1200" spc="50" baseline="0">
                    <a:solidFill>
                      <a:schemeClr val="tx1">
                        <a:alpha val="60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080000" indent="-360000" algn="l" defTabSz="914400" rtl="0" eaLnBrk="1" latinLnBrk="0" hangingPunct="1">
                  <a:lnSpc>
                    <a:spcPct val="150000"/>
                  </a:lnSpc>
                  <a:spcBef>
                    <a:spcPts val="500"/>
                  </a:spcBef>
                  <a:buClr>
                    <a:schemeClr val="accent3"/>
                  </a:buClr>
                  <a:buFont typeface="Wingdings" panose="05000000000000000000" pitchFamily="2" charset="2"/>
                  <a:buChar char=""/>
                  <a:defRPr sz="2000" kern="1200" spc="50">
                    <a:solidFill>
                      <a:schemeClr val="tx1">
                        <a:alpha val="60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080000" indent="0" algn="l" defTabSz="914400" rtl="0" eaLnBrk="1" latinLnBrk="0" hangingPunct="1">
                  <a:lnSpc>
                    <a:spcPct val="150000"/>
                  </a:lnSpc>
                  <a:spcBef>
                    <a:spcPts val="500"/>
                  </a:spcBef>
                  <a:buClr>
                    <a:schemeClr val="accent3"/>
                  </a:buClr>
                  <a:buFontTx/>
                  <a:buNone/>
                  <a:defRPr sz="2000" b="0" i="1" kern="1200" spc="50" baseline="0">
                    <a:solidFill>
                      <a:schemeClr val="tx1">
                        <a:alpha val="60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00000" indent="-360000" algn="l" defTabSz="914400" rtl="0" eaLnBrk="1" latinLnBrk="0" hangingPunct="1">
                  <a:lnSpc>
                    <a:spcPct val="150000"/>
                  </a:lnSpc>
                  <a:spcBef>
                    <a:spcPts val="500"/>
                  </a:spcBef>
                  <a:buClr>
                    <a:schemeClr val="accent3"/>
                  </a:buClr>
                  <a:buFont typeface="Wingdings" panose="05000000000000000000" pitchFamily="2" charset="2"/>
                  <a:buChar char=""/>
                  <a:defRPr sz="2000" kern="1200" spc="50">
                    <a:solidFill>
                      <a:schemeClr val="tx1">
                        <a:alpha val="60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" panose="05000000000000000000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80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1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AU" sz="1800" dirty="0"/>
              </a:p>
              <a:p>
                <a:pPr marL="0" indent="0">
                  <a:buFont typeface="Wingdings" panose="05000000000000000000" pitchFamily="2" charset="2"/>
                  <a:buNone/>
                </a:pPr>
                <a:endParaRPr lang="en-US" sz="1800" dirty="0"/>
              </a:p>
              <a:p>
                <a:pPr marL="0" indent="0">
                  <a:buFont typeface="Wingdings" panose="05000000000000000000" pitchFamily="2" charset="2"/>
                  <a:buNone/>
                </a:pPr>
                <a:endParaRPr lang="en-US" sz="1800" dirty="0"/>
              </a:p>
              <a:p>
                <a:pPr marL="0" indent="0">
                  <a:buFont typeface="Wingdings" panose="05000000000000000000" pitchFamily="2" charset="2"/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10" name="Content Placeholder 4">
                <a:extLst>
                  <a:ext uri="{FF2B5EF4-FFF2-40B4-BE49-F238E27FC236}">
                    <a16:creationId xmlns:a16="http://schemas.microsoft.com/office/drawing/2014/main" id="{0B539C67-5444-F4F4-617D-70B33EF67E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117" y="5557102"/>
                <a:ext cx="2626936" cy="9101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5005353-C0D8-52D5-5DD1-4B86F37194CE}"/>
              </a:ext>
            </a:extLst>
          </p:cNvPr>
          <p:cNvCxnSpPr>
            <a:cxnSpLocks/>
          </p:cNvCxnSpPr>
          <p:nvPr/>
        </p:nvCxnSpPr>
        <p:spPr>
          <a:xfrm flipH="1">
            <a:off x="2309567" y="5124352"/>
            <a:ext cx="2540527" cy="6208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55C24D7-E6C2-11C7-E109-CB10F4323C86}"/>
              </a:ext>
            </a:extLst>
          </p:cNvPr>
          <p:cNvCxnSpPr>
            <a:cxnSpLocks/>
          </p:cNvCxnSpPr>
          <p:nvPr/>
        </p:nvCxnSpPr>
        <p:spPr>
          <a:xfrm flipH="1">
            <a:off x="5618375" y="3346515"/>
            <a:ext cx="603316" cy="1178351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FA5AB2E-0577-51E9-C0E4-47D7A2C9608F}"/>
              </a:ext>
            </a:extLst>
          </p:cNvPr>
          <p:cNvCxnSpPr>
            <a:cxnSpLocks/>
          </p:cNvCxnSpPr>
          <p:nvPr/>
        </p:nvCxnSpPr>
        <p:spPr>
          <a:xfrm>
            <a:off x="5524107" y="5124352"/>
            <a:ext cx="1002386" cy="861669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4">
                <a:extLst>
                  <a:ext uri="{FF2B5EF4-FFF2-40B4-BE49-F238E27FC236}">
                    <a16:creationId xmlns:a16="http://schemas.microsoft.com/office/drawing/2014/main" id="{4E6B5C88-C2F7-38E0-6092-20F40596A32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211452" y="5651133"/>
                <a:ext cx="2626936" cy="91016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60000" indent="-360000" algn="l" defTabSz="914400" rtl="0" eaLnBrk="1" latinLnBrk="0" hangingPunct="1">
                  <a:lnSpc>
                    <a:spcPct val="150000"/>
                  </a:lnSpc>
                  <a:spcBef>
                    <a:spcPts val="1000"/>
                  </a:spcBef>
                  <a:buClr>
                    <a:schemeClr val="accent3"/>
                  </a:buClr>
                  <a:buFont typeface="Wingdings" panose="05000000000000000000" pitchFamily="2" charset="2"/>
                  <a:buChar char=""/>
                  <a:defRPr sz="2000" kern="1200" spc="50">
                    <a:solidFill>
                      <a:schemeClr val="tx1">
                        <a:alpha val="60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60000" indent="0" algn="l" defTabSz="914400" rtl="0" eaLnBrk="1" latinLnBrk="0" hangingPunct="1">
                  <a:lnSpc>
                    <a:spcPct val="150000"/>
                  </a:lnSpc>
                  <a:spcBef>
                    <a:spcPts val="500"/>
                  </a:spcBef>
                  <a:buFontTx/>
                  <a:buNone/>
                  <a:defRPr sz="2000" b="0" i="1" kern="1200" spc="50" baseline="0">
                    <a:solidFill>
                      <a:schemeClr val="tx1">
                        <a:alpha val="60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080000" indent="-360000" algn="l" defTabSz="914400" rtl="0" eaLnBrk="1" latinLnBrk="0" hangingPunct="1">
                  <a:lnSpc>
                    <a:spcPct val="150000"/>
                  </a:lnSpc>
                  <a:spcBef>
                    <a:spcPts val="500"/>
                  </a:spcBef>
                  <a:buClr>
                    <a:schemeClr val="accent3"/>
                  </a:buClr>
                  <a:buFont typeface="Wingdings" panose="05000000000000000000" pitchFamily="2" charset="2"/>
                  <a:buChar char=""/>
                  <a:defRPr sz="2000" kern="1200" spc="50">
                    <a:solidFill>
                      <a:schemeClr val="tx1">
                        <a:alpha val="60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080000" indent="0" algn="l" defTabSz="914400" rtl="0" eaLnBrk="1" latinLnBrk="0" hangingPunct="1">
                  <a:lnSpc>
                    <a:spcPct val="150000"/>
                  </a:lnSpc>
                  <a:spcBef>
                    <a:spcPts val="500"/>
                  </a:spcBef>
                  <a:buClr>
                    <a:schemeClr val="accent3"/>
                  </a:buClr>
                  <a:buFontTx/>
                  <a:buNone/>
                  <a:defRPr sz="2000" b="0" i="1" kern="1200" spc="50" baseline="0">
                    <a:solidFill>
                      <a:schemeClr val="tx1">
                        <a:alpha val="60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00000" indent="-360000" algn="l" defTabSz="914400" rtl="0" eaLnBrk="1" latinLnBrk="0" hangingPunct="1">
                  <a:lnSpc>
                    <a:spcPct val="150000"/>
                  </a:lnSpc>
                  <a:spcBef>
                    <a:spcPts val="500"/>
                  </a:spcBef>
                  <a:buClr>
                    <a:schemeClr val="accent3"/>
                  </a:buClr>
                  <a:buFont typeface="Wingdings" panose="05000000000000000000" pitchFamily="2" charset="2"/>
                  <a:buChar char=""/>
                  <a:defRPr sz="2000" kern="1200" spc="50">
                    <a:solidFill>
                      <a:schemeClr val="tx1">
                        <a:alpha val="60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AU" sz="1800" dirty="0"/>
              </a:p>
              <a:p>
                <a:pPr marL="0" indent="0">
                  <a:buFont typeface="Wingdings" panose="05000000000000000000" pitchFamily="2" charset="2"/>
                  <a:buNone/>
                </a:pPr>
                <a:endParaRPr lang="en-US" sz="1800" dirty="0"/>
              </a:p>
              <a:p>
                <a:pPr marL="0" indent="0">
                  <a:buFont typeface="Wingdings" panose="05000000000000000000" pitchFamily="2" charset="2"/>
                  <a:buNone/>
                </a:pPr>
                <a:endParaRPr lang="en-US" sz="1800" dirty="0"/>
              </a:p>
              <a:p>
                <a:pPr marL="0" indent="0">
                  <a:buFont typeface="Wingdings" panose="05000000000000000000" pitchFamily="2" charset="2"/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22" name="Content Placeholder 4">
                <a:extLst>
                  <a:ext uri="{FF2B5EF4-FFF2-40B4-BE49-F238E27FC236}">
                    <a16:creationId xmlns:a16="http://schemas.microsoft.com/office/drawing/2014/main" id="{4E6B5C88-C2F7-38E0-6092-20F40596A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1452" y="5651133"/>
                <a:ext cx="2626936" cy="91016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C1BB96C-79D3-A62F-27EB-FE85BBCC0829}"/>
              </a:ext>
            </a:extLst>
          </p:cNvPr>
          <p:cNvCxnSpPr>
            <a:cxnSpLocks/>
          </p:cNvCxnSpPr>
          <p:nvPr/>
        </p:nvCxnSpPr>
        <p:spPr>
          <a:xfrm flipH="1">
            <a:off x="6221691" y="3278289"/>
            <a:ext cx="3327662" cy="124657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8203120-9B74-ACBA-64B4-56560EC69323}"/>
              </a:ext>
            </a:extLst>
          </p:cNvPr>
          <p:cNvCxnSpPr>
            <a:cxnSpLocks/>
          </p:cNvCxnSpPr>
          <p:nvPr/>
        </p:nvCxnSpPr>
        <p:spPr>
          <a:xfrm>
            <a:off x="6400800" y="5051647"/>
            <a:ext cx="3393649" cy="69351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ontent Placeholder 4">
                <a:extLst>
                  <a:ext uri="{FF2B5EF4-FFF2-40B4-BE49-F238E27FC236}">
                    <a16:creationId xmlns:a16="http://schemas.microsoft.com/office/drawing/2014/main" id="{22276A27-433D-B095-26E3-0347CC92016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420101" y="5618902"/>
                <a:ext cx="3629024" cy="91016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60000" indent="-360000" algn="l" defTabSz="914400" rtl="0" eaLnBrk="1" latinLnBrk="0" hangingPunct="1">
                  <a:lnSpc>
                    <a:spcPct val="150000"/>
                  </a:lnSpc>
                  <a:spcBef>
                    <a:spcPts val="1000"/>
                  </a:spcBef>
                  <a:buClr>
                    <a:schemeClr val="accent3"/>
                  </a:buClr>
                  <a:buFont typeface="Wingdings" panose="05000000000000000000" pitchFamily="2" charset="2"/>
                  <a:buChar char=""/>
                  <a:defRPr sz="2000" kern="1200" spc="50">
                    <a:solidFill>
                      <a:schemeClr val="tx1">
                        <a:alpha val="60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60000" indent="0" algn="l" defTabSz="914400" rtl="0" eaLnBrk="1" latinLnBrk="0" hangingPunct="1">
                  <a:lnSpc>
                    <a:spcPct val="150000"/>
                  </a:lnSpc>
                  <a:spcBef>
                    <a:spcPts val="500"/>
                  </a:spcBef>
                  <a:buFontTx/>
                  <a:buNone/>
                  <a:defRPr sz="2000" b="0" i="1" kern="1200" spc="50" baseline="0">
                    <a:solidFill>
                      <a:schemeClr val="tx1">
                        <a:alpha val="60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080000" indent="-360000" algn="l" defTabSz="914400" rtl="0" eaLnBrk="1" latinLnBrk="0" hangingPunct="1">
                  <a:lnSpc>
                    <a:spcPct val="150000"/>
                  </a:lnSpc>
                  <a:spcBef>
                    <a:spcPts val="500"/>
                  </a:spcBef>
                  <a:buClr>
                    <a:schemeClr val="accent3"/>
                  </a:buClr>
                  <a:buFont typeface="Wingdings" panose="05000000000000000000" pitchFamily="2" charset="2"/>
                  <a:buChar char=""/>
                  <a:defRPr sz="2000" kern="1200" spc="50">
                    <a:solidFill>
                      <a:schemeClr val="tx1">
                        <a:alpha val="60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080000" indent="0" algn="l" defTabSz="914400" rtl="0" eaLnBrk="1" latinLnBrk="0" hangingPunct="1">
                  <a:lnSpc>
                    <a:spcPct val="150000"/>
                  </a:lnSpc>
                  <a:spcBef>
                    <a:spcPts val="500"/>
                  </a:spcBef>
                  <a:buClr>
                    <a:schemeClr val="accent3"/>
                  </a:buClr>
                  <a:buFontTx/>
                  <a:buNone/>
                  <a:defRPr sz="2000" b="0" i="1" kern="1200" spc="50" baseline="0">
                    <a:solidFill>
                      <a:schemeClr val="tx1">
                        <a:alpha val="60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00000" indent="-360000" algn="l" defTabSz="914400" rtl="0" eaLnBrk="1" latinLnBrk="0" hangingPunct="1">
                  <a:lnSpc>
                    <a:spcPct val="150000"/>
                  </a:lnSpc>
                  <a:spcBef>
                    <a:spcPts val="500"/>
                  </a:spcBef>
                  <a:buClr>
                    <a:schemeClr val="accent3"/>
                  </a:buClr>
                  <a:buFont typeface="Wingdings" panose="05000000000000000000" pitchFamily="2" charset="2"/>
                  <a:buChar char=""/>
                  <a:defRPr sz="2000" kern="1200" spc="50">
                    <a:solidFill>
                      <a:schemeClr val="tx1">
                        <a:alpha val="60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sz="1800" b="0" i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AU" sz="1800" dirty="0"/>
              </a:p>
              <a:p>
                <a:pPr marL="0" indent="0">
                  <a:buFont typeface="Wingdings" panose="05000000000000000000" pitchFamily="2" charset="2"/>
                  <a:buNone/>
                </a:pPr>
                <a:endParaRPr lang="en-US" sz="1800" dirty="0"/>
              </a:p>
              <a:p>
                <a:pPr marL="0" indent="0">
                  <a:buFont typeface="Wingdings" panose="05000000000000000000" pitchFamily="2" charset="2"/>
                  <a:buNone/>
                </a:pPr>
                <a:endParaRPr lang="en-US" sz="1800" dirty="0"/>
              </a:p>
              <a:p>
                <a:pPr marL="0" indent="0">
                  <a:buFont typeface="Wingdings" panose="05000000000000000000" pitchFamily="2" charset="2"/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8" name="Content Placeholder 4">
                <a:extLst>
                  <a:ext uri="{FF2B5EF4-FFF2-40B4-BE49-F238E27FC236}">
                    <a16:creationId xmlns:a16="http://schemas.microsoft.com/office/drawing/2014/main" id="{22276A27-433D-B095-26E3-0347CC9201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0101" y="5618902"/>
                <a:ext cx="3629024" cy="91016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3012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2" grpId="0"/>
      <p:bldP spid="3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4CAE6F-C942-A4A8-4B37-E23CD63BBD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C1E6675-516C-26F2-359E-AFD808B82D0B}"/>
              </a:ext>
            </a:extLst>
          </p:cNvPr>
          <p:cNvCxnSpPr>
            <a:cxnSpLocks/>
          </p:cNvCxnSpPr>
          <p:nvPr/>
        </p:nvCxnSpPr>
        <p:spPr>
          <a:xfrm flipV="1">
            <a:off x="137000" y="6315544"/>
            <a:ext cx="5843016" cy="28909"/>
          </a:xfrm>
          <a:prstGeom prst="line">
            <a:avLst/>
          </a:prstGeom>
          <a:ln w="123825">
            <a:solidFill>
              <a:srgbClr val="00B0F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F573448-96BD-73D4-13DE-7D604F0D31DE}"/>
              </a:ext>
            </a:extLst>
          </p:cNvPr>
          <p:cNvCxnSpPr>
            <a:cxnSpLocks/>
          </p:cNvCxnSpPr>
          <p:nvPr/>
        </p:nvCxnSpPr>
        <p:spPr>
          <a:xfrm flipV="1">
            <a:off x="162699" y="5701662"/>
            <a:ext cx="5843016" cy="28909"/>
          </a:xfrm>
          <a:prstGeom prst="line">
            <a:avLst/>
          </a:prstGeom>
          <a:ln w="123825">
            <a:solidFill>
              <a:srgbClr val="00B05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F9C54CC-425F-3087-7FB2-71BC43751355}"/>
              </a:ext>
            </a:extLst>
          </p:cNvPr>
          <p:cNvCxnSpPr>
            <a:cxnSpLocks/>
          </p:cNvCxnSpPr>
          <p:nvPr/>
        </p:nvCxnSpPr>
        <p:spPr>
          <a:xfrm flipV="1">
            <a:off x="175005" y="5166691"/>
            <a:ext cx="5843016" cy="28909"/>
          </a:xfrm>
          <a:prstGeom prst="line">
            <a:avLst/>
          </a:prstGeom>
          <a:ln w="123825">
            <a:solidFill>
              <a:srgbClr val="92D05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4C86B49-4B8A-053D-A080-53B56C94B886}"/>
              </a:ext>
            </a:extLst>
          </p:cNvPr>
          <p:cNvCxnSpPr>
            <a:cxnSpLocks/>
          </p:cNvCxnSpPr>
          <p:nvPr/>
        </p:nvCxnSpPr>
        <p:spPr>
          <a:xfrm flipV="1">
            <a:off x="127323" y="3955285"/>
            <a:ext cx="5843016" cy="28909"/>
          </a:xfrm>
          <a:prstGeom prst="line">
            <a:avLst/>
          </a:prstGeom>
          <a:ln w="123825">
            <a:solidFill>
              <a:srgbClr val="FFC0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4036C36-E159-8AAD-C06B-F816E3446B94}"/>
              </a:ext>
            </a:extLst>
          </p:cNvPr>
          <p:cNvCxnSpPr>
            <a:cxnSpLocks/>
          </p:cNvCxnSpPr>
          <p:nvPr/>
        </p:nvCxnSpPr>
        <p:spPr>
          <a:xfrm flipV="1">
            <a:off x="154755" y="4560626"/>
            <a:ext cx="5843016" cy="28909"/>
          </a:xfrm>
          <a:prstGeom prst="line">
            <a:avLst/>
          </a:prstGeom>
          <a:ln w="123825">
            <a:solidFill>
              <a:srgbClr val="FFFF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307B9BC-C03E-127C-D96D-9D8B7523777F}"/>
              </a:ext>
            </a:extLst>
          </p:cNvPr>
          <p:cNvCxnSpPr>
            <a:cxnSpLocks/>
          </p:cNvCxnSpPr>
          <p:nvPr/>
        </p:nvCxnSpPr>
        <p:spPr>
          <a:xfrm flipV="1">
            <a:off x="155448" y="3355848"/>
            <a:ext cx="5843016" cy="28909"/>
          </a:xfrm>
          <a:prstGeom prst="line">
            <a:avLst/>
          </a:prstGeom>
          <a:ln w="123825">
            <a:solidFill>
              <a:srgbClr val="FF00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BCB9DA7D-F5A6-BAC1-8B36-44158365BD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6263" y="1609279"/>
            <a:ext cx="5305736" cy="525786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252B03E-38A1-ECE9-E6A2-CB4A7B15B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704" y="0"/>
            <a:ext cx="4862345" cy="1112836"/>
          </a:xfrm>
        </p:spPr>
        <p:txBody>
          <a:bodyPr>
            <a:normAutofit/>
          </a:bodyPr>
          <a:lstStyle/>
          <a:p>
            <a:r>
              <a:rPr lang="en-US" sz="5400" dirty="0"/>
              <a:t>Backpropagation</a:t>
            </a:r>
            <a:endParaRPr lang="en-AU" sz="54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77CEC29-EDD4-2F11-6A71-1F85B2AB2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112836"/>
            <a:ext cx="5742431" cy="18955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What is happening right now? It’s like we are propagating backwards now from output to input, fixing the weights … let’s call it backpropagation.</a:t>
            </a:r>
          </a:p>
          <a:p>
            <a:pPr marL="0" indent="0">
              <a:buNone/>
            </a:pPr>
            <a:r>
              <a:rPr lang="en-US" sz="1800" dirty="0"/>
              <a:t>So, for the hidden layer weights, we have :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4">
                <a:extLst>
                  <a:ext uri="{FF2B5EF4-FFF2-40B4-BE49-F238E27FC236}">
                    <a16:creationId xmlns:a16="http://schemas.microsoft.com/office/drawing/2014/main" id="{75CD427E-2CA0-1512-C7B9-F58466D951A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0" y="2888270"/>
                <a:ext cx="6031414" cy="81538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60000" indent="-360000" algn="l" defTabSz="914400" rtl="0" eaLnBrk="1" latinLnBrk="0" hangingPunct="1">
                  <a:lnSpc>
                    <a:spcPct val="150000"/>
                  </a:lnSpc>
                  <a:spcBef>
                    <a:spcPts val="1000"/>
                  </a:spcBef>
                  <a:buClr>
                    <a:schemeClr val="accent3"/>
                  </a:buClr>
                  <a:buFont typeface="Wingdings" panose="05000000000000000000" pitchFamily="2" charset="2"/>
                  <a:buChar char=""/>
                  <a:defRPr sz="2000" kern="1200" spc="50">
                    <a:solidFill>
                      <a:schemeClr val="tx1">
                        <a:alpha val="60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60000" indent="0" algn="l" defTabSz="914400" rtl="0" eaLnBrk="1" latinLnBrk="0" hangingPunct="1">
                  <a:lnSpc>
                    <a:spcPct val="150000"/>
                  </a:lnSpc>
                  <a:spcBef>
                    <a:spcPts val="500"/>
                  </a:spcBef>
                  <a:buFontTx/>
                  <a:buNone/>
                  <a:defRPr sz="2000" b="0" i="1" kern="1200" spc="50" baseline="0">
                    <a:solidFill>
                      <a:schemeClr val="tx1">
                        <a:alpha val="60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080000" indent="-360000" algn="l" defTabSz="914400" rtl="0" eaLnBrk="1" latinLnBrk="0" hangingPunct="1">
                  <a:lnSpc>
                    <a:spcPct val="150000"/>
                  </a:lnSpc>
                  <a:spcBef>
                    <a:spcPts val="500"/>
                  </a:spcBef>
                  <a:buClr>
                    <a:schemeClr val="accent3"/>
                  </a:buClr>
                  <a:buFont typeface="Wingdings" panose="05000000000000000000" pitchFamily="2" charset="2"/>
                  <a:buChar char=""/>
                  <a:defRPr sz="2000" kern="1200" spc="50">
                    <a:solidFill>
                      <a:schemeClr val="tx1">
                        <a:alpha val="60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080000" indent="0" algn="l" defTabSz="914400" rtl="0" eaLnBrk="1" latinLnBrk="0" hangingPunct="1">
                  <a:lnSpc>
                    <a:spcPct val="150000"/>
                  </a:lnSpc>
                  <a:spcBef>
                    <a:spcPts val="500"/>
                  </a:spcBef>
                  <a:buClr>
                    <a:schemeClr val="accent3"/>
                  </a:buClr>
                  <a:buFontTx/>
                  <a:buNone/>
                  <a:defRPr sz="2000" b="0" i="1" kern="1200" spc="50" baseline="0">
                    <a:solidFill>
                      <a:schemeClr val="tx1">
                        <a:alpha val="60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00000" indent="-360000" algn="l" defTabSz="914400" rtl="0" eaLnBrk="1" latinLnBrk="0" hangingPunct="1">
                  <a:lnSpc>
                    <a:spcPct val="150000"/>
                  </a:lnSpc>
                  <a:spcBef>
                    <a:spcPts val="500"/>
                  </a:spcBef>
                  <a:buClr>
                    <a:schemeClr val="accent3"/>
                  </a:buClr>
                  <a:buFont typeface="Wingdings" panose="05000000000000000000" pitchFamily="2" charset="2"/>
                  <a:buChar char=""/>
                  <a:defRPr sz="2000" kern="1200" spc="50">
                    <a:solidFill>
                      <a:schemeClr val="tx1">
                        <a:alpha val="60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Wingdings" panose="05000000000000000000" pitchFamily="2" charset="2"/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AU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AU" i="1" smtClean="0">
                                <a:latin typeface="Cambria Math" panose="02040503050406030204" pitchFamily="18" charset="0"/>
                              </a:rPr>
                              <m:t>16</m:t>
                            </m:r>
                          </m:sub>
                        </m:sSub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16</m:t>
                            </m:r>
                          </m:sub>
                        </m:sSub>
                      </m:den>
                    </m:f>
                    <m:r>
                      <a:rPr lang="en-US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AU" dirty="0"/>
                  <a:t>,</a:t>
                </a:r>
              </a:p>
              <a:p>
                <a:pPr marL="0" indent="0">
                  <a:buFont typeface="Wingdings" panose="05000000000000000000" pitchFamily="2" charset="2"/>
                  <a:buNone/>
                </a:pPr>
                <a:endParaRPr lang="en-US" sz="1800" dirty="0"/>
              </a:p>
              <a:p>
                <a:pPr marL="0" indent="0">
                  <a:buFont typeface="Wingdings" panose="05000000000000000000" pitchFamily="2" charset="2"/>
                  <a:buNone/>
                </a:pPr>
                <a:endParaRPr lang="en-US" sz="1800" dirty="0"/>
              </a:p>
              <a:p>
                <a:pPr marL="0" indent="0">
                  <a:buFont typeface="Wingdings" panose="05000000000000000000" pitchFamily="2" charset="2"/>
                  <a:buNone/>
                </a:pPr>
                <a:endParaRPr lang="en-US" sz="1800" dirty="0"/>
              </a:p>
              <a:p>
                <a:pPr marL="0" indent="0">
                  <a:buFont typeface="Wingdings" panose="05000000000000000000" pitchFamily="2" charset="2"/>
                  <a:buNone/>
                </a:pPr>
                <a:endParaRPr lang="en-US" sz="1800" dirty="0"/>
              </a:p>
              <a:p>
                <a:pPr marL="0" indent="0">
                  <a:buFont typeface="Wingdings" panose="05000000000000000000" pitchFamily="2" charset="2"/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7" name="Content Placeholder 4">
                <a:extLst>
                  <a:ext uri="{FF2B5EF4-FFF2-40B4-BE49-F238E27FC236}">
                    <a16:creationId xmlns:a16="http://schemas.microsoft.com/office/drawing/2014/main" id="{75CD427E-2CA0-1512-C7B9-F58466D951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888270"/>
                <a:ext cx="6031414" cy="8153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5EFC2649-0DC4-3B84-E122-614FDAA62105}"/>
              </a:ext>
            </a:extLst>
          </p:cNvPr>
          <p:cNvSpPr txBox="1"/>
          <p:nvPr/>
        </p:nvSpPr>
        <p:spPr>
          <a:xfrm>
            <a:off x="7002869" y="843207"/>
            <a:ext cx="886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Input layer</a:t>
            </a:r>
            <a:endParaRPr lang="en-A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BC06D1A-646E-EC54-19FB-8E015D32DD74}"/>
              </a:ext>
            </a:extLst>
          </p:cNvPr>
          <p:cNvSpPr txBox="1"/>
          <p:nvPr/>
        </p:nvSpPr>
        <p:spPr>
          <a:xfrm>
            <a:off x="11037453" y="843208"/>
            <a:ext cx="969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Output layer</a:t>
            </a:r>
            <a:endParaRPr lang="en-AU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38B8FF9-346C-C97F-70B7-D8C80F7D1C63}"/>
              </a:ext>
            </a:extLst>
          </p:cNvPr>
          <p:cNvSpPr txBox="1"/>
          <p:nvPr/>
        </p:nvSpPr>
        <p:spPr>
          <a:xfrm>
            <a:off x="8979012" y="843208"/>
            <a:ext cx="969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Hidden layer(s)</a:t>
            </a:r>
            <a:endParaRPr lang="en-AU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A7BD594-8084-193F-FCBE-271605C8A255}"/>
              </a:ext>
            </a:extLst>
          </p:cNvPr>
          <p:cNvCxnSpPr/>
          <p:nvPr/>
        </p:nvCxnSpPr>
        <p:spPr>
          <a:xfrm>
            <a:off x="8389942" y="852352"/>
            <a:ext cx="0" cy="6014792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34BE9B3-E610-B236-E867-E7B7E588B57F}"/>
              </a:ext>
            </a:extLst>
          </p:cNvPr>
          <p:cNvCxnSpPr/>
          <p:nvPr/>
        </p:nvCxnSpPr>
        <p:spPr>
          <a:xfrm>
            <a:off x="10672894" y="849304"/>
            <a:ext cx="0" cy="6014792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892B3D0-5F88-D9C7-DA73-30E4BE3932A2}"/>
              </a:ext>
            </a:extLst>
          </p:cNvPr>
          <p:cNvCxnSpPr>
            <a:cxnSpLocks/>
          </p:cNvCxnSpPr>
          <p:nvPr/>
        </p:nvCxnSpPr>
        <p:spPr>
          <a:xfrm flipH="1">
            <a:off x="7196328" y="742807"/>
            <a:ext cx="461772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Content Placeholder 4">
            <a:extLst>
              <a:ext uri="{FF2B5EF4-FFF2-40B4-BE49-F238E27FC236}">
                <a16:creationId xmlns:a16="http://schemas.microsoft.com/office/drawing/2014/main" id="{5F284405-09EE-192E-F107-E10FD3664E01}"/>
              </a:ext>
            </a:extLst>
          </p:cNvPr>
          <p:cNvSpPr txBox="1">
            <a:spLocks/>
          </p:cNvSpPr>
          <p:nvPr/>
        </p:nvSpPr>
        <p:spPr>
          <a:xfrm>
            <a:off x="8513064" y="117118"/>
            <a:ext cx="2084832" cy="6256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0000" indent="-3600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3"/>
              </a:buClr>
              <a:buFont typeface="Wingdings" panose="05000000000000000000" pitchFamily="2" charset="2"/>
              <a:buChar char=""/>
              <a:defRPr sz="2000" kern="1200" spc="5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Tx/>
              <a:buNone/>
              <a:defRPr sz="2000" b="0" i="1" kern="1200" spc="50" baseline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80000" indent="-3600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 typeface="Wingdings" panose="05000000000000000000" pitchFamily="2" charset="2"/>
              <a:buChar char=""/>
              <a:defRPr sz="2000" kern="1200" spc="5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00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Tx/>
              <a:buNone/>
              <a:defRPr sz="2000" b="0" i="1" kern="1200" spc="50" baseline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00000" indent="-3600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 typeface="Wingdings" panose="05000000000000000000" pitchFamily="2" charset="2"/>
              <a:buChar char=""/>
              <a:defRPr sz="2000" kern="1200" spc="5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dirty="0"/>
              <a:t>Backward Pass</a:t>
            </a:r>
          </a:p>
          <a:p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ontent Placeholder 4">
                <a:extLst>
                  <a:ext uri="{FF2B5EF4-FFF2-40B4-BE49-F238E27FC236}">
                    <a16:creationId xmlns:a16="http://schemas.microsoft.com/office/drawing/2014/main" id="{B4F05E26-4F1B-96C1-83E1-D772AD2615E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932" y="3473243"/>
                <a:ext cx="6160589" cy="81538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60000" indent="-360000" algn="l" defTabSz="914400" rtl="0" eaLnBrk="1" latinLnBrk="0" hangingPunct="1">
                  <a:lnSpc>
                    <a:spcPct val="150000"/>
                  </a:lnSpc>
                  <a:spcBef>
                    <a:spcPts val="1000"/>
                  </a:spcBef>
                  <a:buClr>
                    <a:schemeClr val="accent3"/>
                  </a:buClr>
                  <a:buFont typeface="Wingdings" panose="05000000000000000000" pitchFamily="2" charset="2"/>
                  <a:buChar char=""/>
                  <a:defRPr sz="2000" kern="1200" spc="50">
                    <a:solidFill>
                      <a:schemeClr val="tx1">
                        <a:alpha val="60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60000" indent="0" algn="l" defTabSz="914400" rtl="0" eaLnBrk="1" latinLnBrk="0" hangingPunct="1">
                  <a:lnSpc>
                    <a:spcPct val="150000"/>
                  </a:lnSpc>
                  <a:spcBef>
                    <a:spcPts val="500"/>
                  </a:spcBef>
                  <a:buFontTx/>
                  <a:buNone/>
                  <a:defRPr sz="2000" b="0" i="1" kern="1200" spc="50" baseline="0">
                    <a:solidFill>
                      <a:schemeClr val="tx1">
                        <a:alpha val="60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080000" indent="-360000" algn="l" defTabSz="914400" rtl="0" eaLnBrk="1" latinLnBrk="0" hangingPunct="1">
                  <a:lnSpc>
                    <a:spcPct val="150000"/>
                  </a:lnSpc>
                  <a:spcBef>
                    <a:spcPts val="500"/>
                  </a:spcBef>
                  <a:buClr>
                    <a:schemeClr val="accent3"/>
                  </a:buClr>
                  <a:buFont typeface="Wingdings" panose="05000000000000000000" pitchFamily="2" charset="2"/>
                  <a:buChar char=""/>
                  <a:defRPr sz="2000" kern="1200" spc="50">
                    <a:solidFill>
                      <a:schemeClr val="tx1">
                        <a:alpha val="60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080000" indent="0" algn="l" defTabSz="914400" rtl="0" eaLnBrk="1" latinLnBrk="0" hangingPunct="1">
                  <a:lnSpc>
                    <a:spcPct val="150000"/>
                  </a:lnSpc>
                  <a:spcBef>
                    <a:spcPts val="500"/>
                  </a:spcBef>
                  <a:buClr>
                    <a:schemeClr val="accent3"/>
                  </a:buClr>
                  <a:buFontTx/>
                  <a:buNone/>
                  <a:defRPr sz="2000" b="0" i="1" kern="1200" spc="50" baseline="0">
                    <a:solidFill>
                      <a:schemeClr val="tx1">
                        <a:alpha val="60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00000" indent="-360000" algn="l" defTabSz="914400" rtl="0" eaLnBrk="1" latinLnBrk="0" hangingPunct="1">
                  <a:lnSpc>
                    <a:spcPct val="150000"/>
                  </a:lnSpc>
                  <a:spcBef>
                    <a:spcPts val="500"/>
                  </a:spcBef>
                  <a:buClr>
                    <a:schemeClr val="accent3"/>
                  </a:buClr>
                  <a:buFont typeface="Wingdings" panose="05000000000000000000" pitchFamily="2" charset="2"/>
                  <a:buChar char=""/>
                  <a:defRPr sz="2000" kern="1200" spc="50">
                    <a:solidFill>
                      <a:schemeClr val="tx1">
                        <a:alpha val="60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Wingdings" panose="05000000000000000000" pitchFamily="2" charset="2"/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AU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AU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17</m:t>
                            </m:r>
                          </m:sub>
                        </m:sSub>
                      </m:den>
                    </m:f>
                    <m:r>
                      <a:rPr lang="en-US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AU" dirty="0"/>
                  <a:t>,</a:t>
                </a:r>
              </a:p>
              <a:p>
                <a:pPr marL="0" indent="0">
                  <a:buFont typeface="Wingdings" panose="05000000000000000000" pitchFamily="2" charset="2"/>
                  <a:buNone/>
                </a:pPr>
                <a:endParaRPr lang="en-US" sz="1800" dirty="0"/>
              </a:p>
              <a:p>
                <a:pPr marL="0" indent="0">
                  <a:buFont typeface="Wingdings" panose="05000000000000000000" pitchFamily="2" charset="2"/>
                  <a:buNone/>
                </a:pPr>
                <a:endParaRPr lang="en-US" sz="1800" dirty="0"/>
              </a:p>
              <a:p>
                <a:pPr marL="0" indent="0">
                  <a:buFont typeface="Wingdings" panose="05000000000000000000" pitchFamily="2" charset="2"/>
                  <a:buNone/>
                </a:pPr>
                <a:endParaRPr lang="en-US" sz="1800" dirty="0"/>
              </a:p>
              <a:p>
                <a:pPr marL="0" indent="0">
                  <a:buFont typeface="Wingdings" panose="05000000000000000000" pitchFamily="2" charset="2"/>
                  <a:buNone/>
                </a:pPr>
                <a:endParaRPr lang="en-US" sz="1800" dirty="0"/>
              </a:p>
              <a:p>
                <a:pPr marL="0" indent="0">
                  <a:buFont typeface="Wingdings" panose="05000000000000000000" pitchFamily="2" charset="2"/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29" name="Content Placeholder 4">
                <a:extLst>
                  <a:ext uri="{FF2B5EF4-FFF2-40B4-BE49-F238E27FC236}">
                    <a16:creationId xmlns:a16="http://schemas.microsoft.com/office/drawing/2014/main" id="{B4F05E26-4F1B-96C1-83E1-D772AD2615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32" y="3473243"/>
                <a:ext cx="6160589" cy="815387"/>
              </a:xfrm>
              <a:prstGeom prst="rect">
                <a:avLst/>
              </a:prstGeom>
              <a:blipFill>
                <a:blip r:embed="rId4"/>
                <a:stretch>
                  <a:fillRect r="-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ontent Placeholder 4">
                <a:extLst>
                  <a:ext uri="{FF2B5EF4-FFF2-40B4-BE49-F238E27FC236}">
                    <a16:creationId xmlns:a16="http://schemas.microsoft.com/office/drawing/2014/main" id="{28BFC83D-3A2C-3DCE-A7E3-581AAD98CF1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931" y="4058216"/>
                <a:ext cx="6160589" cy="81538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60000" indent="-360000" algn="l" defTabSz="914400" rtl="0" eaLnBrk="1" latinLnBrk="0" hangingPunct="1">
                  <a:lnSpc>
                    <a:spcPct val="150000"/>
                  </a:lnSpc>
                  <a:spcBef>
                    <a:spcPts val="1000"/>
                  </a:spcBef>
                  <a:buClr>
                    <a:schemeClr val="accent3"/>
                  </a:buClr>
                  <a:buFont typeface="Wingdings" panose="05000000000000000000" pitchFamily="2" charset="2"/>
                  <a:buChar char=""/>
                  <a:defRPr sz="2000" kern="1200" spc="50">
                    <a:solidFill>
                      <a:schemeClr val="tx1">
                        <a:alpha val="60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60000" indent="0" algn="l" defTabSz="914400" rtl="0" eaLnBrk="1" latinLnBrk="0" hangingPunct="1">
                  <a:lnSpc>
                    <a:spcPct val="150000"/>
                  </a:lnSpc>
                  <a:spcBef>
                    <a:spcPts val="500"/>
                  </a:spcBef>
                  <a:buFontTx/>
                  <a:buNone/>
                  <a:defRPr sz="2000" b="0" i="1" kern="1200" spc="50" baseline="0">
                    <a:solidFill>
                      <a:schemeClr val="tx1">
                        <a:alpha val="60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080000" indent="-360000" algn="l" defTabSz="914400" rtl="0" eaLnBrk="1" latinLnBrk="0" hangingPunct="1">
                  <a:lnSpc>
                    <a:spcPct val="150000"/>
                  </a:lnSpc>
                  <a:spcBef>
                    <a:spcPts val="500"/>
                  </a:spcBef>
                  <a:buClr>
                    <a:schemeClr val="accent3"/>
                  </a:buClr>
                  <a:buFont typeface="Wingdings" panose="05000000000000000000" pitchFamily="2" charset="2"/>
                  <a:buChar char=""/>
                  <a:defRPr sz="2000" kern="1200" spc="50">
                    <a:solidFill>
                      <a:schemeClr val="tx1">
                        <a:alpha val="60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080000" indent="0" algn="l" defTabSz="914400" rtl="0" eaLnBrk="1" latinLnBrk="0" hangingPunct="1">
                  <a:lnSpc>
                    <a:spcPct val="150000"/>
                  </a:lnSpc>
                  <a:spcBef>
                    <a:spcPts val="500"/>
                  </a:spcBef>
                  <a:buClr>
                    <a:schemeClr val="accent3"/>
                  </a:buClr>
                  <a:buFontTx/>
                  <a:buNone/>
                  <a:defRPr sz="2000" b="0" i="1" kern="1200" spc="50" baseline="0">
                    <a:solidFill>
                      <a:schemeClr val="tx1">
                        <a:alpha val="60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00000" indent="-360000" algn="l" defTabSz="914400" rtl="0" eaLnBrk="1" latinLnBrk="0" hangingPunct="1">
                  <a:lnSpc>
                    <a:spcPct val="150000"/>
                  </a:lnSpc>
                  <a:spcBef>
                    <a:spcPts val="500"/>
                  </a:spcBef>
                  <a:buClr>
                    <a:schemeClr val="accent3"/>
                  </a:buClr>
                  <a:buFont typeface="Wingdings" panose="05000000000000000000" pitchFamily="2" charset="2"/>
                  <a:buChar char=""/>
                  <a:defRPr sz="2000" kern="1200" spc="50">
                    <a:solidFill>
                      <a:schemeClr val="tx1">
                        <a:alpha val="60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Wingdings" panose="05000000000000000000" pitchFamily="2" charset="2"/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AU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AU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18</m:t>
                            </m:r>
                          </m:sub>
                        </m:sSub>
                      </m:den>
                    </m:f>
                    <m:r>
                      <a:rPr lang="en-US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AU" dirty="0"/>
                  <a:t>,</a:t>
                </a:r>
              </a:p>
              <a:p>
                <a:pPr marL="0" indent="0">
                  <a:buFont typeface="Wingdings" panose="05000000000000000000" pitchFamily="2" charset="2"/>
                  <a:buNone/>
                </a:pPr>
                <a:endParaRPr lang="en-US" sz="1800" dirty="0"/>
              </a:p>
              <a:p>
                <a:pPr marL="0" indent="0">
                  <a:buFont typeface="Wingdings" panose="05000000000000000000" pitchFamily="2" charset="2"/>
                  <a:buNone/>
                </a:pPr>
                <a:endParaRPr lang="en-US" sz="1800" dirty="0"/>
              </a:p>
              <a:p>
                <a:pPr marL="0" indent="0">
                  <a:buFont typeface="Wingdings" panose="05000000000000000000" pitchFamily="2" charset="2"/>
                  <a:buNone/>
                </a:pPr>
                <a:endParaRPr lang="en-US" sz="1800" dirty="0"/>
              </a:p>
              <a:p>
                <a:pPr marL="0" indent="0">
                  <a:buFont typeface="Wingdings" panose="05000000000000000000" pitchFamily="2" charset="2"/>
                  <a:buNone/>
                </a:pPr>
                <a:endParaRPr lang="en-US" sz="1800" dirty="0"/>
              </a:p>
              <a:p>
                <a:pPr marL="0" indent="0">
                  <a:buFont typeface="Wingdings" panose="05000000000000000000" pitchFamily="2" charset="2"/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0" name="Content Placeholder 4">
                <a:extLst>
                  <a:ext uri="{FF2B5EF4-FFF2-40B4-BE49-F238E27FC236}">
                    <a16:creationId xmlns:a16="http://schemas.microsoft.com/office/drawing/2014/main" id="{28BFC83D-3A2C-3DCE-A7E3-581AAD98C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31" y="4058216"/>
                <a:ext cx="6160589" cy="815387"/>
              </a:xfrm>
              <a:prstGeom prst="rect">
                <a:avLst/>
              </a:prstGeom>
              <a:blipFill>
                <a:blip r:embed="rId5"/>
                <a:stretch>
                  <a:fillRect r="-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4">
                <a:extLst>
                  <a:ext uri="{FF2B5EF4-FFF2-40B4-BE49-F238E27FC236}">
                    <a16:creationId xmlns:a16="http://schemas.microsoft.com/office/drawing/2014/main" id="{DFA843C2-DA5A-777B-0475-B0E29D98552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930" y="4678736"/>
                <a:ext cx="6160589" cy="81538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60000" indent="-360000" algn="l" defTabSz="914400" rtl="0" eaLnBrk="1" latinLnBrk="0" hangingPunct="1">
                  <a:lnSpc>
                    <a:spcPct val="150000"/>
                  </a:lnSpc>
                  <a:spcBef>
                    <a:spcPts val="1000"/>
                  </a:spcBef>
                  <a:buClr>
                    <a:schemeClr val="accent3"/>
                  </a:buClr>
                  <a:buFont typeface="Wingdings" panose="05000000000000000000" pitchFamily="2" charset="2"/>
                  <a:buChar char=""/>
                  <a:defRPr sz="2000" kern="1200" spc="50">
                    <a:solidFill>
                      <a:schemeClr val="tx1">
                        <a:alpha val="60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60000" indent="0" algn="l" defTabSz="914400" rtl="0" eaLnBrk="1" latinLnBrk="0" hangingPunct="1">
                  <a:lnSpc>
                    <a:spcPct val="150000"/>
                  </a:lnSpc>
                  <a:spcBef>
                    <a:spcPts val="500"/>
                  </a:spcBef>
                  <a:buFontTx/>
                  <a:buNone/>
                  <a:defRPr sz="2000" b="0" i="1" kern="1200" spc="50" baseline="0">
                    <a:solidFill>
                      <a:schemeClr val="tx1">
                        <a:alpha val="60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080000" indent="-360000" algn="l" defTabSz="914400" rtl="0" eaLnBrk="1" latinLnBrk="0" hangingPunct="1">
                  <a:lnSpc>
                    <a:spcPct val="150000"/>
                  </a:lnSpc>
                  <a:spcBef>
                    <a:spcPts val="500"/>
                  </a:spcBef>
                  <a:buClr>
                    <a:schemeClr val="accent3"/>
                  </a:buClr>
                  <a:buFont typeface="Wingdings" panose="05000000000000000000" pitchFamily="2" charset="2"/>
                  <a:buChar char=""/>
                  <a:defRPr sz="2000" kern="1200" spc="50">
                    <a:solidFill>
                      <a:schemeClr val="tx1">
                        <a:alpha val="60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080000" indent="0" algn="l" defTabSz="914400" rtl="0" eaLnBrk="1" latinLnBrk="0" hangingPunct="1">
                  <a:lnSpc>
                    <a:spcPct val="150000"/>
                  </a:lnSpc>
                  <a:spcBef>
                    <a:spcPts val="500"/>
                  </a:spcBef>
                  <a:buClr>
                    <a:schemeClr val="accent3"/>
                  </a:buClr>
                  <a:buFontTx/>
                  <a:buNone/>
                  <a:defRPr sz="2000" b="0" i="1" kern="1200" spc="50" baseline="0">
                    <a:solidFill>
                      <a:schemeClr val="tx1">
                        <a:alpha val="60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00000" indent="-360000" algn="l" defTabSz="914400" rtl="0" eaLnBrk="1" latinLnBrk="0" hangingPunct="1">
                  <a:lnSpc>
                    <a:spcPct val="150000"/>
                  </a:lnSpc>
                  <a:spcBef>
                    <a:spcPts val="500"/>
                  </a:spcBef>
                  <a:buClr>
                    <a:schemeClr val="accent3"/>
                  </a:buClr>
                  <a:buFont typeface="Wingdings" panose="05000000000000000000" pitchFamily="2" charset="2"/>
                  <a:buChar char=""/>
                  <a:defRPr sz="2000" kern="1200" spc="50">
                    <a:solidFill>
                      <a:schemeClr val="tx1">
                        <a:alpha val="60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Wingdings" panose="05000000000000000000" pitchFamily="2" charset="2"/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AU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AU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19</m:t>
                            </m:r>
                          </m:sub>
                        </m:sSub>
                      </m:den>
                    </m:f>
                    <m:r>
                      <a:rPr lang="en-US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AU" dirty="0"/>
                  <a:t>,</a:t>
                </a:r>
              </a:p>
              <a:p>
                <a:pPr marL="0" indent="0">
                  <a:buFont typeface="Wingdings" panose="05000000000000000000" pitchFamily="2" charset="2"/>
                  <a:buNone/>
                </a:pPr>
                <a:endParaRPr lang="en-US" sz="1800" dirty="0"/>
              </a:p>
              <a:p>
                <a:pPr marL="0" indent="0">
                  <a:buFont typeface="Wingdings" panose="05000000000000000000" pitchFamily="2" charset="2"/>
                  <a:buNone/>
                </a:pPr>
                <a:endParaRPr lang="en-US" sz="1800" dirty="0"/>
              </a:p>
              <a:p>
                <a:pPr marL="0" indent="0">
                  <a:buFont typeface="Wingdings" panose="05000000000000000000" pitchFamily="2" charset="2"/>
                  <a:buNone/>
                </a:pPr>
                <a:endParaRPr lang="en-US" sz="1800" dirty="0"/>
              </a:p>
              <a:p>
                <a:pPr marL="0" indent="0">
                  <a:buFont typeface="Wingdings" panose="05000000000000000000" pitchFamily="2" charset="2"/>
                  <a:buNone/>
                </a:pPr>
                <a:endParaRPr lang="en-US" sz="1800" dirty="0"/>
              </a:p>
              <a:p>
                <a:pPr marL="0" indent="0">
                  <a:buFont typeface="Wingdings" panose="05000000000000000000" pitchFamily="2" charset="2"/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1" name="Content Placeholder 4">
                <a:extLst>
                  <a:ext uri="{FF2B5EF4-FFF2-40B4-BE49-F238E27FC236}">
                    <a16:creationId xmlns:a16="http://schemas.microsoft.com/office/drawing/2014/main" id="{DFA843C2-DA5A-777B-0475-B0E29D9855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30" y="4678736"/>
                <a:ext cx="6160589" cy="815387"/>
              </a:xfrm>
              <a:prstGeom prst="rect">
                <a:avLst/>
              </a:prstGeom>
              <a:blipFill>
                <a:blip r:embed="rId6"/>
                <a:stretch>
                  <a:fillRect r="-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ontent Placeholder 4">
                <a:extLst>
                  <a:ext uri="{FF2B5EF4-FFF2-40B4-BE49-F238E27FC236}">
                    <a16:creationId xmlns:a16="http://schemas.microsoft.com/office/drawing/2014/main" id="{14DF3353-49BE-FF0F-5C9E-FE3369C6428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2799" y="5228162"/>
                <a:ext cx="6160589" cy="81538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60000" indent="-360000" algn="l" defTabSz="914400" rtl="0" eaLnBrk="1" latinLnBrk="0" hangingPunct="1">
                  <a:lnSpc>
                    <a:spcPct val="150000"/>
                  </a:lnSpc>
                  <a:spcBef>
                    <a:spcPts val="1000"/>
                  </a:spcBef>
                  <a:buClr>
                    <a:schemeClr val="accent3"/>
                  </a:buClr>
                  <a:buFont typeface="Wingdings" panose="05000000000000000000" pitchFamily="2" charset="2"/>
                  <a:buChar char=""/>
                  <a:defRPr sz="2000" kern="1200" spc="50">
                    <a:solidFill>
                      <a:schemeClr val="tx1">
                        <a:alpha val="60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60000" indent="0" algn="l" defTabSz="914400" rtl="0" eaLnBrk="1" latinLnBrk="0" hangingPunct="1">
                  <a:lnSpc>
                    <a:spcPct val="150000"/>
                  </a:lnSpc>
                  <a:spcBef>
                    <a:spcPts val="500"/>
                  </a:spcBef>
                  <a:buFontTx/>
                  <a:buNone/>
                  <a:defRPr sz="2000" b="0" i="1" kern="1200" spc="50" baseline="0">
                    <a:solidFill>
                      <a:schemeClr val="tx1">
                        <a:alpha val="60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080000" indent="-360000" algn="l" defTabSz="914400" rtl="0" eaLnBrk="1" latinLnBrk="0" hangingPunct="1">
                  <a:lnSpc>
                    <a:spcPct val="150000"/>
                  </a:lnSpc>
                  <a:spcBef>
                    <a:spcPts val="500"/>
                  </a:spcBef>
                  <a:buClr>
                    <a:schemeClr val="accent3"/>
                  </a:buClr>
                  <a:buFont typeface="Wingdings" panose="05000000000000000000" pitchFamily="2" charset="2"/>
                  <a:buChar char=""/>
                  <a:defRPr sz="2000" kern="1200" spc="50">
                    <a:solidFill>
                      <a:schemeClr val="tx1">
                        <a:alpha val="60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080000" indent="0" algn="l" defTabSz="914400" rtl="0" eaLnBrk="1" latinLnBrk="0" hangingPunct="1">
                  <a:lnSpc>
                    <a:spcPct val="150000"/>
                  </a:lnSpc>
                  <a:spcBef>
                    <a:spcPts val="500"/>
                  </a:spcBef>
                  <a:buClr>
                    <a:schemeClr val="accent3"/>
                  </a:buClr>
                  <a:buFontTx/>
                  <a:buNone/>
                  <a:defRPr sz="2000" b="0" i="1" kern="1200" spc="50" baseline="0">
                    <a:solidFill>
                      <a:schemeClr val="tx1">
                        <a:alpha val="60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00000" indent="-360000" algn="l" defTabSz="914400" rtl="0" eaLnBrk="1" latinLnBrk="0" hangingPunct="1">
                  <a:lnSpc>
                    <a:spcPct val="150000"/>
                  </a:lnSpc>
                  <a:spcBef>
                    <a:spcPts val="500"/>
                  </a:spcBef>
                  <a:buClr>
                    <a:schemeClr val="accent3"/>
                  </a:buClr>
                  <a:buFont typeface="Wingdings" panose="05000000000000000000" pitchFamily="2" charset="2"/>
                  <a:buChar char=""/>
                  <a:defRPr sz="2000" kern="1200" spc="50">
                    <a:solidFill>
                      <a:schemeClr val="tx1">
                        <a:alpha val="60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Wingdings" panose="05000000000000000000" pitchFamily="2" charset="2"/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AU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20</m:t>
                            </m:r>
                          </m:sub>
                        </m:sSub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20</m:t>
                            </m:r>
                          </m:sub>
                        </m:sSub>
                      </m:den>
                    </m:f>
                    <m:r>
                      <a:rPr lang="en-US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AU" dirty="0"/>
                  <a:t>,</a:t>
                </a:r>
              </a:p>
              <a:p>
                <a:pPr marL="0" indent="0">
                  <a:buFont typeface="Wingdings" panose="05000000000000000000" pitchFamily="2" charset="2"/>
                  <a:buNone/>
                </a:pPr>
                <a:endParaRPr lang="en-US" sz="1800" dirty="0"/>
              </a:p>
              <a:p>
                <a:pPr marL="0" indent="0">
                  <a:buFont typeface="Wingdings" panose="05000000000000000000" pitchFamily="2" charset="2"/>
                  <a:buNone/>
                </a:pPr>
                <a:endParaRPr lang="en-US" sz="1800" dirty="0"/>
              </a:p>
              <a:p>
                <a:pPr marL="0" indent="0">
                  <a:buFont typeface="Wingdings" panose="05000000000000000000" pitchFamily="2" charset="2"/>
                  <a:buNone/>
                </a:pPr>
                <a:endParaRPr lang="en-US" sz="1800" dirty="0"/>
              </a:p>
              <a:p>
                <a:pPr marL="0" indent="0">
                  <a:buFont typeface="Wingdings" panose="05000000000000000000" pitchFamily="2" charset="2"/>
                  <a:buNone/>
                </a:pPr>
                <a:endParaRPr lang="en-US" sz="1800" dirty="0"/>
              </a:p>
              <a:p>
                <a:pPr marL="0" indent="0">
                  <a:buFont typeface="Wingdings" panose="05000000000000000000" pitchFamily="2" charset="2"/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2" name="Content Placeholder 4">
                <a:extLst>
                  <a:ext uri="{FF2B5EF4-FFF2-40B4-BE49-F238E27FC236}">
                    <a16:creationId xmlns:a16="http://schemas.microsoft.com/office/drawing/2014/main" id="{14DF3353-49BE-FF0F-5C9E-FE3369C642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99" y="5228162"/>
                <a:ext cx="6160589" cy="815387"/>
              </a:xfrm>
              <a:prstGeom prst="rect">
                <a:avLst/>
              </a:prstGeom>
              <a:blipFill>
                <a:blip r:embed="rId7"/>
                <a:stretch>
                  <a:fillRect r="-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ontent Placeholder 4">
                <a:extLst>
                  <a:ext uri="{FF2B5EF4-FFF2-40B4-BE49-F238E27FC236}">
                    <a16:creationId xmlns:a16="http://schemas.microsoft.com/office/drawing/2014/main" id="{D51FB93B-5411-611B-28C0-F13E01F551E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929" y="5813135"/>
                <a:ext cx="6160589" cy="81538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60000" indent="-360000" algn="l" defTabSz="914400" rtl="0" eaLnBrk="1" latinLnBrk="0" hangingPunct="1">
                  <a:lnSpc>
                    <a:spcPct val="150000"/>
                  </a:lnSpc>
                  <a:spcBef>
                    <a:spcPts val="1000"/>
                  </a:spcBef>
                  <a:buClr>
                    <a:schemeClr val="accent3"/>
                  </a:buClr>
                  <a:buFont typeface="Wingdings" panose="05000000000000000000" pitchFamily="2" charset="2"/>
                  <a:buChar char=""/>
                  <a:defRPr sz="2000" kern="1200" spc="50">
                    <a:solidFill>
                      <a:schemeClr val="tx1">
                        <a:alpha val="60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60000" indent="0" algn="l" defTabSz="914400" rtl="0" eaLnBrk="1" latinLnBrk="0" hangingPunct="1">
                  <a:lnSpc>
                    <a:spcPct val="150000"/>
                  </a:lnSpc>
                  <a:spcBef>
                    <a:spcPts val="500"/>
                  </a:spcBef>
                  <a:buFontTx/>
                  <a:buNone/>
                  <a:defRPr sz="2000" b="0" i="1" kern="1200" spc="50" baseline="0">
                    <a:solidFill>
                      <a:schemeClr val="tx1">
                        <a:alpha val="60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080000" indent="-360000" algn="l" defTabSz="914400" rtl="0" eaLnBrk="1" latinLnBrk="0" hangingPunct="1">
                  <a:lnSpc>
                    <a:spcPct val="150000"/>
                  </a:lnSpc>
                  <a:spcBef>
                    <a:spcPts val="500"/>
                  </a:spcBef>
                  <a:buClr>
                    <a:schemeClr val="accent3"/>
                  </a:buClr>
                  <a:buFont typeface="Wingdings" panose="05000000000000000000" pitchFamily="2" charset="2"/>
                  <a:buChar char=""/>
                  <a:defRPr sz="2000" kern="1200" spc="50">
                    <a:solidFill>
                      <a:schemeClr val="tx1">
                        <a:alpha val="60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080000" indent="0" algn="l" defTabSz="914400" rtl="0" eaLnBrk="1" latinLnBrk="0" hangingPunct="1">
                  <a:lnSpc>
                    <a:spcPct val="150000"/>
                  </a:lnSpc>
                  <a:spcBef>
                    <a:spcPts val="500"/>
                  </a:spcBef>
                  <a:buClr>
                    <a:schemeClr val="accent3"/>
                  </a:buClr>
                  <a:buFontTx/>
                  <a:buNone/>
                  <a:defRPr sz="2000" b="0" i="1" kern="1200" spc="50" baseline="0">
                    <a:solidFill>
                      <a:schemeClr val="tx1">
                        <a:alpha val="60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00000" indent="-360000" algn="l" defTabSz="914400" rtl="0" eaLnBrk="1" latinLnBrk="0" hangingPunct="1">
                  <a:lnSpc>
                    <a:spcPct val="150000"/>
                  </a:lnSpc>
                  <a:spcBef>
                    <a:spcPts val="500"/>
                  </a:spcBef>
                  <a:buClr>
                    <a:schemeClr val="accent3"/>
                  </a:buClr>
                  <a:buFont typeface="Wingdings" panose="05000000000000000000" pitchFamily="2" charset="2"/>
                  <a:buChar char=""/>
                  <a:defRPr sz="2000" kern="1200" spc="50">
                    <a:solidFill>
                      <a:schemeClr val="tx1">
                        <a:alpha val="60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Wingdings" panose="05000000000000000000" pitchFamily="2" charset="2"/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AU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</m:den>
                    </m:f>
                    <m:r>
                      <a:rPr lang="en-US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AU" dirty="0"/>
                  <a:t>,</a:t>
                </a:r>
              </a:p>
              <a:p>
                <a:pPr marL="0" indent="0">
                  <a:buFont typeface="Wingdings" panose="05000000000000000000" pitchFamily="2" charset="2"/>
                  <a:buNone/>
                </a:pPr>
                <a:endParaRPr lang="en-US" sz="1800" dirty="0"/>
              </a:p>
              <a:p>
                <a:pPr marL="0" indent="0">
                  <a:buFont typeface="Wingdings" panose="05000000000000000000" pitchFamily="2" charset="2"/>
                  <a:buNone/>
                </a:pPr>
                <a:endParaRPr lang="en-US" sz="1800" dirty="0"/>
              </a:p>
              <a:p>
                <a:pPr marL="0" indent="0">
                  <a:buFont typeface="Wingdings" panose="05000000000000000000" pitchFamily="2" charset="2"/>
                  <a:buNone/>
                </a:pPr>
                <a:endParaRPr lang="en-US" sz="1800" dirty="0"/>
              </a:p>
              <a:p>
                <a:pPr marL="0" indent="0">
                  <a:buFont typeface="Wingdings" panose="05000000000000000000" pitchFamily="2" charset="2"/>
                  <a:buNone/>
                </a:pPr>
                <a:endParaRPr lang="en-US" sz="1800" dirty="0"/>
              </a:p>
              <a:p>
                <a:pPr marL="0" indent="0">
                  <a:buFont typeface="Wingdings" panose="05000000000000000000" pitchFamily="2" charset="2"/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3" name="Content Placeholder 4">
                <a:extLst>
                  <a:ext uri="{FF2B5EF4-FFF2-40B4-BE49-F238E27FC236}">
                    <a16:creationId xmlns:a16="http://schemas.microsoft.com/office/drawing/2014/main" id="{D51FB93B-5411-611B-28C0-F13E01F551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29" y="5813135"/>
                <a:ext cx="6160589" cy="815387"/>
              </a:xfrm>
              <a:prstGeom prst="rect">
                <a:avLst/>
              </a:prstGeom>
              <a:blipFill>
                <a:blip r:embed="rId8"/>
                <a:stretch>
                  <a:fillRect r="-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A45C25A-B5AC-EF0B-0332-1F7AA297DF89}"/>
              </a:ext>
            </a:extLst>
          </p:cNvPr>
          <p:cNvCxnSpPr>
            <a:cxnSpLocks/>
          </p:cNvCxnSpPr>
          <p:nvPr/>
        </p:nvCxnSpPr>
        <p:spPr>
          <a:xfrm>
            <a:off x="9893622" y="2204041"/>
            <a:ext cx="1837944" cy="1499616"/>
          </a:xfrm>
          <a:prstGeom prst="line">
            <a:avLst/>
          </a:prstGeom>
          <a:ln w="123825">
            <a:solidFill>
              <a:srgbClr val="FF00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8BE43B3-B488-FEDE-483F-ECCCE43BBA25}"/>
              </a:ext>
            </a:extLst>
          </p:cNvPr>
          <p:cNvCxnSpPr>
            <a:cxnSpLocks/>
          </p:cNvCxnSpPr>
          <p:nvPr/>
        </p:nvCxnSpPr>
        <p:spPr>
          <a:xfrm>
            <a:off x="9932415" y="3072721"/>
            <a:ext cx="1753431" cy="713232"/>
          </a:xfrm>
          <a:prstGeom prst="line">
            <a:avLst/>
          </a:prstGeom>
          <a:ln w="123825">
            <a:solidFill>
              <a:srgbClr val="FFC0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596DF50-D133-9914-96CA-C172785E17C0}"/>
              </a:ext>
            </a:extLst>
          </p:cNvPr>
          <p:cNvCxnSpPr>
            <a:cxnSpLocks/>
          </p:cNvCxnSpPr>
          <p:nvPr/>
        </p:nvCxnSpPr>
        <p:spPr>
          <a:xfrm>
            <a:off x="9948486" y="3868249"/>
            <a:ext cx="1728216" cy="9144"/>
          </a:xfrm>
          <a:prstGeom prst="line">
            <a:avLst/>
          </a:prstGeom>
          <a:ln w="123825">
            <a:solidFill>
              <a:srgbClr val="FFFF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6E41AEA-DB79-85FF-298A-EA19F108D5D9}"/>
              </a:ext>
            </a:extLst>
          </p:cNvPr>
          <p:cNvCxnSpPr>
            <a:cxnSpLocks/>
          </p:cNvCxnSpPr>
          <p:nvPr/>
        </p:nvCxnSpPr>
        <p:spPr>
          <a:xfrm flipV="1">
            <a:off x="9913756" y="3966624"/>
            <a:ext cx="1737360" cy="685800"/>
          </a:xfrm>
          <a:prstGeom prst="line">
            <a:avLst/>
          </a:prstGeom>
          <a:ln w="123825">
            <a:solidFill>
              <a:srgbClr val="92D05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7E03927-2013-66FC-0618-D82149A8E6C9}"/>
              </a:ext>
            </a:extLst>
          </p:cNvPr>
          <p:cNvCxnSpPr>
            <a:cxnSpLocks/>
          </p:cNvCxnSpPr>
          <p:nvPr/>
        </p:nvCxnSpPr>
        <p:spPr>
          <a:xfrm flipV="1">
            <a:off x="9893622" y="4060273"/>
            <a:ext cx="1810512" cy="1453896"/>
          </a:xfrm>
          <a:prstGeom prst="line">
            <a:avLst/>
          </a:prstGeom>
          <a:ln w="123825">
            <a:solidFill>
              <a:srgbClr val="00B05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01AF3C3-463A-C60D-4EB4-E384FA37E1F4}"/>
              </a:ext>
            </a:extLst>
          </p:cNvPr>
          <p:cNvCxnSpPr>
            <a:cxnSpLocks/>
          </p:cNvCxnSpPr>
          <p:nvPr/>
        </p:nvCxnSpPr>
        <p:spPr>
          <a:xfrm flipV="1">
            <a:off x="9857046" y="4105993"/>
            <a:ext cx="1883664" cy="2267712"/>
          </a:xfrm>
          <a:prstGeom prst="line">
            <a:avLst/>
          </a:prstGeom>
          <a:ln w="123825">
            <a:solidFill>
              <a:srgbClr val="00B0F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2168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9" grpId="0"/>
      <p:bldP spid="30" grpId="0"/>
      <p:bldP spid="31" grpId="0"/>
      <p:bldP spid="32" grpId="0"/>
      <p:bldP spid="3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45EE40-BA2D-FE0F-CB66-09B9934786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B626A1D8-EA23-76C1-EE46-43916F9CB2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114060"/>
                <a:ext cx="12192000" cy="5562284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1800" dirty="0"/>
                  <a:t>Now to get the Loss function derivative for the input layers:</a:t>
                </a:r>
              </a:p>
              <a:p>
                <a:pPr marL="0" indent="0">
                  <a:buNone/>
                </a:pPr>
                <a:r>
                  <a:rPr lang="en-US" sz="1800" dirty="0"/>
                  <a:t>Through Chain rule we must find: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AU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AU" sz="24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chemeClr val="tx1">
                                <a:alpha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1">
                                <a:alpha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b="0" i="1" smtClean="0">
                            <a:solidFill>
                              <a:schemeClr val="tx1">
                                <a:alpha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tx1">
                                <a:alpha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>
                                    <a:alpha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>
                                    <a:alpha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>
                                    <a:alpha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en-US" sz="2400" b="0" i="1" smtClean="0">
                                <a:solidFill>
                                  <a:schemeClr val="tx1">
                                    <a:alpha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en-US" sz="2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en-US" sz="2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en-US" sz="2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num>
                      <m:den>
                        <m:r>
                          <a:rPr lang="en-US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num>
                      <m:den>
                        <m:r>
                          <a:rPr lang="en-US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/>
                  <a:t>,</a:t>
                </a:r>
              </a:p>
              <a:p>
                <a:pPr marL="0" indent="0">
                  <a:buNone/>
                </a:pPr>
                <a:r>
                  <a:rPr lang="en-US" sz="1800" dirty="0"/>
                  <a:t>Remember from the forward pass: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𝑃𝑟𝑒𝑑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1, 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1800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</m:sSup>
                      </m:den>
                    </m:f>
                  </m:oMath>
                </a14:m>
                <a:r>
                  <a:rPr lang="en-US" sz="1800" i="1" dirty="0">
                    <a:latin typeface="Cambria Math" panose="02040503050406030204" pitchFamily="18" charset="0"/>
                  </a:rPr>
                  <a:t>,</a:t>
                </a:r>
              </a:p>
              <a:p>
                <a:pPr marL="0" indent="0">
                  <a:buNone/>
                </a:pPr>
                <a:r>
                  <a:rPr lang="en-US" sz="1800" dirty="0"/>
                  <a:t>where,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AU" sz="18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AU" sz="18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18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AU" sz="180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80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AU" sz="180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AU" sz="18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18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800">
                            <a:latin typeface="Cambria Math" panose="02040503050406030204" pitchFamily="18" charset="0"/>
                          </a:rPr>
                          <m:t>17</m:t>
                        </m:r>
                      </m:sub>
                    </m:sSub>
                    <m:r>
                      <a:rPr lang="en-AU" sz="180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AU" sz="18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18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80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AU" sz="18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18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80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AU" sz="18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18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800">
                            <a:latin typeface="Cambria Math" panose="02040503050406030204" pitchFamily="18" charset="0"/>
                          </a:rPr>
                          <m:t>20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sSub>
                      <m:sSubPr>
                        <m:ctrlPr>
                          <a:rPr lang="en-AU" sz="18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18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800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</m:oMath>
                </a14:m>
                <a:r>
                  <a:rPr lang="en-US" sz="1800" dirty="0"/>
                  <a:t>, </a:t>
                </a:r>
              </a:p>
              <a:p>
                <a:pPr marL="0" indent="0">
                  <a:buNone/>
                </a:pPr>
                <a:r>
                  <a:rPr lang="en-US" sz="1800" dirty="0"/>
                  <a:t>Where for </a:t>
                </a:r>
                <a:r>
                  <a:rPr lang="en-US" sz="1800" dirty="0" err="1"/>
                  <a:t>e.g</a:t>
                </a:r>
                <a:r>
                  <a:rPr lang="en-US" sz="1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</m:sSup>
                      </m:den>
                    </m:f>
                  </m:oMath>
                </a14:m>
                <a:r>
                  <a:rPr lang="en-US" sz="1800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AU" sz="18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AU" sz="18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18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AU" sz="18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AU" sz="180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AU" sz="18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AU" sz="18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AU" sz="18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18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80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AU" sz="180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AU" sz="18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AU" sz="18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AU" sz="18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18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AU" sz="180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B626A1D8-EA23-76C1-EE46-43916F9CB2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114060"/>
                <a:ext cx="12192000" cy="5562284"/>
              </a:xfrm>
              <a:blipFill>
                <a:blip r:embed="rId2"/>
                <a:stretch>
                  <a:fillRect l="-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D210967-4E3A-5AA1-A2F6-BB005298A233}"/>
              </a:ext>
            </a:extLst>
          </p:cNvPr>
          <p:cNvCxnSpPr>
            <a:cxnSpLocks/>
          </p:cNvCxnSpPr>
          <p:nvPr/>
        </p:nvCxnSpPr>
        <p:spPr>
          <a:xfrm>
            <a:off x="7713450" y="3137840"/>
            <a:ext cx="1951758" cy="2010232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211496F-7178-02F1-5B41-336584FB0B28}"/>
              </a:ext>
            </a:extLst>
          </p:cNvPr>
          <p:cNvCxnSpPr>
            <a:cxnSpLocks/>
          </p:cNvCxnSpPr>
          <p:nvPr/>
        </p:nvCxnSpPr>
        <p:spPr>
          <a:xfrm flipV="1">
            <a:off x="4145249" y="3108960"/>
            <a:ext cx="2182399" cy="154797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F9966F4-4B3C-97BD-6259-7551F6A24E03}"/>
              </a:ext>
            </a:extLst>
          </p:cNvPr>
          <p:cNvCxnSpPr>
            <a:cxnSpLocks/>
          </p:cNvCxnSpPr>
          <p:nvPr/>
        </p:nvCxnSpPr>
        <p:spPr>
          <a:xfrm flipV="1">
            <a:off x="5477256" y="3137840"/>
            <a:ext cx="2098970" cy="2122594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6F3720B-D399-A7C5-7758-D40D21FCB610}"/>
              </a:ext>
            </a:extLst>
          </p:cNvPr>
          <p:cNvCxnSpPr>
            <a:cxnSpLocks/>
          </p:cNvCxnSpPr>
          <p:nvPr/>
        </p:nvCxnSpPr>
        <p:spPr>
          <a:xfrm flipV="1">
            <a:off x="2462912" y="3137840"/>
            <a:ext cx="4660264" cy="214310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82F4069-4CCF-8BBA-DF13-979C25491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704" y="0"/>
            <a:ext cx="4862345" cy="1112836"/>
          </a:xfrm>
        </p:spPr>
        <p:txBody>
          <a:bodyPr>
            <a:normAutofit/>
          </a:bodyPr>
          <a:lstStyle/>
          <a:p>
            <a:r>
              <a:rPr lang="en-US" sz="5400" dirty="0"/>
              <a:t>Backpropagation</a:t>
            </a:r>
            <a:endParaRPr lang="en-AU" sz="5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ontent Placeholder 4">
                <a:extLst>
                  <a:ext uri="{FF2B5EF4-FFF2-40B4-BE49-F238E27FC236}">
                    <a16:creationId xmlns:a16="http://schemas.microsoft.com/office/drawing/2014/main" id="{D5DD5196-8870-C10C-353C-791D279A514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411690" y="3843350"/>
                <a:ext cx="2626936" cy="91016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60000" indent="-360000" algn="l" defTabSz="914400" rtl="0" eaLnBrk="1" latinLnBrk="0" hangingPunct="1">
                  <a:lnSpc>
                    <a:spcPct val="150000"/>
                  </a:lnSpc>
                  <a:spcBef>
                    <a:spcPts val="1000"/>
                  </a:spcBef>
                  <a:buClr>
                    <a:schemeClr val="accent3"/>
                  </a:buClr>
                  <a:buFont typeface="Wingdings" panose="05000000000000000000" pitchFamily="2" charset="2"/>
                  <a:buChar char=""/>
                  <a:defRPr sz="2000" kern="1200" spc="50">
                    <a:solidFill>
                      <a:schemeClr val="tx1">
                        <a:alpha val="60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60000" indent="0" algn="l" defTabSz="914400" rtl="0" eaLnBrk="1" latinLnBrk="0" hangingPunct="1">
                  <a:lnSpc>
                    <a:spcPct val="150000"/>
                  </a:lnSpc>
                  <a:spcBef>
                    <a:spcPts val="500"/>
                  </a:spcBef>
                  <a:buFontTx/>
                  <a:buNone/>
                  <a:defRPr sz="2000" b="0" i="1" kern="1200" spc="50" baseline="0">
                    <a:solidFill>
                      <a:schemeClr val="tx1">
                        <a:alpha val="60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080000" indent="-360000" algn="l" defTabSz="914400" rtl="0" eaLnBrk="1" latinLnBrk="0" hangingPunct="1">
                  <a:lnSpc>
                    <a:spcPct val="150000"/>
                  </a:lnSpc>
                  <a:spcBef>
                    <a:spcPts val="500"/>
                  </a:spcBef>
                  <a:buClr>
                    <a:schemeClr val="accent3"/>
                  </a:buClr>
                  <a:buFont typeface="Wingdings" panose="05000000000000000000" pitchFamily="2" charset="2"/>
                  <a:buChar char=""/>
                  <a:defRPr sz="2000" kern="1200" spc="50">
                    <a:solidFill>
                      <a:schemeClr val="tx1">
                        <a:alpha val="60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080000" indent="0" algn="l" defTabSz="914400" rtl="0" eaLnBrk="1" latinLnBrk="0" hangingPunct="1">
                  <a:lnSpc>
                    <a:spcPct val="150000"/>
                  </a:lnSpc>
                  <a:spcBef>
                    <a:spcPts val="500"/>
                  </a:spcBef>
                  <a:buClr>
                    <a:schemeClr val="accent3"/>
                  </a:buClr>
                  <a:buFontTx/>
                  <a:buNone/>
                  <a:defRPr sz="2000" b="0" i="1" kern="1200" spc="50" baseline="0">
                    <a:solidFill>
                      <a:schemeClr val="tx1">
                        <a:alpha val="60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00000" indent="-360000" algn="l" defTabSz="914400" rtl="0" eaLnBrk="1" latinLnBrk="0" hangingPunct="1">
                  <a:lnSpc>
                    <a:spcPct val="150000"/>
                  </a:lnSpc>
                  <a:spcBef>
                    <a:spcPts val="500"/>
                  </a:spcBef>
                  <a:buClr>
                    <a:schemeClr val="accent3"/>
                  </a:buClr>
                  <a:buFont typeface="Wingdings" panose="05000000000000000000" pitchFamily="2" charset="2"/>
                  <a:buChar char=""/>
                  <a:defRPr sz="2000" kern="1200" spc="50">
                    <a:solidFill>
                      <a:schemeClr val="tx1">
                        <a:alpha val="60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 smtClean="0">
                              <a:solidFill>
                                <a:schemeClr val="tx1">
                                  <a:lumMod val="85000"/>
                                  <a:lumOff val="15000"/>
                                  <a:alpha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solidFill>
                                <a:schemeClr val="tx1">
                                  <a:lumMod val="85000"/>
                                  <a:lumOff val="15000"/>
                                  <a:alpha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800" i="1">
                                  <a:solidFill>
                                    <a:schemeClr val="tx1">
                                      <a:lumMod val="85000"/>
                                      <a:lumOff val="15000"/>
                                      <a:alpha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chemeClr val="tx1">
                                      <a:lumMod val="85000"/>
                                      <a:lumOff val="15000"/>
                                      <a:alpha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  <a:alpha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num>
                        <m:den>
                          <m:r>
                            <a:rPr lang="en-US" sz="1800" i="1">
                              <a:solidFill>
                                <a:schemeClr val="tx1">
                                  <a:lumMod val="85000"/>
                                  <a:lumOff val="15000"/>
                                  <a:alpha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800" i="1">
                                  <a:solidFill>
                                    <a:schemeClr val="tx1">
                                      <a:lumMod val="85000"/>
                                      <a:lumOff val="15000"/>
                                      <a:alpha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chemeClr val="tx1">
                                      <a:lumMod val="85000"/>
                                      <a:lumOff val="15000"/>
                                      <a:alpha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  <a:alpha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AU" sz="1800" dirty="0"/>
              </a:p>
              <a:p>
                <a:pPr marL="0" indent="0">
                  <a:buFont typeface="Wingdings" panose="05000000000000000000" pitchFamily="2" charset="2"/>
                  <a:buNone/>
                </a:pPr>
                <a:endParaRPr lang="en-US" sz="1800" dirty="0"/>
              </a:p>
              <a:p>
                <a:pPr marL="0" indent="0">
                  <a:buFont typeface="Wingdings" panose="05000000000000000000" pitchFamily="2" charset="2"/>
                  <a:buNone/>
                </a:pPr>
                <a:endParaRPr lang="en-US" sz="1800" dirty="0"/>
              </a:p>
              <a:p>
                <a:pPr marL="0" indent="0">
                  <a:buFont typeface="Wingdings" panose="05000000000000000000" pitchFamily="2" charset="2"/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25" name="Content Placeholder 4">
                <a:extLst>
                  <a:ext uri="{FF2B5EF4-FFF2-40B4-BE49-F238E27FC236}">
                    <a16:creationId xmlns:a16="http://schemas.microsoft.com/office/drawing/2014/main" id="{D5DD5196-8870-C10C-353C-791D279A51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1690" y="3843350"/>
                <a:ext cx="2626936" cy="9101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ontent Placeholder 4">
                <a:extLst>
                  <a:ext uri="{FF2B5EF4-FFF2-40B4-BE49-F238E27FC236}">
                    <a16:creationId xmlns:a16="http://schemas.microsoft.com/office/drawing/2014/main" id="{101908EB-AD71-B337-625D-09C6DC129B3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004360" y="2985042"/>
                <a:ext cx="2626936" cy="91016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60000" indent="-360000" algn="l" defTabSz="914400" rtl="0" eaLnBrk="1" latinLnBrk="0" hangingPunct="1">
                  <a:lnSpc>
                    <a:spcPct val="150000"/>
                  </a:lnSpc>
                  <a:spcBef>
                    <a:spcPts val="1000"/>
                  </a:spcBef>
                  <a:buClr>
                    <a:schemeClr val="accent3"/>
                  </a:buClr>
                  <a:buFont typeface="Wingdings" panose="05000000000000000000" pitchFamily="2" charset="2"/>
                  <a:buChar char=""/>
                  <a:defRPr sz="2000" kern="1200" spc="50">
                    <a:solidFill>
                      <a:schemeClr val="tx1">
                        <a:alpha val="60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60000" indent="0" algn="l" defTabSz="914400" rtl="0" eaLnBrk="1" latinLnBrk="0" hangingPunct="1">
                  <a:lnSpc>
                    <a:spcPct val="150000"/>
                  </a:lnSpc>
                  <a:spcBef>
                    <a:spcPts val="500"/>
                  </a:spcBef>
                  <a:buFontTx/>
                  <a:buNone/>
                  <a:defRPr sz="2000" b="0" i="1" kern="1200" spc="50" baseline="0">
                    <a:solidFill>
                      <a:schemeClr val="tx1">
                        <a:alpha val="60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080000" indent="-360000" algn="l" defTabSz="914400" rtl="0" eaLnBrk="1" latinLnBrk="0" hangingPunct="1">
                  <a:lnSpc>
                    <a:spcPct val="150000"/>
                  </a:lnSpc>
                  <a:spcBef>
                    <a:spcPts val="500"/>
                  </a:spcBef>
                  <a:buClr>
                    <a:schemeClr val="accent3"/>
                  </a:buClr>
                  <a:buFont typeface="Wingdings" panose="05000000000000000000" pitchFamily="2" charset="2"/>
                  <a:buChar char=""/>
                  <a:defRPr sz="2000" kern="1200" spc="50">
                    <a:solidFill>
                      <a:schemeClr val="tx1">
                        <a:alpha val="60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080000" indent="0" algn="l" defTabSz="914400" rtl="0" eaLnBrk="1" latinLnBrk="0" hangingPunct="1">
                  <a:lnSpc>
                    <a:spcPct val="150000"/>
                  </a:lnSpc>
                  <a:spcBef>
                    <a:spcPts val="500"/>
                  </a:spcBef>
                  <a:buClr>
                    <a:schemeClr val="accent3"/>
                  </a:buClr>
                  <a:buFontTx/>
                  <a:buNone/>
                  <a:defRPr sz="2000" b="0" i="1" kern="1200" spc="50" baseline="0">
                    <a:solidFill>
                      <a:schemeClr val="tx1">
                        <a:alpha val="60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00000" indent="-360000" algn="l" defTabSz="914400" rtl="0" eaLnBrk="1" latinLnBrk="0" hangingPunct="1">
                  <a:lnSpc>
                    <a:spcPct val="150000"/>
                  </a:lnSpc>
                  <a:spcBef>
                    <a:spcPts val="500"/>
                  </a:spcBef>
                  <a:buClr>
                    <a:schemeClr val="accent3"/>
                  </a:buClr>
                  <a:buFont typeface="Wingdings" panose="05000000000000000000" pitchFamily="2" charset="2"/>
                  <a:buChar char=""/>
                  <a:defRPr sz="2000" kern="1200" spc="50">
                    <a:solidFill>
                      <a:schemeClr val="tx1">
                        <a:alpha val="60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 smtClean="0">
                              <a:solidFill>
                                <a:schemeClr val="tx1">
                                  <a:lumMod val="85000"/>
                                  <a:lumOff val="15000"/>
                                  <a:alpha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solidFill>
                                <a:schemeClr val="tx1">
                                  <a:lumMod val="85000"/>
                                  <a:lumOff val="15000"/>
                                  <a:alpha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800" i="1">
                                  <a:solidFill>
                                    <a:schemeClr val="tx1">
                                      <a:lumMod val="85000"/>
                                      <a:lumOff val="15000"/>
                                      <a:alpha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chemeClr val="tx1">
                                      <a:lumMod val="85000"/>
                                      <a:lumOff val="15000"/>
                                      <a:alpha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chemeClr val="tx1">
                                      <a:lumMod val="85000"/>
                                      <a:lumOff val="15000"/>
                                      <a:alpha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1800" i="1">
                                  <a:solidFill>
                                    <a:schemeClr val="tx1">
                                      <a:lumMod val="85000"/>
                                      <a:lumOff val="15000"/>
                                      <a:alpha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1800" i="1">
                              <a:solidFill>
                                <a:schemeClr val="tx1">
                                  <a:lumMod val="85000"/>
                                  <a:lumOff val="15000"/>
                                  <a:alpha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800" i="1">
                                  <a:solidFill>
                                    <a:schemeClr val="tx1">
                                      <a:lumMod val="85000"/>
                                      <a:lumOff val="15000"/>
                                      <a:alpha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chemeClr val="tx1">
                                      <a:lumMod val="85000"/>
                                      <a:lumOff val="15000"/>
                                      <a:alpha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chemeClr val="tx1">
                                      <a:lumMod val="85000"/>
                                      <a:lumOff val="15000"/>
                                      <a:alpha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AU" sz="1800" dirty="0"/>
              </a:p>
              <a:p>
                <a:pPr marL="0" indent="0">
                  <a:buFont typeface="Wingdings" panose="05000000000000000000" pitchFamily="2" charset="2"/>
                  <a:buNone/>
                </a:pPr>
                <a:endParaRPr lang="en-US" sz="1800" dirty="0"/>
              </a:p>
              <a:p>
                <a:pPr marL="0" indent="0">
                  <a:buFont typeface="Wingdings" panose="05000000000000000000" pitchFamily="2" charset="2"/>
                  <a:buNone/>
                </a:pPr>
                <a:endParaRPr lang="en-US" sz="1800" dirty="0"/>
              </a:p>
              <a:p>
                <a:pPr marL="0" indent="0">
                  <a:buFont typeface="Wingdings" panose="05000000000000000000" pitchFamily="2" charset="2"/>
                  <a:buNone/>
                </a:pPr>
                <a:r>
                  <a:rPr lang="en-US" sz="1800" dirty="0"/>
                  <a:t>		</a:t>
                </a:r>
              </a:p>
            </p:txBody>
          </p:sp>
        </mc:Choice>
        <mc:Fallback xmlns="">
          <p:sp>
            <p:nvSpPr>
              <p:cNvPr id="29" name="Content Placeholder 4">
                <a:extLst>
                  <a:ext uri="{FF2B5EF4-FFF2-40B4-BE49-F238E27FC236}">
                    <a16:creationId xmlns:a16="http://schemas.microsoft.com/office/drawing/2014/main" id="{101908EB-AD71-B337-625D-09C6DC129B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4360" y="2985042"/>
                <a:ext cx="2626936" cy="91016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49DC8C3-3A8D-40A4-4FE9-5FD40A1B7AA5}"/>
              </a:ext>
            </a:extLst>
          </p:cNvPr>
          <p:cNvCxnSpPr>
            <a:cxnSpLocks/>
          </p:cNvCxnSpPr>
          <p:nvPr/>
        </p:nvCxnSpPr>
        <p:spPr>
          <a:xfrm flipV="1">
            <a:off x="4069080" y="3108960"/>
            <a:ext cx="1078992" cy="88004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61FF326-A05C-F47D-EAE0-16A30D6AC731}"/>
              </a:ext>
            </a:extLst>
          </p:cNvPr>
          <p:cNvCxnSpPr>
            <a:cxnSpLocks/>
          </p:cNvCxnSpPr>
          <p:nvPr/>
        </p:nvCxnSpPr>
        <p:spPr>
          <a:xfrm flipV="1">
            <a:off x="5423049" y="502920"/>
            <a:ext cx="3647799" cy="19019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765269B-B3C6-4394-6EDD-E55307461459}"/>
              </a:ext>
            </a:extLst>
          </p:cNvPr>
          <p:cNvCxnSpPr>
            <a:cxnSpLocks/>
          </p:cNvCxnSpPr>
          <p:nvPr/>
        </p:nvCxnSpPr>
        <p:spPr>
          <a:xfrm flipH="1" flipV="1">
            <a:off x="5989320" y="3129466"/>
            <a:ext cx="256032" cy="859536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CDABD0D-7C28-9879-B1DB-792EEC23A4C5}"/>
              </a:ext>
            </a:extLst>
          </p:cNvPr>
          <p:cNvCxnSpPr>
            <a:cxnSpLocks/>
          </p:cNvCxnSpPr>
          <p:nvPr/>
        </p:nvCxnSpPr>
        <p:spPr>
          <a:xfrm flipV="1">
            <a:off x="6117336" y="1413080"/>
            <a:ext cx="2887024" cy="1092376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4">
                <a:extLst>
                  <a:ext uri="{FF2B5EF4-FFF2-40B4-BE49-F238E27FC236}">
                    <a16:creationId xmlns:a16="http://schemas.microsoft.com/office/drawing/2014/main" id="{A61E2AAE-CB46-3DF7-4D44-2B8798A896B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863397" y="-52744"/>
                <a:ext cx="2626936" cy="91016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60000" indent="-360000" algn="l" defTabSz="914400" rtl="0" eaLnBrk="1" latinLnBrk="0" hangingPunct="1">
                  <a:lnSpc>
                    <a:spcPct val="150000"/>
                  </a:lnSpc>
                  <a:spcBef>
                    <a:spcPts val="1000"/>
                  </a:spcBef>
                  <a:buClr>
                    <a:schemeClr val="accent3"/>
                  </a:buClr>
                  <a:buFont typeface="Wingdings" panose="05000000000000000000" pitchFamily="2" charset="2"/>
                  <a:buChar char=""/>
                  <a:defRPr sz="2000" kern="1200" spc="50">
                    <a:solidFill>
                      <a:schemeClr val="tx1">
                        <a:alpha val="60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60000" indent="0" algn="l" defTabSz="914400" rtl="0" eaLnBrk="1" latinLnBrk="0" hangingPunct="1">
                  <a:lnSpc>
                    <a:spcPct val="150000"/>
                  </a:lnSpc>
                  <a:spcBef>
                    <a:spcPts val="500"/>
                  </a:spcBef>
                  <a:buFontTx/>
                  <a:buNone/>
                  <a:defRPr sz="2000" b="0" i="1" kern="1200" spc="50" baseline="0">
                    <a:solidFill>
                      <a:schemeClr val="tx1">
                        <a:alpha val="60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080000" indent="-360000" algn="l" defTabSz="914400" rtl="0" eaLnBrk="1" latinLnBrk="0" hangingPunct="1">
                  <a:lnSpc>
                    <a:spcPct val="150000"/>
                  </a:lnSpc>
                  <a:spcBef>
                    <a:spcPts val="500"/>
                  </a:spcBef>
                  <a:buClr>
                    <a:schemeClr val="accent3"/>
                  </a:buClr>
                  <a:buFont typeface="Wingdings" panose="05000000000000000000" pitchFamily="2" charset="2"/>
                  <a:buChar char=""/>
                  <a:defRPr sz="2000" kern="1200" spc="50">
                    <a:solidFill>
                      <a:schemeClr val="tx1">
                        <a:alpha val="60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080000" indent="0" algn="l" defTabSz="914400" rtl="0" eaLnBrk="1" latinLnBrk="0" hangingPunct="1">
                  <a:lnSpc>
                    <a:spcPct val="150000"/>
                  </a:lnSpc>
                  <a:spcBef>
                    <a:spcPts val="500"/>
                  </a:spcBef>
                  <a:buClr>
                    <a:schemeClr val="accent3"/>
                  </a:buClr>
                  <a:buFontTx/>
                  <a:buNone/>
                  <a:defRPr sz="2000" b="0" i="1" kern="1200" spc="50" baseline="0">
                    <a:solidFill>
                      <a:schemeClr val="tx1">
                        <a:alpha val="60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00000" indent="-360000" algn="l" defTabSz="914400" rtl="0" eaLnBrk="1" latinLnBrk="0" hangingPunct="1">
                  <a:lnSpc>
                    <a:spcPct val="150000"/>
                  </a:lnSpc>
                  <a:spcBef>
                    <a:spcPts val="500"/>
                  </a:spcBef>
                  <a:buClr>
                    <a:schemeClr val="accent3"/>
                  </a:buClr>
                  <a:buFont typeface="Wingdings" panose="05000000000000000000" pitchFamily="2" charset="2"/>
                  <a:buChar char=""/>
                  <a:defRPr sz="2000" kern="1200" spc="50">
                    <a:solidFill>
                      <a:schemeClr val="tx1">
                        <a:alpha val="60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" panose="05000000000000000000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80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1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AU" sz="1800" dirty="0"/>
              </a:p>
              <a:p>
                <a:pPr marL="0" indent="0">
                  <a:buFont typeface="Wingdings" panose="05000000000000000000" pitchFamily="2" charset="2"/>
                  <a:buNone/>
                </a:pPr>
                <a:endParaRPr lang="en-US" sz="1800" dirty="0"/>
              </a:p>
              <a:p>
                <a:pPr marL="0" indent="0">
                  <a:buFont typeface="Wingdings" panose="05000000000000000000" pitchFamily="2" charset="2"/>
                  <a:buNone/>
                </a:pPr>
                <a:endParaRPr lang="en-US" sz="1800" dirty="0"/>
              </a:p>
              <a:p>
                <a:pPr marL="0" indent="0">
                  <a:buFont typeface="Wingdings" panose="05000000000000000000" pitchFamily="2" charset="2"/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22" name="Content Placeholder 4">
                <a:extLst>
                  <a:ext uri="{FF2B5EF4-FFF2-40B4-BE49-F238E27FC236}">
                    <a16:creationId xmlns:a16="http://schemas.microsoft.com/office/drawing/2014/main" id="{A61E2AAE-CB46-3DF7-4D44-2B8798A896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3397" y="-52744"/>
                <a:ext cx="2626936" cy="91016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ontent Placeholder 4">
                <a:extLst>
                  <a:ext uri="{FF2B5EF4-FFF2-40B4-BE49-F238E27FC236}">
                    <a16:creationId xmlns:a16="http://schemas.microsoft.com/office/drawing/2014/main" id="{ACC03F3C-A6C3-AE2E-0EA9-AC3BDFCCCBE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004360" y="857416"/>
                <a:ext cx="2626936" cy="91016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60000" indent="-360000" algn="l" defTabSz="914400" rtl="0" eaLnBrk="1" latinLnBrk="0" hangingPunct="1">
                  <a:lnSpc>
                    <a:spcPct val="150000"/>
                  </a:lnSpc>
                  <a:spcBef>
                    <a:spcPts val="1000"/>
                  </a:spcBef>
                  <a:buClr>
                    <a:schemeClr val="accent3"/>
                  </a:buClr>
                  <a:buFont typeface="Wingdings" panose="05000000000000000000" pitchFamily="2" charset="2"/>
                  <a:buChar char=""/>
                  <a:defRPr sz="2000" kern="1200" spc="50">
                    <a:solidFill>
                      <a:schemeClr val="tx1">
                        <a:alpha val="60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60000" indent="0" algn="l" defTabSz="914400" rtl="0" eaLnBrk="1" latinLnBrk="0" hangingPunct="1">
                  <a:lnSpc>
                    <a:spcPct val="150000"/>
                  </a:lnSpc>
                  <a:spcBef>
                    <a:spcPts val="500"/>
                  </a:spcBef>
                  <a:buFontTx/>
                  <a:buNone/>
                  <a:defRPr sz="2000" b="0" i="1" kern="1200" spc="50" baseline="0">
                    <a:solidFill>
                      <a:schemeClr val="tx1">
                        <a:alpha val="60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080000" indent="-360000" algn="l" defTabSz="914400" rtl="0" eaLnBrk="1" latinLnBrk="0" hangingPunct="1">
                  <a:lnSpc>
                    <a:spcPct val="150000"/>
                  </a:lnSpc>
                  <a:spcBef>
                    <a:spcPts val="500"/>
                  </a:spcBef>
                  <a:buClr>
                    <a:schemeClr val="accent3"/>
                  </a:buClr>
                  <a:buFont typeface="Wingdings" panose="05000000000000000000" pitchFamily="2" charset="2"/>
                  <a:buChar char=""/>
                  <a:defRPr sz="2000" kern="1200" spc="50">
                    <a:solidFill>
                      <a:schemeClr val="tx1">
                        <a:alpha val="60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080000" indent="0" algn="l" defTabSz="914400" rtl="0" eaLnBrk="1" latinLnBrk="0" hangingPunct="1">
                  <a:lnSpc>
                    <a:spcPct val="150000"/>
                  </a:lnSpc>
                  <a:spcBef>
                    <a:spcPts val="500"/>
                  </a:spcBef>
                  <a:buClr>
                    <a:schemeClr val="accent3"/>
                  </a:buClr>
                  <a:buFontTx/>
                  <a:buNone/>
                  <a:defRPr sz="2000" b="0" i="1" kern="1200" spc="50" baseline="0">
                    <a:solidFill>
                      <a:schemeClr val="tx1">
                        <a:alpha val="60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00000" indent="-360000" algn="l" defTabSz="914400" rtl="0" eaLnBrk="1" latinLnBrk="0" hangingPunct="1">
                  <a:lnSpc>
                    <a:spcPct val="150000"/>
                  </a:lnSpc>
                  <a:spcBef>
                    <a:spcPts val="500"/>
                  </a:spcBef>
                  <a:buClr>
                    <a:schemeClr val="accent3"/>
                  </a:buClr>
                  <a:buFont typeface="Wingdings" panose="05000000000000000000" pitchFamily="2" charset="2"/>
                  <a:buChar char=""/>
                  <a:defRPr sz="2000" kern="1200" spc="50">
                    <a:solidFill>
                      <a:schemeClr val="tx1">
                        <a:alpha val="60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AU" sz="1800" dirty="0"/>
              </a:p>
              <a:p>
                <a:pPr marL="0" indent="0">
                  <a:buFont typeface="Wingdings" panose="05000000000000000000" pitchFamily="2" charset="2"/>
                  <a:buNone/>
                </a:pPr>
                <a:endParaRPr lang="en-US" sz="1800" dirty="0"/>
              </a:p>
              <a:p>
                <a:pPr marL="0" indent="0">
                  <a:buFont typeface="Wingdings" panose="05000000000000000000" pitchFamily="2" charset="2"/>
                  <a:buNone/>
                </a:pPr>
                <a:endParaRPr lang="en-US" sz="1800" dirty="0"/>
              </a:p>
              <a:p>
                <a:pPr marL="0" indent="0">
                  <a:buFont typeface="Wingdings" panose="05000000000000000000" pitchFamily="2" charset="2"/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23" name="Content Placeholder 4">
                <a:extLst>
                  <a:ext uri="{FF2B5EF4-FFF2-40B4-BE49-F238E27FC236}">
                    <a16:creationId xmlns:a16="http://schemas.microsoft.com/office/drawing/2014/main" id="{ACC03F3C-A6C3-AE2E-0EA9-AC3BDFCCCB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4360" y="857416"/>
                <a:ext cx="2626936" cy="91016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FCC865E-B63E-C47E-67F2-6A01E8C0E72D}"/>
              </a:ext>
            </a:extLst>
          </p:cNvPr>
          <p:cNvCxnSpPr>
            <a:cxnSpLocks/>
          </p:cNvCxnSpPr>
          <p:nvPr/>
        </p:nvCxnSpPr>
        <p:spPr>
          <a:xfrm>
            <a:off x="6656832" y="3129466"/>
            <a:ext cx="3008376" cy="38824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C990899-DA2F-183B-5A8B-9AC565082486}"/>
              </a:ext>
            </a:extLst>
          </p:cNvPr>
          <p:cNvCxnSpPr>
            <a:cxnSpLocks/>
          </p:cNvCxnSpPr>
          <p:nvPr/>
        </p:nvCxnSpPr>
        <p:spPr>
          <a:xfrm>
            <a:off x="7360920" y="3115372"/>
            <a:ext cx="2304288" cy="1259416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4">
                <a:extLst>
                  <a:ext uri="{FF2B5EF4-FFF2-40B4-BE49-F238E27FC236}">
                    <a16:creationId xmlns:a16="http://schemas.microsoft.com/office/drawing/2014/main" id="{C0D77697-5AE3-96B9-A648-F0105E9249E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211374" y="4595654"/>
                <a:ext cx="2626936" cy="91016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60000" indent="-360000" algn="l" defTabSz="914400" rtl="0" eaLnBrk="1" latinLnBrk="0" hangingPunct="1">
                  <a:lnSpc>
                    <a:spcPct val="150000"/>
                  </a:lnSpc>
                  <a:spcBef>
                    <a:spcPts val="1000"/>
                  </a:spcBef>
                  <a:buClr>
                    <a:schemeClr val="accent3"/>
                  </a:buClr>
                  <a:buFont typeface="Wingdings" panose="05000000000000000000" pitchFamily="2" charset="2"/>
                  <a:buChar char=""/>
                  <a:defRPr sz="2000" kern="1200" spc="50">
                    <a:solidFill>
                      <a:schemeClr val="tx1">
                        <a:alpha val="60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60000" indent="0" algn="l" defTabSz="914400" rtl="0" eaLnBrk="1" latinLnBrk="0" hangingPunct="1">
                  <a:lnSpc>
                    <a:spcPct val="150000"/>
                  </a:lnSpc>
                  <a:spcBef>
                    <a:spcPts val="500"/>
                  </a:spcBef>
                  <a:buFontTx/>
                  <a:buNone/>
                  <a:defRPr sz="2000" b="0" i="1" kern="1200" spc="50" baseline="0">
                    <a:solidFill>
                      <a:schemeClr val="tx1">
                        <a:alpha val="60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080000" indent="-360000" algn="l" defTabSz="914400" rtl="0" eaLnBrk="1" latinLnBrk="0" hangingPunct="1">
                  <a:lnSpc>
                    <a:spcPct val="150000"/>
                  </a:lnSpc>
                  <a:spcBef>
                    <a:spcPts val="500"/>
                  </a:spcBef>
                  <a:buClr>
                    <a:schemeClr val="accent3"/>
                  </a:buClr>
                  <a:buFont typeface="Wingdings" panose="05000000000000000000" pitchFamily="2" charset="2"/>
                  <a:buChar char=""/>
                  <a:defRPr sz="2000" kern="1200" spc="50">
                    <a:solidFill>
                      <a:schemeClr val="tx1">
                        <a:alpha val="60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080000" indent="0" algn="l" defTabSz="914400" rtl="0" eaLnBrk="1" latinLnBrk="0" hangingPunct="1">
                  <a:lnSpc>
                    <a:spcPct val="150000"/>
                  </a:lnSpc>
                  <a:spcBef>
                    <a:spcPts val="500"/>
                  </a:spcBef>
                  <a:buClr>
                    <a:schemeClr val="accent3"/>
                  </a:buClr>
                  <a:buFontTx/>
                  <a:buNone/>
                  <a:defRPr sz="2000" b="0" i="1" kern="1200" spc="50" baseline="0">
                    <a:solidFill>
                      <a:schemeClr val="tx1">
                        <a:alpha val="60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00000" indent="-360000" algn="l" defTabSz="914400" rtl="0" eaLnBrk="1" latinLnBrk="0" hangingPunct="1">
                  <a:lnSpc>
                    <a:spcPct val="150000"/>
                  </a:lnSpc>
                  <a:spcBef>
                    <a:spcPts val="500"/>
                  </a:spcBef>
                  <a:buClr>
                    <a:schemeClr val="accent3"/>
                  </a:buClr>
                  <a:buFont typeface="Wingdings" panose="05000000000000000000" pitchFamily="2" charset="2"/>
                  <a:buChar char=""/>
                  <a:defRPr sz="2000" kern="1200" spc="50">
                    <a:solidFill>
                      <a:schemeClr val="tx1">
                        <a:alpha val="60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 smtClean="0">
                              <a:solidFill>
                                <a:schemeClr val="tx1">
                                  <a:lumMod val="85000"/>
                                  <a:lumOff val="15000"/>
                                  <a:alpha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solidFill>
                                <a:schemeClr val="tx1">
                                  <a:lumMod val="85000"/>
                                  <a:lumOff val="15000"/>
                                  <a:alpha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800" i="1">
                                  <a:solidFill>
                                    <a:schemeClr val="tx1">
                                      <a:lumMod val="85000"/>
                                      <a:lumOff val="15000"/>
                                      <a:alpha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chemeClr val="tx1">
                                      <a:lumMod val="85000"/>
                                      <a:lumOff val="15000"/>
                                      <a:alpha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chemeClr val="tx1">
                                      <a:lumMod val="85000"/>
                                      <a:lumOff val="15000"/>
                                      <a:alpha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num>
                        <m:den>
                          <m:r>
                            <a:rPr lang="en-US" sz="1800" i="1">
                              <a:solidFill>
                                <a:schemeClr val="tx1">
                                  <a:lumMod val="85000"/>
                                  <a:lumOff val="15000"/>
                                  <a:alpha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800" i="1">
                                  <a:solidFill>
                                    <a:schemeClr val="tx1">
                                      <a:lumMod val="85000"/>
                                      <a:lumOff val="15000"/>
                                      <a:alpha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chemeClr val="tx1">
                                      <a:lumMod val="85000"/>
                                      <a:lumOff val="15000"/>
                                      <a:alpha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chemeClr val="tx1">
                                      <a:lumMod val="85000"/>
                                      <a:lumOff val="15000"/>
                                      <a:alpha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sz="1800" b="0" i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b="0" i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sz="1800" dirty="0"/>
              </a:p>
              <a:p>
                <a:pPr marL="0" indent="0">
                  <a:buFont typeface="Wingdings" panose="05000000000000000000" pitchFamily="2" charset="2"/>
                  <a:buNone/>
                </a:pPr>
                <a:endParaRPr lang="en-US" sz="1800" dirty="0"/>
              </a:p>
              <a:p>
                <a:pPr marL="0" indent="0">
                  <a:buFont typeface="Wingdings" panose="05000000000000000000" pitchFamily="2" charset="2"/>
                  <a:buNone/>
                </a:pPr>
                <a:endParaRPr lang="en-US" sz="1800" dirty="0"/>
              </a:p>
              <a:p>
                <a:pPr marL="0" indent="0">
                  <a:buFont typeface="Wingdings" panose="05000000000000000000" pitchFamily="2" charset="2"/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15" name="Content Placeholder 4">
                <a:extLst>
                  <a:ext uri="{FF2B5EF4-FFF2-40B4-BE49-F238E27FC236}">
                    <a16:creationId xmlns:a16="http://schemas.microsoft.com/office/drawing/2014/main" id="{C0D77697-5AE3-96B9-A648-F0105E9249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1374" y="4595654"/>
                <a:ext cx="2626936" cy="91016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4755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9" grpId="0"/>
      <p:bldP spid="22" grpId="0"/>
      <p:bldP spid="23" grpId="0"/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3C499E-A750-7419-1654-8A5E7E9D3D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1919DF7-4663-1CC0-D558-BA450DCC7FAB}"/>
              </a:ext>
            </a:extLst>
          </p:cNvPr>
          <p:cNvCxnSpPr>
            <a:cxnSpLocks/>
          </p:cNvCxnSpPr>
          <p:nvPr/>
        </p:nvCxnSpPr>
        <p:spPr>
          <a:xfrm>
            <a:off x="420624" y="5486400"/>
            <a:ext cx="5358384" cy="27432"/>
          </a:xfrm>
          <a:prstGeom prst="line">
            <a:avLst/>
          </a:prstGeom>
          <a:ln w="123825">
            <a:solidFill>
              <a:srgbClr val="FFFF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D94D24C-9E8E-ACB8-E6B1-EE43ABF3BC54}"/>
              </a:ext>
            </a:extLst>
          </p:cNvPr>
          <p:cNvCxnSpPr>
            <a:cxnSpLocks/>
          </p:cNvCxnSpPr>
          <p:nvPr/>
        </p:nvCxnSpPr>
        <p:spPr>
          <a:xfrm>
            <a:off x="477488" y="4136657"/>
            <a:ext cx="5108268" cy="17587"/>
          </a:xfrm>
          <a:prstGeom prst="line">
            <a:avLst/>
          </a:prstGeom>
          <a:ln w="123825">
            <a:solidFill>
              <a:srgbClr val="00B05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90AE42D-764B-1E7B-0E45-5AAD90503A21}"/>
              </a:ext>
            </a:extLst>
          </p:cNvPr>
          <p:cNvCxnSpPr>
            <a:cxnSpLocks/>
          </p:cNvCxnSpPr>
          <p:nvPr/>
        </p:nvCxnSpPr>
        <p:spPr>
          <a:xfrm>
            <a:off x="441741" y="2696657"/>
            <a:ext cx="5108268" cy="17587"/>
          </a:xfrm>
          <a:prstGeom prst="line">
            <a:avLst/>
          </a:prstGeom>
          <a:ln w="123825">
            <a:solidFill>
              <a:srgbClr val="00B0F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035B83B5-27FA-D7F8-283C-85AF75254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6263" y="1609279"/>
            <a:ext cx="5305736" cy="525786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038C8E-8479-ED3A-F740-7524453F6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704" y="0"/>
            <a:ext cx="4862345" cy="1112836"/>
          </a:xfrm>
        </p:spPr>
        <p:txBody>
          <a:bodyPr>
            <a:normAutofit/>
          </a:bodyPr>
          <a:lstStyle/>
          <a:p>
            <a:r>
              <a:rPr lang="en-US" sz="5400" dirty="0"/>
              <a:t>Backpropagation</a:t>
            </a:r>
            <a:endParaRPr lang="en-AU" sz="54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5F34927-ED3A-0C36-7EF9-2ABB09D8E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112836"/>
            <a:ext cx="5742431" cy="5849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So, for the input layer weights, we have :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790F9BA-0FD5-0A77-0362-B5BBB4A4F8CF}"/>
              </a:ext>
            </a:extLst>
          </p:cNvPr>
          <p:cNvSpPr txBox="1"/>
          <p:nvPr/>
        </p:nvSpPr>
        <p:spPr>
          <a:xfrm>
            <a:off x="7002869" y="843207"/>
            <a:ext cx="886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Input layer</a:t>
            </a:r>
            <a:endParaRPr lang="en-A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A3BCB3-B165-1F71-B2E3-EB7B5845DAE7}"/>
              </a:ext>
            </a:extLst>
          </p:cNvPr>
          <p:cNvSpPr txBox="1"/>
          <p:nvPr/>
        </p:nvSpPr>
        <p:spPr>
          <a:xfrm>
            <a:off x="11037453" y="843208"/>
            <a:ext cx="969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Output layer</a:t>
            </a:r>
            <a:endParaRPr lang="en-AU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0A3D6B-04C4-0669-2A5C-14E96B079DFC}"/>
              </a:ext>
            </a:extLst>
          </p:cNvPr>
          <p:cNvSpPr txBox="1"/>
          <p:nvPr/>
        </p:nvSpPr>
        <p:spPr>
          <a:xfrm>
            <a:off x="8979012" y="843208"/>
            <a:ext cx="969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Hidden layer(s)</a:t>
            </a:r>
            <a:endParaRPr lang="en-AU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C08DC88-7006-A19E-FB5A-D3C5A85EEE65}"/>
              </a:ext>
            </a:extLst>
          </p:cNvPr>
          <p:cNvCxnSpPr/>
          <p:nvPr/>
        </p:nvCxnSpPr>
        <p:spPr>
          <a:xfrm>
            <a:off x="8389942" y="852352"/>
            <a:ext cx="0" cy="6014792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3C1FB55-DE01-8FCC-6807-5AAF6513011C}"/>
              </a:ext>
            </a:extLst>
          </p:cNvPr>
          <p:cNvCxnSpPr/>
          <p:nvPr/>
        </p:nvCxnSpPr>
        <p:spPr>
          <a:xfrm>
            <a:off x="10672894" y="849304"/>
            <a:ext cx="0" cy="6014792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2399B2E-7342-D5A8-963E-51CB6E325273}"/>
              </a:ext>
            </a:extLst>
          </p:cNvPr>
          <p:cNvCxnSpPr>
            <a:cxnSpLocks/>
          </p:cNvCxnSpPr>
          <p:nvPr/>
        </p:nvCxnSpPr>
        <p:spPr>
          <a:xfrm flipH="1">
            <a:off x="7196328" y="742807"/>
            <a:ext cx="461772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Content Placeholder 4">
            <a:extLst>
              <a:ext uri="{FF2B5EF4-FFF2-40B4-BE49-F238E27FC236}">
                <a16:creationId xmlns:a16="http://schemas.microsoft.com/office/drawing/2014/main" id="{F0C95349-A034-8A94-36E4-8DB3A8A3F9C8}"/>
              </a:ext>
            </a:extLst>
          </p:cNvPr>
          <p:cNvSpPr txBox="1">
            <a:spLocks/>
          </p:cNvSpPr>
          <p:nvPr/>
        </p:nvSpPr>
        <p:spPr>
          <a:xfrm>
            <a:off x="8513064" y="117118"/>
            <a:ext cx="2084832" cy="6256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0000" indent="-3600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3"/>
              </a:buClr>
              <a:buFont typeface="Wingdings" panose="05000000000000000000" pitchFamily="2" charset="2"/>
              <a:buChar char=""/>
              <a:defRPr sz="2000" kern="1200" spc="5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Tx/>
              <a:buNone/>
              <a:defRPr sz="2000" b="0" i="1" kern="1200" spc="50" baseline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80000" indent="-3600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 typeface="Wingdings" panose="05000000000000000000" pitchFamily="2" charset="2"/>
              <a:buChar char=""/>
              <a:defRPr sz="2000" kern="1200" spc="5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00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Tx/>
              <a:buNone/>
              <a:defRPr sz="2000" b="0" i="1" kern="1200" spc="50" baseline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00000" indent="-3600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 typeface="Wingdings" panose="05000000000000000000" pitchFamily="2" charset="2"/>
              <a:buChar char=""/>
              <a:defRPr sz="2000" kern="1200" spc="5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dirty="0"/>
              <a:t>Backward Pass</a:t>
            </a:r>
          </a:p>
          <a:p>
            <a:endParaRPr lang="en-AU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CB50CBE-ECD6-41BC-F1D0-0AE769FB5693}"/>
              </a:ext>
            </a:extLst>
          </p:cNvPr>
          <p:cNvCxnSpPr>
            <a:cxnSpLocks/>
          </p:cNvCxnSpPr>
          <p:nvPr/>
        </p:nvCxnSpPr>
        <p:spPr>
          <a:xfrm>
            <a:off x="9912096" y="3008376"/>
            <a:ext cx="1783080" cy="724109"/>
          </a:xfrm>
          <a:prstGeom prst="line">
            <a:avLst/>
          </a:prstGeom>
          <a:ln w="123825">
            <a:solidFill>
              <a:srgbClr val="00B0F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4">
                <a:extLst>
                  <a:ext uri="{FF2B5EF4-FFF2-40B4-BE49-F238E27FC236}">
                    <a16:creationId xmlns:a16="http://schemas.microsoft.com/office/drawing/2014/main" id="{3507F9AF-72FB-D32D-5D44-58E82598258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6986" y="2157387"/>
                <a:ext cx="5153024" cy="96202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60000" indent="-360000" algn="l" defTabSz="914400" rtl="0" eaLnBrk="1" latinLnBrk="0" hangingPunct="1">
                  <a:lnSpc>
                    <a:spcPct val="150000"/>
                  </a:lnSpc>
                  <a:spcBef>
                    <a:spcPts val="1000"/>
                  </a:spcBef>
                  <a:buClr>
                    <a:schemeClr val="accent3"/>
                  </a:buClr>
                  <a:buFont typeface="Wingdings" panose="05000000000000000000" pitchFamily="2" charset="2"/>
                  <a:buChar char=""/>
                  <a:defRPr sz="2000" kern="1200" spc="50">
                    <a:solidFill>
                      <a:schemeClr val="tx1">
                        <a:alpha val="60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60000" indent="0" algn="l" defTabSz="914400" rtl="0" eaLnBrk="1" latinLnBrk="0" hangingPunct="1">
                  <a:lnSpc>
                    <a:spcPct val="150000"/>
                  </a:lnSpc>
                  <a:spcBef>
                    <a:spcPts val="500"/>
                  </a:spcBef>
                  <a:buFontTx/>
                  <a:buNone/>
                  <a:defRPr sz="2000" b="0" i="1" kern="1200" spc="50" baseline="0">
                    <a:solidFill>
                      <a:schemeClr val="tx1">
                        <a:alpha val="60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080000" indent="-360000" algn="l" defTabSz="914400" rtl="0" eaLnBrk="1" latinLnBrk="0" hangingPunct="1">
                  <a:lnSpc>
                    <a:spcPct val="150000"/>
                  </a:lnSpc>
                  <a:spcBef>
                    <a:spcPts val="500"/>
                  </a:spcBef>
                  <a:buClr>
                    <a:schemeClr val="accent3"/>
                  </a:buClr>
                  <a:buFont typeface="Wingdings" panose="05000000000000000000" pitchFamily="2" charset="2"/>
                  <a:buChar char=""/>
                  <a:defRPr sz="2000" kern="1200" spc="50">
                    <a:solidFill>
                      <a:schemeClr val="tx1">
                        <a:alpha val="60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080000" indent="0" algn="l" defTabSz="914400" rtl="0" eaLnBrk="1" latinLnBrk="0" hangingPunct="1">
                  <a:lnSpc>
                    <a:spcPct val="150000"/>
                  </a:lnSpc>
                  <a:spcBef>
                    <a:spcPts val="500"/>
                  </a:spcBef>
                  <a:buClr>
                    <a:schemeClr val="accent3"/>
                  </a:buClr>
                  <a:buFontTx/>
                  <a:buNone/>
                  <a:defRPr sz="2000" b="0" i="1" kern="1200" spc="50" baseline="0">
                    <a:solidFill>
                      <a:schemeClr val="tx1">
                        <a:alpha val="60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00000" indent="-360000" algn="l" defTabSz="914400" rtl="0" eaLnBrk="1" latinLnBrk="0" hangingPunct="1">
                  <a:lnSpc>
                    <a:spcPct val="150000"/>
                  </a:lnSpc>
                  <a:spcBef>
                    <a:spcPts val="500"/>
                  </a:spcBef>
                  <a:buClr>
                    <a:schemeClr val="accent3"/>
                  </a:buClr>
                  <a:buFont typeface="Wingdings" panose="05000000000000000000" pitchFamily="2" charset="2"/>
                  <a:buChar char=""/>
                  <a:defRPr sz="2000" kern="1200" spc="50">
                    <a:solidFill>
                      <a:schemeClr val="tx1">
                        <a:alpha val="60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" panose="05000000000000000000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1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80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AU" sz="1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sz="18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80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800" i="1" smtClean="0">
                              <a:latin typeface="Cambria Math" panose="02040503050406030204" pitchFamily="18" charset="0"/>
                            </a:rPr>
                            <m:t>17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Content Placeholder 4">
                <a:extLst>
                  <a:ext uri="{FF2B5EF4-FFF2-40B4-BE49-F238E27FC236}">
                    <a16:creationId xmlns:a16="http://schemas.microsoft.com/office/drawing/2014/main" id="{3507F9AF-72FB-D32D-5D44-58E8259825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986" y="2157387"/>
                <a:ext cx="5153024" cy="9620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4">
                <a:extLst>
                  <a:ext uri="{FF2B5EF4-FFF2-40B4-BE49-F238E27FC236}">
                    <a16:creationId xmlns:a16="http://schemas.microsoft.com/office/drawing/2014/main" id="{74916D85-0C28-6B71-C99A-9DC150C5FE6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6986" y="3597959"/>
                <a:ext cx="5372099" cy="96202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60000" indent="-360000" algn="l" defTabSz="914400" rtl="0" eaLnBrk="1" latinLnBrk="0" hangingPunct="1">
                  <a:lnSpc>
                    <a:spcPct val="150000"/>
                  </a:lnSpc>
                  <a:spcBef>
                    <a:spcPts val="1000"/>
                  </a:spcBef>
                  <a:buClr>
                    <a:schemeClr val="accent3"/>
                  </a:buClr>
                  <a:buFont typeface="Wingdings" panose="05000000000000000000" pitchFamily="2" charset="2"/>
                  <a:buChar char=""/>
                  <a:defRPr sz="2000" kern="1200" spc="50">
                    <a:solidFill>
                      <a:schemeClr val="tx1">
                        <a:alpha val="60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60000" indent="0" algn="l" defTabSz="914400" rtl="0" eaLnBrk="1" latinLnBrk="0" hangingPunct="1">
                  <a:lnSpc>
                    <a:spcPct val="150000"/>
                  </a:lnSpc>
                  <a:spcBef>
                    <a:spcPts val="500"/>
                  </a:spcBef>
                  <a:buFontTx/>
                  <a:buNone/>
                  <a:defRPr sz="2000" b="0" i="1" kern="1200" spc="50" baseline="0">
                    <a:solidFill>
                      <a:schemeClr val="tx1">
                        <a:alpha val="60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080000" indent="-360000" algn="l" defTabSz="914400" rtl="0" eaLnBrk="1" latinLnBrk="0" hangingPunct="1">
                  <a:lnSpc>
                    <a:spcPct val="150000"/>
                  </a:lnSpc>
                  <a:spcBef>
                    <a:spcPts val="500"/>
                  </a:spcBef>
                  <a:buClr>
                    <a:schemeClr val="accent3"/>
                  </a:buClr>
                  <a:buFont typeface="Wingdings" panose="05000000000000000000" pitchFamily="2" charset="2"/>
                  <a:buChar char=""/>
                  <a:defRPr sz="2000" kern="1200" spc="50">
                    <a:solidFill>
                      <a:schemeClr val="tx1">
                        <a:alpha val="60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080000" indent="0" algn="l" defTabSz="914400" rtl="0" eaLnBrk="1" latinLnBrk="0" hangingPunct="1">
                  <a:lnSpc>
                    <a:spcPct val="150000"/>
                  </a:lnSpc>
                  <a:spcBef>
                    <a:spcPts val="500"/>
                  </a:spcBef>
                  <a:buClr>
                    <a:schemeClr val="accent3"/>
                  </a:buClr>
                  <a:buFontTx/>
                  <a:buNone/>
                  <a:defRPr sz="2000" b="0" i="1" kern="1200" spc="50" baseline="0">
                    <a:solidFill>
                      <a:schemeClr val="tx1">
                        <a:alpha val="60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00000" indent="-360000" algn="l" defTabSz="914400" rtl="0" eaLnBrk="1" latinLnBrk="0" hangingPunct="1">
                  <a:lnSpc>
                    <a:spcPct val="150000"/>
                  </a:lnSpc>
                  <a:spcBef>
                    <a:spcPts val="500"/>
                  </a:spcBef>
                  <a:buClr>
                    <a:schemeClr val="accent3"/>
                  </a:buClr>
                  <a:buFont typeface="Wingdings" panose="05000000000000000000" pitchFamily="2" charset="2"/>
                  <a:buChar char=""/>
                  <a:defRPr sz="2000" kern="1200" spc="50">
                    <a:solidFill>
                      <a:schemeClr val="tx1">
                        <a:alpha val="60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" panose="05000000000000000000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1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80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AU" sz="1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den>
                      </m:f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80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8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Content Placeholder 4">
                <a:extLst>
                  <a:ext uri="{FF2B5EF4-FFF2-40B4-BE49-F238E27FC236}">
                    <a16:creationId xmlns:a16="http://schemas.microsoft.com/office/drawing/2014/main" id="{74916D85-0C28-6B71-C99A-9DC150C5FE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986" y="3597959"/>
                <a:ext cx="5372099" cy="9620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4">
                <a:extLst>
                  <a:ext uri="{FF2B5EF4-FFF2-40B4-BE49-F238E27FC236}">
                    <a16:creationId xmlns:a16="http://schemas.microsoft.com/office/drawing/2014/main" id="{B5DA2676-DFDF-E8EC-9DE8-78ECF454800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6508" y="4914369"/>
                <a:ext cx="5659731" cy="96202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60000" indent="-360000" algn="l" defTabSz="914400" rtl="0" eaLnBrk="1" latinLnBrk="0" hangingPunct="1">
                  <a:lnSpc>
                    <a:spcPct val="150000"/>
                  </a:lnSpc>
                  <a:spcBef>
                    <a:spcPts val="1000"/>
                  </a:spcBef>
                  <a:buClr>
                    <a:schemeClr val="accent3"/>
                  </a:buClr>
                  <a:buFont typeface="Wingdings" panose="05000000000000000000" pitchFamily="2" charset="2"/>
                  <a:buChar char=""/>
                  <a:defRPr sz="2000" kern="1200" spc="50">
                    <a:solidFill>
                      <a:schemeClr val="tx1">
                        <a:alpha val="60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60000" indent="0" algn="l" defTabSz="914400" rtl="0" eaLnBrk="1" latinLnBrk="0" hangingPunct="1">
                  <a:lnSpc>
                    <a:spcPct val="150000"/>
                  </a:lnSpc>
                  <a:spcBef>
                    <a:spcPts val="500"/>
                  </a:spcBef>
                  <a:buFontTx/>
                  <a:buNone/>
                  <a:defRPr sz="2000" b="0" i="1" kern="1200" spc="50" baseline="0">
                    <a:solidFill>
                      <a:schemeClr val="tx1">
                        <a:alpha val="60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080000" indent="-360000" algn="l" defTabSz="914400" rtl="0" eaLnBrk="1" latinLnBrk="0" hangingPunct="1">
                  <a:lnSpc>
                    <a:spcPct val="150000"/>
                  </a:lnSpc>
                  <a:spcBef>
                    <a:spcPts val="500"/>
                  </a:spcBef>
                  <a:buClr>
                    <a:schemeClr val="accent3"/>
                  </a:buClr>
                  <a:buFont typeface="Wingdings" panose="05000000000000000000" pitchFamily="2" charset="2"/>
                  <a:buChar char=""/>
                  <a:defRPr sz="2000" kern="1200" spc="50">
                    <a:solidFill>
                      <a:schemeClr val="tx1">
                        <a:alpha val="60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080000" indent="0" algn="l" defTabSz="914400" rtl="0" eaLnBrk="1" latinLnBrk="0" hangingPunct="1">
                  <a:lnSpc>
                    <a:spcPct val="150000"/>
                  </a:lnSpc>
                  <a:spcBef>
                    <a:spcPts val="500"/>
                  </a:spcBef>
                  <a:buClr>
                    <a:schemeClr val="accent3"/>
                  </a:buClr>
                  <a:buFontTx/>
                  <a:buNone/>
                  <a:defRPr sz="2000" b="0" i="1" kern="1200" spc="50" baseline="0">
                    <a:solidFill>
                      <a:schemeClr val="tx1">
                        <a:alpha val="60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00000" indent="-360000" algn="l" defTabSz="914400" rtl="0" eaLnBrk="1" latinLnBrk="0" hangingPunct="1">
                  <a:lnSpc>
                    <a:spcPct val="150000"/>
                  </a:lnSpc>
                  <a:spcBef>
                    <a:spcPts val="500"/>
                  </a:spcBef>
                  <a:buClr>
                    <a:schemeClr val="accent3"/>
                  </a:buClr>
                  <a:buFont typeface="Wingdings" panose="05000000000000000000" pitchFamily="2" charset="2"/>
                  <a:buChar char=""/>
                  <a:defRPr sz="2000" kern="1200" spc="50">
                    <a:solidFill>
                      <a:schemeClr val="tx1">
                        <a:alpha val="60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" panose="05000000000000000000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1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80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AU" sz="1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</m:sub>
                          </m:sSub>
                        </m:den>
                      </m:f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80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Content Placeholder 4">
                <a:extLst>
                  <a:ext uri="{FF2B5EF4-FFF2-40B4-BE49-F238E27FC236}">
                    <a16:creationId xmlns:a16="http://schemas.microsoft.com/office/drawing/2014/main" id="{B5DA2676-DFDF-E8EC-9DE8-78ECF45480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508" y="4914369"/>
                <a:ext cx="5659731" cy="9620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ontent Placeholder 4">
                <a:extLst>
                  <a:ext uri="{FF2B5EF4-FFF2-40B4-BE49-F238E27FC236}">
                    <a16:creationId xmlns:a16="http://schemas.microsoft.com/office/drawing/2014/main" id="{B4EC221E-342F-BFE3-44BB-D2B6C94E072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783410" y="3064166"/>
                <a:ext cx="380175" cy="66831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60000" indent="-360000" algn="l" defTabSz="914400" rtl="0" eaLnBrk="1" latinLnBrk="0" hangingPunct="1">
                  <a:lnSpc>
                    <a:spcPct val="150000"/>
                  </a:lnSpc>
                  <a:spcBef>
                    <a:spcPts val="1000"/>
                  </a:spcBef>
                  <a:buClr>
                    <a:schemeClr val="accent3"/>
                  </a:buClr>
                  <a:buFont typeface="Wingdings" panose="05000000000000000000" pitchFamily="2" charset="2"/>
                  <a:buChar char=""/>
                  <a:defRPr sz="2000" kern="1200" spc="50">
                    <a:solidFill>
                      <a:schemeClr val="tx1">
                        <a:alpha val="60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60000" indent="0" algn="l" defTabSz="914400" rtl="0" eaLnBrk="1" latinLnBrk="0" hangingPunct="1">
                  <a:lnSpc>
                    <a:spcPct val="150000"/>
                  </a:lnSpc>
                  <a:spcBef>
                    <a:spcPts val="500"/>
                  </a:spcBef>
                  <a:buFontTx/>
                  <a:buNone/>
                  <a:defRPr sz="2000" b="0" i="1" kern="1200" spc="50" baseline="0">
                    <a:solidFill>
                      <a:schemeClr val="tx1">
                        <a:alpha val="60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080000" indent="-360000" algn="l" defTabSz="914400" rtl="0" eaLnBrk="1" latinLnBrk="0" hangingPunct="1">
                  <a:lnSpc>
                    <a:spcPct val="150000"/>
                  </a:lnSpc>
                  <a:spcBef>
                    <a:spcPts val="500"/>
                  </a:spcBef>
                  <a:buClr>
                    <a:schemeClr val="accent3"/>
                  </a:buClr>
                  <a:buFont typeface="Wingdings" panose="05000000000000000000" pitchFamily="2" charset="2"/>
                  <a:buChar char=""/>
                  <a:defRPr sz="2000" kern="1200" spc="50">
                    <a:solidFill>
                      <a:schemeClr val="tx1">
                        <a:alpha val="60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080000" indent="0" algn="l" defTabSz="914400" rtl="0" eaLnBrk="1" latinLnBrk="0" hangingPunct="1">
                  <a:lnSpc>
                    <a:spcPct val="150000"/>
                  </a:lnSpc>
                  <a:spcBef>
                    <a:spcPts val="500"/>
                  </a:spcBef>
                  <a:buClr>
                    <a:schemeClr val="accent3"/>
                  </a:buClr>
                  <a:buFontTx/>
                  <a:buNone/>
                  <a:defRPr sz="2000" b="0" i="1" kern="1200" spc="50" baseline="0">
                    <a:solidFill>
                      <a:schemeClr val="tx1">
                        <a:alpha val="60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00000" indent="-360000" algn="l" defTabSz="914400" rtl="0" eaLnBrk="1" latinLnBrk="0" hangingPunct="1">
                  <a:lnSpc>
                    <a:spcPct val="150000"/>
                  </a:lnSpc>
                  <a:spcBef>
                    <a:spcPts val="500"/>
                  </a:spcBef>
                  <a:buClr>
                    <a:schemeClr val="accent3"/>
                  </a:buClr>
                  <a:buFont typeface="Wingdings" panose="05000000000000000000" pitchFamily="2" charset="2"/>
                  <a:buChar char=""/>
                  <a:defRPr sz="2000" kern="1200" spc="50">
                    <a:solidFill>
                      <a:schemeClr val="tx1">
                        <a:alpha val="60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Content Placeholder 4">
                <a:extLst>
                  <a:ext uri="{FF2B5EF4-FFF2-40B4-BE49-F238E27FC236}">
                    <a16:creationId xmlns:a16="http://schemas.microsoft.com/office/drawing/2014/main" id="{B4EC221E-342F-BFE3-44BB-D2B6C94E07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3410" y="3064166"/>
                <a:ext cx="380175" cy="66831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ontent Placeholder 4">
                <a:extLst>
                  <a:ext uri="{FF2B5EF4-FFF2-40B4-BE49-F238E27FC236}">
                    <a16:creationId xmlns:a16="http://schemas.microsoft.com/office/drawing/2014/main" id="{8A481F7B-E0BB-4795-F223-67BE9B5D9EE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791056" y="4558416"/>
                <a:ext cx="380175" cy="66831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60000" indent="-360000" algn="l" defTabSz="914400" rtl="0" eaLnBrk="1" latinLnBrk="0" hangingPunct="1">
                  <a:lnSpc>
                    <a:spcPct val="150000"/>
                  </a:lnSpc>
                  <a:spcBef>
                    <a:spcPts val="1000"/>
                  </a:spcBef>
                  <a:buClr>
                    <a:schemeClr val="accent3"/>
                  </a:buClr>
                  <a:buFont typeface="Wingdings" panose="05000000000000000000" pitchFamily="2" charset="2"/>
                  <a:buChar char=""/>
                  <a:defRPr sz="2000" kern="1200" spc="50">
                    <a:solidFill>
                      <a:schemeClr val="tx1">
                        <a:alpha val="60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60000" indent="0" algn="l" defTabSz="914400" rtl="0" eaLnBrk="1" latinLnBrk="0" hangingPunct="1">
                  <a:lnSpc>
                    <a:spcPct val="150000"/>
                  </a:lnSpc>
                  <a:spcBef>
                    <a:spcPts val="500"/>
                  </a:spcBef>
                  <a:buFontTx/>
                  <a:buNone/>
                  <a:defRPr sz="2000" b="0" i="1" kern="1200" spc="50" baseline="0">
                    <a:solidFill>
                      <a:schemeClr val="tx1">
                        <a:alpha val="60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080000" indent="-360000" algn="l" defTabSz="914400" rtl="0" eaLnBrk="1" latinLnBrk="0" hangingPunct="1">
                  <a:lnSpc>
                    <a:spcPct val="150000"/>
                  </a:lnSpc>
                  <a:spcBef>
                    <a:spcPts val="500"/>
                  </a:spcBef>
                  <a:buClr>
                    <a:schemeClr val="accent3"/>
                  </a:buClr>
                  <a:buFont typeface="Wingdings" panose="05000000000000000000" pitchFamily="2" charset="2"/>
                  <a:buChar char=""/>
                  <a:defRPr sz="2000" kern="1200" spc="50">
                    <a:solidFill>
                      <a:schemeClr val="tx1">
                        <a:alpha val="60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080000" indent="0" algn="l" defTabSz="914400" rtl="0" eaLnBrk="1" latinLnBrk="0" hangingPunct="1">
                  <a:lnSpc>
                    <a:spcPct val="150000"/>
                  </a:lnSpc>
                  <a:spcBef>
                    <a:spcPts val="500"/>
                  </a:spcBef>
                  <a:buClr>
                    <a:schemeClr val="accent3"/>
                  </a:buClr>
                  <a:buFontTx/>
                  <a:buNone/>
                  <a:defRPr sz="2000" b="0" i="1" kern="1200" spc="50" baseline="0">
                    <a:solidFill>
                      <a:schemeClr val="tx1">
                        <a:alpha val="60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00000" indent="-360000" algn="l" defTabSz="914400" rtl="0" eaLnBrk="1" latinLnBrk="0" hangingPunct="1">
                  <a:lnSpc>
                    <a:spcPct val="150000"/>
                  </a:lnSpc>
                  <a:spcBef>
                    <a:spcPts val="500"/>
                  </a:spcBef>
                  <a:buClr>
                    <a:schemeClr val="accent3"/>
                  </a:buClr>
                  <a:buFont typeface="Wingdings" panose="05000000000000000000" pitchFamily="2" charset="2"/>
                  <a:buChar char=""/>
                  <a:defRPr sz="2000" kern="1200" spc="50">
                    <a:solidFill>
                      <a:schemeClr val="tx1">
                        <a:alpha val="60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4" name="Content Placeholder 4">
                <a:extLst>
                  <a:ext uri="{FF2B5EF4-FFF2-40B4-BE49-F238E27FC236}">
                    <a16:creationId xmlns:a16="http://schemas.microsoft.com/office/drawing/2014/main" id="{8A481F7B-E0BB-4795-F223-67BE9B5D9E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1056" y="4558416"/>
                <a:ext cx="380175" cy="66831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6F02077-3005-FC1E-5812-A6382451C8D3}"/>
              </a:ext>
            </a:extLst>
          </p:cNvPr>
          <p:cNvCxnSpPr>
            <a:cxnSpLocks/>
          </p:cNvCxnSpPr>
          <p:nvPr/>
        </p:nvCxnSpPr>
        <p:spPr>
          <a:xfrm>
            <a:off x="7633716" y="2538984"/>
            <a:ext cx="1758696" cy="350520"/>
          </a:xfrm>
          <a:prstGeom prst="line">
            <a:avLst/>
          </a:prstGeom>
          <a:ln w="123825">
            <a:solidFill>
              <a:srgbClr val="00B0F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E419DF4-83E3-89D3-EE68-22DE8005D68D}"/>
              </a:ext>
            </a:extLst>
          </p:cNvPr>
          <p:cNvCxnSpPr>
            <a:cxnSpLocks/>
          </p:cNvCxnSpPr>
          <p:nvPr/>
        </p:nvCxnSpPr>
        <p:spPr>
          <a:xfrm>
            <a:off x="9912096" y="3819209"/>
            <a:ext cx="1783080" cy="33016"/>
          </a:xfrm>
          <a:prstGeom prst="line">
            <a:avLst/>
          </a:prstGeom>
          <a:ln w="123825">
            <a:solidFill>
              <a:srgbClr val="00B05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E94C67E-EAED-CC59-C314-CBD33714A2CE}"/>
              </a:ext>
            </a:extLst>
          </p:cNvPr>
          <p:cNvCxnSpPr>
            <a:cxnSpLocks/>
          </p:cNvCxnSpPr>
          <p:nvPr/>
        </p:nvCxnSpPr>
        <p:spPr>
          <a:xfrm>
            <a:off x="7604760" y="3432113"/>
            <a:ext cx="1767840" cy="362647"/>
          </a:xfrm>
          <a:prstGeom prst="line">
            <a:avLst/>
          </a:prstGeom>
          <a:ln w="123825">
            <a:solidFill>
              <a:srgbClr val="00B05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F6D9D23-2CE3-73C0-4149-16A1637E1C4B}"/>
              </a:ext>
            </a:extLst>
          </p:cNvPr>
          <p:cNvCxnSpPr>
            <a:cxnSpLocks/>
          </p:cNvCxnSpPr>
          <p:nvPr/>
        </p:nvCxnSpPr>
        <p:spPr>
          <a:xfrm flipV="1">
            <a:off x="9802368" y="4078971"/>
            <a:ext cx="1987705" cy="2358405"/>
          </a:xfrm>
          <a:prstGeom prst="line">
            <a:avLst/>
          </a:prstGeom>
          <a:ln w="123825">
            <a:solidFill>
              <a:srgbClr val="FFFF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054541F-3DF6-3BDE-6EC7-3C1E58388C5D}"/>
              </a:ext>
            </a:extLst>
          </p:cNvPr>
          <p:cNvCxnSpPr>
            <a:cxnSpLocks/>
          </p:cNvCxnSpPr>
          <p:nvPr/>
        </p:nvCxnSpPr>
        <p:spPr>
          <a:xfrm>
            <a:off x="7543800" y="4480560"/>
            <a:ext cx="1894010" cy="1883664"/>
          </a:xfrm>
          <a:prstGeom prst="line">
            <a:avLst/>
          </a:prstGeom>
          <a:ln w="123825">
            <a:solidFill>
              <a:srgbClr val="FFFF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5379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28" grpId="0"/>
      <p:bldP spid="3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5BE6B0-178B-7BDE-F363-9DD768F0BA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F341C-3942-DD9D-EFCC-FBBD8EE33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84393"/>
            <a:ext cx="10213200" cy="1112836"/>
          </a:xfrm>
        </p:spPr>
        <p:txBody>
          <a:bodyPr>
            <a:normAutofit/>
          </a:bodyPr>
          <a:lstStyle/>
          <a:p>
            <a:r>
              <a:rPr lang="en-AU" sz="5400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78B94-EE16-ACDA-AE9F-6D25B7C4D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400" y="1197229"/>
            <a:ext cx="10213200" cy="404019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First session (9:30 – 10:30):                                                                                            - Go through PowerPoint to first learn how Neural Networks actually work!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Second session (11:00 – 12:00):                                                                                            - Use our acquired knowledge to make our Neural Networks and compare it with </a:t>
            </a:r>
            <a:r>
              <a:rPr lang="en-US" dirty="0" err="1"/>
              <a:t>PyTorch</a:t>
            </a:r>
            <a:r>
              <a:rPr lang="en-US" dirty="0"/>
              <a:t> Neural Networks for different scenarios.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101193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2316A8-24A4-266D-C2BC-1E76DD9452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B95215-28B8-BA03-5A30-C4EF6ED4F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6263" y="1609279"/>
            <a:ext cx="5305736" cy="525786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B08F5C8-FCCD-F039-F169-24FE087A9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704" y="0"/>
            <a:ext cx="4862345" cy="1112836"/>
          </a:xfrm>
        </p:spPr>
        <p:txBody>
          <a:bodyPr>
            <a:normAutofit/>
          </a:bodyPr>
          <a:lstStyle/>
          <a:p>
            <a:r>
              <a:rPr lang="en-US" sz="5400" dirty="0"/>
              <a:t>Backpropagation</a:t>
            </a:r>
            <a:endParaRPr lang="en-AU" sz="5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9C54625B-2494-05DD-387C-37BD6EE5E7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" y="1112836"/>
                <a:ext cx="6768947" cy="4583876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AU" sz="1800" dirty="0"/>
                  <a:t>We can now update our weights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/>
                  <a:t> through, after adopting some learning rate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sz="1800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sz="18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800" dirty="0"/>
              </a:p>
              <a:p>
                <a:r>
                  <a:rPr lang="en-US" sz="1800" dirty="0"/>
                  <a:t>This was quite a lot to take in, though now we have completed a full backward pass.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9C54625B-2494-05DD-387C-37BD6EE5E7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" y="1112836"/>
                <a:ext cx="6768947" cy="4583876"/>
              </a:xfrm>
              <a:blipFill>
                <a:blip r:embed="rId3"/>
                <a:stretch>
                  <a:fillRect l="-721" r="-1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6140CF69-9CB7-D91E-7FCC-A0E2B734E250}"/>
              </a:ext>
            </a:extLst>
          </p:cNvPr>
          <p:cNvSpPr txBox="1"/>
          <p:nvPr/>
        </p:nvSpPr>
        <p:spPr>
          <a:xfrm>
            <a:off x="7002869" y="843207"/>
            <a:ext cx="886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Input layer</a:t>
            </a:r>
            <a:endParaRPr lang="en-A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8BE0A7-5BA7-5D9B-C452-C3026E5C4A2A}"/>
              </a:ext>
            </a:extLst>
          </p:cNvPr>
          <p:cNvSpPr txBox="1"/>
          <p:nvPr/>
        </p:nvSpPr>
        <p:spPr>
          <a:xfrm>
            <a:off x="11037453" y="843208"/>
            <a:ext cx="969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Output layer</a:t>
            </a:r>
            <a:endParaRPr lang="en-AU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078A51-2519-59C1-4B27-A5349272368C}"/>
              </a:ext>
            </a:extLst>
          </p:cNvPr>
          <p:cNvSpPr txBox="1"/>
          <p:nvPr/>
        </p:nvSpPr>
        <p:spPr>
          <a:xfrm>
            <a:off x="8979012" y="843208"/>
            <a:ext cx="969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Hidden layer(s)</a:t>
            </a:r>
            <a:endParaRPr lang="en-AU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7413F45-F9B1-5ED0-7BAE-E06CEA871FD0}"/>
              </a:ext>
            </a:extLst>
          </p:cNvPr>
          <p:cNvCxnSpPr/>
          <p:nvPr/>
        </p:nvCxnSpPr>
        <p:spPr>
          <a:xfrm>
            <a:off x="8389942" y="852352"/>
            <a:ext cx="0" cy="6014792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1D66E99-CD3B-1167-F1F0-AA3021C0F8B2}"/>
              </a:ext>
            </a:extLst>
          </p:cNvPr>
          <p:cNvCxnSpPr/>
          <p:nvPr/>
        </p:nvCxnSpPr>
        <p:spPr>
          <a:xfrm>
            <a:off x="10672894" y="849304"/>
            <a:ext cx="0" cy="6014792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FC5AD6E-65D7-C8AE-544C-4A7E32B66FBC}"/>
              </a:ext>
            </a:extLst>
          </p:cNvPr>
          <p:cNvCxnSpPr>
            <a:cxnSpLocks/>
          </p:cNvCxnSpPr>
          <p:nvPr/>
        </p:nvCxnSpPr>
        <p:spPr>
          <a:xfrm flipH="1">
            <a:off x="7196328" y="742807"/>
            <a:ext cx="461772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Content Placeholder 4">
            <a:extLst>
              <a:ext uri="{FF2B5EF4-FFF2-40B4-BE49-F238E27FC236}">
                <a16:creationId xmlns:a16="http://schemas.microsoft.com/office/drawing/2014/main" id="{6AC9262B-FD5A-E1F2-A99F-C147A2BBD276}"/>
              </a:ext>
            </a:extLst>
          </p:cNvPr>
          <p:cNvSpPr txBox="1">
            <a:spLocks/>
          </p:cNvSpPr>
          <p:nvPr/>
        </p:nvSpPr>
        <p:spPr>
          <a:xfrm>
            <a:off x="8513064" y="117118"/>
            <a:ext cx="2084832" cy="6256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0000" indent="-3600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3"/>
              </a:buClr>
              <a:buFont typeface="Wingdings" panose="05000000000000000000" pitchFamily="2" charset="2"/>
              <a:buChar char=""/>
              <a:defRPr sz="2000" kern="1200" spc="5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Tx/>
              <a:buNone/>
              <a:defRPr sz="2000" b="0" i="1" kern="1200" spc="50" baseline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80000" indent="-3600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 typeface="Wingdings" panose="05000000000000000000" pitchFamily="2" charset="2"/>
              <a:buChar char=""/>
              <a:defRPr sz="2000" kern="1200" spc="5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00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Tx/>
              <a:buNone/>
              <a:defRPr sz="2000" b="0" i="1" kern="1200" spc="50" baseline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00000" indent="-3600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 typeface="Wingdings" panose="05000000000000000000" pitchFamily="2" charset="2"/>
              <a:buChar char=""/>
              <a:defRPr sz="2000" kern="1200" spc="5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dirty="0"/>
              <a:t>Backward Pass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301968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81BA9B-3898-8847-C320-6C46187819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37465A2-B8D6-8C24-59E9-12BA535F2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112836"/>
            <a:ext cx="6521703" cy="3698155"/>
          </a:xfrm>
        </p:spPr>
        <p:txBody>
          <a:bodyPr>
            <a:noAutofit/>
          </a:bodyPr>
          <a:lstStyle/>
          <a:p>
            <a:r>
              <a:rPr lang="en-US" sz="1800" dirty="0"/>
              <a:t>A successful forward and backward pass is known as an epoch.</a:t>
            </a:r>
          </a:p>
          <a:p>
            <a:r>
              <a:rPr lang="en-US" sz="1800" dirty="0"/>
              <a:t>We will perform around 100000 epochs in our training process, lucky for us, we are not doing the computation, our computers are!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8AF86E-ACA5-38C4-4176-AC37BB232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704" y="0"/>
            <a:ext cx="4862345" cy="1112836"/>
          </a:xfrm>
        </p:spPr>
        <p:txBody>
          <a:bodyPr>
            <a:normAutofit/>
          </a:bodyPr>
          <a:lstStyle/>
          <a:p>
            <a:r>
              <a:rPr lang="en-US" sz="5400" dirty="0"/>
              <a:t>Backpropagation</a:t>
            </a:r>
            <a:endParaRPr lang="en-AU" sz="5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A5E44C-A977-FE2D-5773-62D82021D9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6263" y="1609279"/>
            <a:ext cx="5305736" cy="52578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CBD87D8-025D-3BBB-343B-48CC676A3732}"/>
              </a:ext>
            </a:extLst>
          </p:cNvPr>
          <p:cNvSpPr txBox="1"/>
          <p:nvPr/>
        </p:nvSpPr>
        <p:spPr>
          <a:xfrm>
            <a:off x="7002869" y="843207"/>
            <a:ext cx="886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Input layer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746F52-B218-02E6-F6FC-A67FD4B9429E}"/>
              </a:ext>
            </a:extLst>
          </p:cNvPr>
          <p:cNvSpPr txBox="1"/>
          <p:nvPr/>
        </p:nvSpPr>
        <p:spPr>
          <a:xfrm>
            <a:off x="11037453" y="843208"/>
            <a:ext cx="969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Output layer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8F84BA-CB37-B01C-F3C9-AE8FCDA095EC}"/>
              </a:ext>
            </a:extLst>
          </p:cNvPr>
          <p:cNvSpPr txBox="1"/>
          <p:nvPr/>
        </p:nvSpPr>
        <p:spPr>
          <a:xfrm>
            <a:off x="8979012" y="843208"/>
            <a:ext cx="969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Hidden layer(s)</a:t>
            </a:r>
            <a:endParaRPr lang="en-AU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AD55D58-526E-5276-7FC3-D14CC3AF1524}"/>
              </a:ext>
            </a:extLst>
          </p:cNvPr>
          <p:cNvCxnSpPr/>
          <p:nvPr/>
        </p:nvCxnSpPr>
        <p:spPr>
          <a:xfrm>
            <a:off x="8389942" y="852352"/>
            <a:ext cx="0" cy="6014792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143B142-821A-4CB5-40F6-4D1EC5B0FE29}"/>
              </a:ext>
            </a:extLst>
          </p:cNvPr>
          <p:cNvCxnSpPr/>
          <p:nvPr/>
        </p:nvCxnSpPr>
        <p:spPr>
          <a:xfrm>
            <a:off x="10672894" y="849304"/>
            <a:ext cx="0" cy="6014792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7668138-DD2D-EAED-E4F5-8C5BAA536C93}"/>
              </a:ext>
            </a:extLst>
          </p:cNvPr>
          <p:cNvCxnSpPr>
            <a:cxnSpLocks/>
          </p:cNvCxnSpPr>
          <p:nvPr/>
        </p:nvCxnSpPr>
        <p:spPr>
          <a:xfrm flipH="1">
            <a:off x="7196328" y="742807"/>
            <a:ext cx="461772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471E5984-2AAD-5E52-3777-89A018446C69}"/>
              </a:ext>
            </a:extLst>
          </p:cNvPr>
          <p:cNvSpPr txBox="1">
            <a:spLocks/>
          </p:cNvSpPr>
          <p:nvPr/>
        </p:nvSpPr>
        <p:spPr>
          <a:xfrm>
            <a:off x="9059371" y="30118"/>
            <a:ext cx="1090469" cy="6256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0000" indent="-3600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3"/>
              </a:buClr>
              <a:buFont typeface="Wingdings" panose="05000000000000000000" pitchFamily="2" charset="2"/>
              <a:buChar char=""/>
              <a:defRPr sz="2000" kern="1200" spc="5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Tx/>
              <a:buNone/>
              <a:defRPr sz="2000" b="0" i="1" kern="1200" spc="50" baseline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80000" indent="-3600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 typeface="Wingdings" panose="05000000000000000000" pitchFamily="2" charset="2"/>
              <a:buChar char=""/>
              <a:defRPr sz="2000" kern="1200" spc="5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00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Tx/>
              <a:buNone/>
              <a:defRPr sz="2000" b="0" i="1" kern="1200" spc="50" baseline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00000" indent="-3600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 typeface="Wingdings" panose="05000000000000000000" pitchFamily="2" charset="2"/>
              <a:buChar char=""/>
              <a:defRPr sz="2000" kern="1200" spc="5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dirty="0"/>
              <a:t>Epoch</a:t>
            </a:r>
          </a:p>
          <a:p>
            <a:endParaRPr lang="en-AU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FD02FF4-C200-1E9E-A43A-276E24876C49}"/>
              </a:ext>
            </a:extLst>
          </p:cNvPr>
          <p:cNvCxnSpPr/>
          <p:nvPr/>
        </p:nvCxnSpPr>
        <p:spPr>
          <a:xfrm>
            <a:off x="7196328" y="591649"/>
            <a:ext cx="462229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41655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519C00-EC0A-58F7-3B15-8ED7163088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14EA0-BA18-49EE-8A6C-228C49A99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4177" y="-7038"/>
            <a:ext cx="2583644" cy="790718"/>
          </a:xfrm>
        </p:spPr>
        <p:txBody>
          <a:bodyPr>
            <a:normAutofit fontScale="90000"/>
          </a:bodyPr>
          <a:lstStyle/>
          <a:p>
            <a:r>
              <a:rPr lang="en-US" sz="5400" dirty="0"/>
              <a:t>Summary</a:t>
            </a:r>
            <a:endParaRPr lang="en-AU" sz="54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88BBB16-B3BD-0862-A52E-DC9CE1F08468}"/>
              </a:ext>
            </a:extLst>
          </p:cNvPr>
          <p:cNvSpPr txBox="1">
            <a:spLocks/>
          </p:cNvSpPr>
          <p:nvPr/>
        </p:nvSpPr>
        <p:spPr>
          <a:xfrm>
            <a:off x="1551074" y="783680"/>
            <a:ext cx="2163446" cy="48651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 cap="none" spc="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/>
              <a:t>Forward pass</a:t>
            </a:r>
            <a:endParaRPr lang="en-AU" sz="3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BC44DB-A854-7ED8-7173-F3C79C1B5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95512"/>
            <a:ext cx="4735831" cy="4693102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BDAFAFE-32D2-4EEC-4AEC-6FB7E8968392}"/>
              </a:ext>
            </a:extLst>
          </p:cNvPr>
          <p:cNvCxnSpPr/>
          <p:nvPr/>
        </p:nvCxnSpPr>
        <p:spPr>
          <a:xfrm flipV="1">
            <a:off x="4623955" y="2670464"/>
            <a:ext cx="675409" cy="638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7">
                <a:extLst>
                  <a:ext uri="{FF2B5EF4-FFF2-40B4-BE49-F238E27FC236}">
                    <a16:creationId xmlns:a16="http://schemas.microsoft.com/office/drawing/2014/main" id="{F17E8735-62FC-7AD3-C4AA-7CBAE99FD18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44037" y="2221439"/>
                <a:ext cx="1472045" cy="65257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60000" indent="-360000" algn="l" defTabSz="914400" rtl="0" eaLnBrk="1" latinLnBrk="0" hangingPunct="1">
                  <a:lnSpc>
                    <a:spcPct val="150000"/>
                  </a:lnSpc>
                  <a:spcBef>
                    <a:spcPts val="1000"/>
                  </a:spcBef>
                  <a:buClr>
                    <a:schemeClr val="accent3"/>
                  </a:buClr>
                  <a:buFont typeface="Wingdings" panose="05000000000000000000" pitchFamily="2" charset="2"/>
                  <a:buChar char=""/>
                  <a:defRPr sz="2000" kern="1200" spc="50">
                    <a:solidFill>
                      <a:schemeClr val="tx1">
                        <a:alpha val="60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60000" indent="0" algn="l" defTabSz="914400" rtl="0" eaLnBrk="1" latinLnBrk="0" hangingPunct="1">
                  <a:lnSpc>
                    <a:spcPct val="150000"/>
                  </a:lnSpc>
                  <a:spcBef>
                    <a:spcPts val="500"/>
                  </a:spcBef>
                  <a:buFontTx/>
                  <a:buNone/>
                  <a:defRPr sz="2000" b="0" i="1" kern="1200" spc="50" baseline="0">
                    <a:solidFill>
                      <a:schemeClr val="tx1">
                        <a:alpha val="60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080000" indent="-360000" algn="l" defTabSz="914400" rtl="0" eaLnBrk="1" latinLnBrk="0" hangingPunct="1">
                  <a:lnSpc>
                    <a:spcPct val="150000"/>
                  </a:lnSpc>
                  <a:spcBef>
                    <a:spcPts val="500"/>
                  </a:spcBef>
                  <a:buClr>
                    <a:schemeClr val="accent3"/>
                  </a:buClr>
                  <a:buFont typeface="Wingdings" panose="05000000000000000000" pitchFamily="2" charset="2"/>
                  <a:buChar char=""/>
                  <a:defRPr sz="2000" kern="1200" spc="50">
                    <a:solidFill>
                      <a:schemeClr val="tx1">
                        <a:alpha val="60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080000" indent="0" algn="l" defTabSz="914400" rtl="0" eaLnBrk="1" latinLnBrk="0" hangingPunct="1">
                  <a:lnSpc>
                    <a:spcPct val="150000"/>
                  </a:lnSpc>
                  <a:spcBef>
                    <a:spcPts val="500"/>
                  </a:spcBef>
                  <a:buClr>
                    <a:schemeClr val="accent3"/>
                  </a:buClr>
                  <a:buFontTx/>
                  <a:buNone/>
                  <a:defRPr sz="2000" b="0" i="1" kern="1200" spc="50" baseline="0">
                    <a:solidFill>
                      <a:schemeClr val="tx1">
                        <a:alpha val="60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00000" indent="-360000" algn="l" defTabSz="914400" rtl="0" eaLnBrk="1" latinLnBrk="0" hangingPunct="1">
                  <a:lnSpc>
                    <a:spcPct val="150000"/>
                  </a:lnSpc>
                  <a:spcBef>
                    <a:spcPts val="500"/>
                  </a:spcBef>
                  <a:buClr>
                    <a:schemeClr val="accent3"/>
                  </a:buClr>
                  <a:buFont typeface="Wingdings" panose="05000000000000000000" pitchFamily="2" charset="2"/>
                  <a:buChar char=""/>
                  <a:defRPr sz="2000" kern="1200" spc="50">
                    <a:solidFill>
                      <a:schemeClr val="tx1">
                        <a:alpha val="60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" panose="05000000000000000000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𝑃𝑟𝑒𝑑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2" name="Content Placeholder 7">
                <a:extLst>
                  <a:ext uri="{FF2B5EF4-FFF2-40B4-BE49-F238E27FC236}">
                    <a16:creationId xmlns:a16="http://schemas.microsoft.com/office/drawing/2014/main" id="{F17E8735-62FC-7AD3-C4AA-7CBAE99FD1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4037" y="2221439"/>
                <a:ext cx="1472045" cy="6525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8426DD2-069D-FFFC-DF7E-804EC647F23B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5735004" y="2874014"/>
            <a:ext cx="45056" cy="1109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1A20B09-68FA-C569-8C33-D0A61A527640}"/>
                  </a:ext>
                </a:extLst>
              </p:cNvPr>
              <p:cNvSpPr txBox="1"/>
              <p:nvPr/>
            </p:nvSpPr>
            <p:spPr>
              <a:xfrm>
                <a:off x="4382035" y="3983987"/>
                <a:ext cx="2750993" cy="9578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𝑃𝑟𝑒𝑑</m:t>
                                      </m:r>
                                      <m:r>
                                        <a:rPr lang="en-US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en-US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1A20B09-68FA-C569-8C33-D0A61A5276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2035" y="3983987"/>
                <a:ext cx="2750993" cy="9578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Picture 27">
            <a:extLst>
              <a:ext uri="{FF2B5EF4-FFF2-40B4-BE49-F238E27FC236}">
                <a16:creationId xmlns:a16="http://schemas.microsoft.com/office/drawing/2014/main" id="{319612E1-A7D9-AF34-D007-118D5ED9B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6171" y="1595512"/>
            <a:ext cx="4735831" cy="4693102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07B8D75-1F57-1EF3-4AC4-2A52047A6609}"/>
              </a:ext>
            </a:extLst>
          </p:cNvPr>
          <p:cNvCxnSpPr/>
          <p:nvPr/>
        </p:nvCxnSpPr>
        <p:spPr>
          <a:xfrm>
            <a:off x="1663" y="1474877"/>
            <a:ext cx="462229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CB3ADAA-0B11-2578-48F1-62BEA98C220A}"/>
              </a:ext>
            </a:extLst>
          </p:cNvPr>
          <p:cNvCxnSpPr>
            <a:cxnSpLocks/>
          </p:cNvCxnSpPr>
          <p:nvPr/>
        </p:nvCxnSpPr>
        <p:spPr>
          <a:xfrm flipH="1">
            <a:off x="7574280" y="1474877"/>
            <a:ext cx="461772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itle 1">
            <a:extLst>
              <a:ext uri="{FF2B5EF4-FFF2-40B4-BE49-F238E27FC236}">
                <a16:creationId xmlns:a16="http://schemas.microsoft.com/office/drawing/2014/main" id="{9F22CC02-51A7-A15A-8482-69DE294D86DE}"/>
              </a:ext>
            </a:extLst>
          </p:cNvPr>
          <p:cNvSpPr txBox="1">
            <a:spLocks/>
          </p:cNvSpPr>
          <p:nvPr/>
        </p:nvSpPr>
        <p:spPr>
          <a:xfrm>
            <a:off x="8334145" y="783679"/>
            <a:ext cx="2348980" cy="48651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 cap="none" spc="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/>
              <a:t>Backward pass</a:t>
            </a:r>
            <a:endParaRPr lang="en-AU" sz="3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6C7B35C-CA33-C2C3-9779-163A9D1966B0}"/>
                  </a:ext>
                </a:extLst>
              </p:cNvPr>
              <p:cNvSpPr txBox="1"/>
              <p:nvPr/>
            </p:nvSpPr>
            <p:spPr>
              <a:xfrm>
                <a:off x="5735004" y="5282986"/>
                <a:ext cx="3078946" cy="8570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sz="24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sz="24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6C7B35C-CA33-C2C3-9779-163A9D1966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5004" y="5282986"/>
                <a:ext cx="3078946" cy="8570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4B6680D-F6F8-C4D7-96D4-846B8C2F0CC9}"/>
              </a:ext>
            </a:extLst>
          </p:cNvPr>
          <p:cNvCxnSpPr>
            <a:cxnSpLocks/>
          </p:cNvCxnSpPr>
          <p:nvPr/>
        </p:nvCxnSpPr>
        <p:spPr>
          <a:xfrm>
            <a:off x="4623955" y="4810991"/>
            <a:ext cx="3335481" cy="654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17577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673697-A7F5-8E95-4B0D-2646754C9A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C41B6-F260-B60D-5A62-435701538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704" y="0"/>
            <a:ext cx="4862345" cy="1112836"/>
          </a:xfrm>
        </p:spPr>
        <p:txBody>
          <a:bodyPr>
            <a:normAutofit fontScale="90000"/>
          </a:bodyPr>
          <a:lstStyle/>
          <a:p>
            <a:r>
              <a:rPr lang="en-US" sz="5400" dirty="0"/>
              <a:t>Potential Problems</a:t>
            </a:r>
            <a:endParaRPr lang="en-AU" sz="5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2D5E8DA3-D27C-72A1-8C9D-B1BBA842DD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5281" y="1662744"/>
                <a:ext cx="6987992" cy="4941256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AU"/>
                  <a:t>The Loss function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AU"/>
                  <a:t>, is a function of weights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, …)</m:t>
                    </m:r>
                  </m:oMath>
                </a14:m>
                <a:r>
                  <a:rPr lang="en-AU"/>
                  <a:t>,</a:t>
                </a:r>
              </a:p>
              <a:p>
                <a:r>
                  <a:rPr lang="en-AU"/>
                  <a:t>How do we know when to stop the weight correction process?</a:t>
                </a:r>
              </a:p>
              <a:p>
                <a:r>
                  <a:rPr lang="en-AU"/>
                  <a:t>How do we know to limit it to 100,000 epochs?</a:t>
                </a:r>
              </a:p>
              <a:p>
                <a:pPr marL="0" indent="0">
                  <a:buNone/>
                </a:pPr>
                <a:r>
                  <a:rPr lang="en-AU"/>
                  <a:t>We can enforce some convergence criteria threshold </a:t>
                </a:r>
                <a14:m>
                  <m:oMath xmlns:m="http://schemas.openxmlformats.org/officeDocument/2006/math">
                    <m:r>
                      <a:rPr lang="en-A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AU"/>
                  <a:t>, such that.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AU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AU" i="1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AU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,…)</m:t>
                        </m:r>
                      </m:e>
                    </m:d>
                    <m:r>
                      <a:rPr lang="en-AU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AU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AU"/>
                  <a:t>, </a:t>
                </a:r>
              </a:p>
              <a:p>
                <a:pPr marL="0" indent="0">
                  <a:buNone/>
                </a:pPr>
                <a:r>
                  <a:rPr lang="en-AU"/>
                  <a:t>where the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i="1">
                        <a:latin typeface="Cambria Math" panose="02040503050406030204" pitchFamily="18" charset="0"/>
                      </a:rPr>
                      <m:t>Δ</m:t>
                    </m:r>
                    <m:r>
                      <a:rPr lang="en-AU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AU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AU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AU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AU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AU" i="1">
                        <a:latin typeface="Cambria Math" panose="02040503050406030204" pitchFamily="18" charset="0"/>
                      </a:rPr>
                      <m:t>,…)</m:t>
                    </m:r>
                  </m:oMath>
                </a14:m>
                <a:r>
                  <a:rPr lang="en-AU"/>
                  <a:t>, is the change in the Loss function over two successive epochs. We must set this threshold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AU"/>
                  <a:t> though.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2D5E8DA3-D27C-72A1-8C9D-B1BBA842DD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281" y="1662744"/>
                <a:ext cx="6987992" cy="4941256"/>
              </a:xfrm>
              <a:blipFill>
                <a:blip r:embed="rId2"/>
                <a:stretch>
                  <a:fillRect l="-785" r="-34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1">
            <a:extLst>
              <a:ext uri="{FF2B5EF4-FFF2-40B4-BE49-F238E27FC236}">
                <a16:creationId xmlns:a16="http://schemas.microsoft.com/office/drawing/2014/main" id="{2B1AB40C-121B-B7B0-2152-B57D602EA652}"/>
              </a:ext>
            </a:extLst>
          </p:cNvPr>
          <p:cNvSpPr txBox="1">
            <a:spLocks/>
          </p:cNvSpPr>
          <p:nvPr/>
        </p:nvSpPr>
        <p:spPr>
          <a:xfrm>
            <a:off x="75281" y="1066799"/>
            <a:ext cx="7397964" cy="59594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 fontScale="975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 cap="none" spc="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/>
              <a:t>Optimization problems: Convergences</a:t>
            </a:r>
            <a:endParaRPr lang="en-AU" sz="36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1E901C-13B2-DF56-BBFA-A651E7AE47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3273" y="1916950"/>
            <a:ext cx="4959489" cy="3278306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21B0F0E-7B48-47C8-B5C8-F919C375AE2E}"/>
              </a:ext>
            </a:extLst>
          </p:cNvPr>
          <p:cNvCxnSpPr/>
          <p:nvPr/>
        </p:nvCxnSpPr>
        <p:spPr>
          <a:xfrm>
            <a:off x="7705344" y="4151660"/>
            <a:ext cx="4011296" cy="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78E0FC6-B389-4659-BD89-EEBB133BA4CE}"/>
              </a:ext>
            </a:extLst>
          </p:cNvPr>
          <p:cNvCxnSpPr/>
          <p:nvPr/>
        </p:nvCxnSpPr>
        <p:spPr>
          <a:xfrm>
            <a:off x="7705344" y="4279392"/>
            <a:ext cx="4011296" cy="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CEB53FB-2C45-9894-F7E7-EE83EB8E1D4D}"/>
                  </a:ext>
                </a:extLst>
              </p:cNvPr>
              <p:cNvSpPr txBox="1"/>
              <p:nvPr/>
            </p:nvSpPr>
            <p:spPr>
              <a:xfrm>
                <a:off x="11632898" y="4008120"/>
                <a:ext cx="3619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CEB53FB-2C45-9894-F7E7-EE83EB8E1D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32898" y="4008120"/>
                <a:ext cx="36195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40989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A3EE13-3ABC-5370-A1CE-F6D1ACD579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5F1D0-A682-6729-CD2D-C602849D3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704" y="0"/>
            <a:ext cx="4862345" cy="1112836"/>
          </a:xfrm>
        </p:spPr>
        <p:txBody>
          <a:bodyPr>
            <a:normAutofit fontScale="90000"/>
          </a:bodyPr>
          <a:lstStyle/>
          <a:p>
            <a:r>
              <a:rPr lang="en-US" sz="5400"/>
              <a:t>Potential Problems</a:t>
            </a:r>
            <a:endParaRPr lang="en-AU" sz="5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289C536-0E25-BE3B-1CE4-2A3FBC89BE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5280" y="1662744"/>
                <a:ext cx="7397964" cy="494125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AU"/>
                  <a:t>The Loss function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AU"/>
                  <a:t>, is a function of weights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, …)</m:t>
                    </m:r>
                  </m:oMath>
                </a14:m>
                <a:r>
                  <a:rPr lang="en-AU"/>
                  <a:t>,</a:t>
                </a:r>
              </a:p>
              <a:p>
                <a:r>
                  <a:rPr lang="en-AU"/>
                  <a:t>We currently have 21 weights in this system, </a:t>
                </a:r>
              </a:p>
              <a:p>
                <a:r>
                  <a:rPr lang="en-AU"/>
                  <a:t>This means in our optimisation process we navigate through 21 dimensions to find our minimum point in the loss function, this is hard even for a computer,</a:t>
                </a:r>
              </a:p>
              <a:p>
                <a:r>
                  <a:rPr lang="en-AU"/>
                  <a:t>Finding a good starting point (initial value for the weights) is key!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289C536-0E25-BE3B-1CE4-2A3FBC89BE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280" y="1662744"/>
                <a:ext cx="7397964" cy="4941256"/>
              </a:xfrm>
              <a:blipFill>
                <a:blip r:embed="rId2"/>
                <a:stretch>
                  <a:fillRect l="-824" r="-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1">
            <a:extLst>
              <a:ext uri="{FF2B5EF4-FFF2-40B4-BE49-F238E27FC236}">
                <a16:creationId xmlns:a16="http://schemas.microsoft.com/office/drawing/2014/main" id="{AD9B859A-B3ED-0D09-4751-9DA29944D0A9}"/>
              </a:ext>
            </a:extLst>
          </p:cNvPr>
          <p:cNvSpPr txBox="1">
            <a:spLocks/>
          </p:cNvSpPr>
          <p:nvPr/>
        </p:nvSpPr>
        <p:spPr>
          <a:xfrm>
            <a:off x="75281" y="1066799"/>
            <a:ext cx="7397964" cy="59594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 fontScale="975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 cap="none" spc="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/>
              <a:t>Optimization problems: Dimensionality</a:t>
            </a:r>
            <a:endParaRPr lang="en-AU" sz="36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3604B4-1B8A-9E56-CEB9-0BA4F1820E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0468" y="2507334"/>
            <a:ext cx="4545894" cy="283273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3F25720-8755-4CFC-9029-FA8B6781E01D}"/>
              </a:ext>
            </a:extLst>
          </p:cNvPr>
          <p:cNvSpPr txBox="1"/>
          <p:nvPr/>
        </p:nvSpPr>
        <p:spPr>
          <a:xfrm>
            <a:off x="8849032" y="1761874"/>
            <a:ext cx="1897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>
                <a:solidFill>
                  <a:schemeClr val="tx1">
                    <a:lumMod val="75000"/>
                    <a:lumOff val="25000"/>
                  </a:schemeClr>
                </a:solidFill>
              </a:rPr>
              <a:t>This is only for 2 dimensions</a:t>
            </a:r>
          </a:p>
        </p:txBody>
      </p:sp>
    </p:spTree>
    <p:extLst>
      <p:ext uri="{BB962C8B-B14F-4D97-AF65-F5344CB8AC3E}">
        <p14:creationId xmlns:p14="http://schemas.microsoft.com/office/powerpoint/2010/main" val="32020817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2316DE-7EE4-ABD6-FB63-4EDA3F3209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CCE3D-2ACD-ED7F-6080-EED2423ED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704" y="0"/>
            <a:ext cx="4862345" cy="1112836"/>
          </a:xfrm>
        </p:spPr>
        <p:txBody>
          <a:bodyPr>
            <a:normAutofit fontScale="90000"/>
          </a:bodyPr>
          <a:lstStyle/>
          <a:p>
            <a:r>
              <a:rPr lang="en-US" sz="5400"/>
              <a:t>Potential Problems</a:t>
            </a:r>
            <a:endParaRPr lang="en-AU" sz="5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3761113-1FC0-6E01-1A93-52FDB58A39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5280" y="1662744"/>
                <a:ext cx="7397964" cy="494125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AU"/>
                  <a:t>The Loss function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AU"/>
                  <a:t>, is a function of weights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, …)</m:t>
                    </m:r>
                  </m:oMath>
                </a14:m>
                <a:r>
                  <a:rPr lang="en-AU"/>
                  <a:t>,</a:t>
                </a:r>
              </a:p>
              <a:p>
                <a:r>
                  <a:rPr lang="en-AU"/>
                  <a:t>We hope always to have a Loss function which is convex, which is to say it only has one global minima.</a:t>
                </a:r>
              </a:p>
              <a:p>
                <a:r>
                  <a:rPr lang="en-AU"/>
                  <a:t>Though this is not the case sometimes, like in the example.</a:t>
                </a:r>
              </a:p>
              <a:p>
                <a:r>
                  <a:rPr lang="en-AU"/>
                  <a:t>Depending on where we start changes which local minima we find. </a:t>
                </a:r>
              </a:p>
              <a:p>
                <a:r>
                  <a:rPr lang="en-AU"/>
                  <a:t>In our 21 Dimension system picking the right starting place is important.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3761113-1FC0-6E01-1A93-52FDB58A39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280" y="1662744"/>
                <a:ext cx="7397964" cy="4941256"/>
              </a:xfrm>
              <a:blipFill>
                <a:blip r:embed="rId2"/>
                <a:stretch>
                  <a:fillRect l="-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1">
            <a:extLst>
              <a:ext uri="{FF2B5EF4-FFF2-40B4-BE49-F238E27FC236}">
                <a16:creationId xmlns:a16="http://schemas.microsoft.com/office/drawing/2014/main" id="{F53479B2-4FDA-5F17-ACBC-0ACE3CB0634C}"/>
              </a:ext>
            </a:extLst>
          </p:cNvPr>
          <p:cNvSpPr txBox="1">
            <a:spLocks/>
          </p:cNvSpPr>
          <p:nvPr/>
        </p:nvSpPr>
        <p:spPr>
          <a:xfrm>
            <a:off x="75281" y="1066799"/>
            <a:ext cx="7397964" cy="59594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 fontScale="975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 cap="none" spc="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/>
              <a:t>Optimization problems: Non-convexity</a:t>
            </a:r>
            <a:endParaRPr lang="en-AU" sz="36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7AF080-9B02-9AAC-196E-FDC1043CF0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3244" y="596261"/>
            <a:ext cx="4545894" cy="28327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6CE86E4-3A8F-4028-B8D6-49CC1BE8AD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3244" y="3540570"/>
            <a:ext cx="4545894" cy="2871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400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1DC70D-9B80-242E-6C2D-233ADE8510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9A1C5-5387-F3D2-3921-DFA43F266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704" y="0"/>
            <a:ext cx="4862345" cy="1112836"/>
          </a:xfrm>
        </p:spPr>
        <p:txBody>
          <a:bodyPr>
            <a:normAutofit fontScale="90000"/>
          </a:bodyPr>
          <a:lstStyle/>
          <a:p>
            <a:r>
              <a:rPr lang="en-US" sz="5400"/>
              <a:t>Potential Problems</a:t>
            </a:r>
            <a:endParaRPr lang="en-AU" sz="5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BF01795-23E2-BF7B-C0C0-D3622386D7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5280" y="1662744"/>
                <a:ext cx="11969236" cy="494125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AU"/>
                  <a:t>If we don’t initialise the weights properly or scale the input data we could end up with weights that can’t update properly.</a:t>
                </a:r>
              </a:p>
              <a:p>
                <a:pPr marL="0" indent="0">
                  <a:buNone/>
                </a:pPr>
                <a:r>
                  <a:rPr lang="en-AU"/>
                  <a:t>Remember: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−(</m:t>
                            </m:r>
                            <m:sSub>
                              <m:sSubPr>
                                <m:ctrlPr>
                                  <a:rPr lang="en-AU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AU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AU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AU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AU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AU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  <m:r>
                              <a:rPr lang="en-AU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AU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AU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AU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AU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r>
                  <a:rPr lang="en-AU"/>
                  <a:t>,</a:t>
                </a:r>
              </a:p>
              <a:p>
                <a:pPr marL="0" indent="0">
                  <a:buNone/>
                </a:pPr>
                <a:r>
                  <a:rPr lang="en-AU"/>
                  <a:t>If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AU"/>
                  <a:t> is too large, for e.g.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AU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AU"/>
                  <a:t>, then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p>
                        </m:sSup>
                      </m:den>
                    </m:f>
                  </m:oMath>
                </a14:m>
                <a:r>
                  <a:rPr lang="en-AU"/>
                  <a:t>~1.</a:t>
                </a:r>
              </a:p>
              <a:p>
                <a:pPr marL="0" indent="0">
                  <a:buNone/>
                </a:pPr>
                <a:r>
                  <a:rPr lang="en-AU"/>
                  <a:t>Why is this an issue, as</a:t>
                </a:r>
                <a14:m>
                  <m:oMath xmlns:m="http://schemas.openxmlformats.org/officeDocument/2006/math">
                    <m:r>
                      <a:rPr lang="en-AU" b="0" i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</m:oMath>
                </a14:m>
                <a:r>
                  <a:rPr lang="en-AU"/>
                  <a:t>~0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→</m:t>
                    </m:r>
                    <m:f>
                      <m:f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AU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</m:oMath>
                </a14:m>
                <a:r>
                  <a:rPr lang="en-AU"/>
                  <a:t>~0</a:t>
                </a:r>
              </a:p>
              <a:p>
                <a:pPr marL="0" indent="0">
                  <a:buNone/>
                </a:pPr>
                <a:r>
                  <a:rPr lang="en-AU" b="1"/>
                  <a:t>We can no longer update the weights!?!? </a:t>
                </a:r>
                <a:r>
                  <a:rPr lang="en-AU"/>
                  <a:t>As</a:t>
                </a:r>
                <a:r>
                  <a:rPr lang="en-AU" b="1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𝜂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en-AU" b="1"/>
              </a:p>
              <a:p>
                <a:r>
                  <a:rPr lang="en-AU"/>
                  <a:t>This neuron is therefore said to be over-saturated.</a:t>
                </a:r>
              </a:p>
              <a:p>
                <a:endParaRPr lang="en-AU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BF01795-23E2-BF7B-C0C0-D3622386D7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280" y="1662744"/>
                <a:ext cx="11969236" cy="4941256"/>
              </a:xfrm>
              <a:blipFill>
                <a:blip r:embed="rId2"/>
                <a:stretch>
                  <a:fillRect l="-50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1">
            <a:extLst>
              <a:ext uri="{FF2B5EF4-FFF2-40B4-BE49-F238E27FC236}">
                <a16:creationId xmlns:a16="http://schemas.microsoft.com/office/drawing/2014/main" id="{D4F22BCA-C296-2F6E-7478-6351B459EA95}"/>
              </a:ext>
            </a:extLst>
          </p:cNvPr>
          <p:cNvSpPr txBox="1">
            <a:spLocks/>
          </p:cNvSpPr>
          <p:nvPr/>
        </p:nvSpPr>
        <p:spPr>
          <a:xfrm>
            <a:off x="75280" y="1066799"/>
            <a:ext cx="9206371" cy="59594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 fontScale="975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 cap="none" spc="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/>
              <a:t>Backpropagation problems: Vanishing gradients</a:t>
            </a:r>
            <a:endParaRPr lang="en-AU" sz="360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2CF4AEE-BA16-F521-163F-545D1DF54345}"/>
              </a:ext>
            </a:extLst>
          </p:cNvPr>
          <p:cNvCxnSpPr>
            <a:cxnSpLocks/>
          </p:cNvCxnSpPr>
          <p:nvPr/>
        </p:nvCxnSpPr>
        <p:spPr>
          <a:xfrm flipV="1">
            <a:off x="7197212" y="5112776"/>
            <a:ext cx="934064" cy="678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CE3A75F-9B34-D9C7-D9A5-838EE8EDFB3D}"/>
              </a:ext>
            </a:extLst>
          </p:cNvPr>
          <p:cNvSpPr txBox="1"/>
          <p:nvPr/>
        </p:nvSpPr>
        <p:spPr>
          <a:xfrm>
            <a:off x="8131276" y="4825924"/>
            <a:ext cx="353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/>
              <a:t>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D4B8FF-2C46-4F2E-55A9-475E149E99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7449" y="2949676"/>
            <a:ext cx="3394855" cy="339485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2050DC85-5243-30B0-947F-35E1924BF113}"/>
              </a:ext>
            </a:extLst>
          </p:cNvPr>
          <p:cNvSpPr/>
          <p:nvPr/>
        </p:nvSpPr>
        <p:spPr>
          <a:xfrm>
            <a:off x="11684276" y="2949676"/>
            <a:ext cx="442452" cy="52111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242481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6699C2-1D5D-7CDE-D05B-4A3BB62534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3FAC4-AB1A-B498-A8FA-F5C3C6B37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704" y="0"/>
            <a:ext cx="4862345" cy="1112836"/>
          </a:xfrm>
        </p:spPr>
        <p:txBody>
          <a:bodyPr>
            <a:normAutofit fontScale="90000"/>
          </a:bodyPr>
          <a:lstStyle/>
          <a:p>
            <a:r>
              <a:rPr lang="en-US" sz="5400"/>
              <a:t>Potential Problems</a:t>
            </a:r>
            <a:endParaRPr lang="en-AU" sz="5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2FED5F5A-0122-38EF-0349-EDF10CF433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5280" y="1662744"/>
                <a:ext cx="11969236" cy="494125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AU"/>
                  <a:t>The opposite could happen if our weights and input are too small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−6</m:t>
                        </m:r>
                      </m:sup>
                    </m:sSup>
                  </m:oMath>
                </a14:m>
                <a:r>
                  <a:rPr lang="en-AU"/>
                  <a:t>,</a:t>
                </a:r>
              </a:p>
              <a:p>
                <a:pPr marL="0" indent="0">
                  <a:buNone/>
                </a:pPr>
                <a:r>
                  <a:rPr lang="en-AU"/>
                  <a:t>Remember: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−(</m:t>
                            </m:r>
                            <m:sSub>
                              <m:sSubPr>
                                <m:ctrlPr>
                                  <a:rPr lang="en-AU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AU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AU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AU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AU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AU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  <m:r>
                              <a:rPr lang="en-AU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AU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AU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AU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AU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r>
                  <a:rPr lang="en-AU"/>
                  <a:t>,</a:t>
                </a:r>
              </a:p>
              <a:p>
                <a:pPr marL="0" indent="0">
                  <a:buNone/>
                </a:pPr>
                <a:r>
                  <a:rPr lang="en-AU"/>
                  <a:t>If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AU"/>
                  <a:t> is too small, for e.g.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−6</m:t>
                        </m:r>
                      </m:sup>
                    </m:sSup>
                  </m:oMath>
                </a14:m>
                <a:r>
                  <a:rPr lang="en-AU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−6</m:t>
                        </m:r>
                      </m:sup>
                    </m:sSup>
                  </m:oMath>
                </a14:m>
                <a:r>
                  <a:rPr lang="en-AU"/>
                  <a:t>, then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p>
                        </m:sSup>
                      </m:den>
                    </m:f>
                  </m:oMath>
                </a14:m>
                <a:r>
                  <a:rPr lang="en-AU"/>
                  <a:t>~0.</a:t>
                </a:r>
              </a:p>
              <a:p>
                <a:pPr marL="0" indent="0">
                  <a:buNone/>
                </a:pPr>
                <a:r>
                  <a:rPr lang="en-AU"/>
                  <a:t>Why is this an issue, as</a:t>
                </a:r>
                <a14:m>
                  <m:oMath xmlns:m="http://schemas.openxmlformats.org/officeDocument/2006/math">
                    <m:r>
                      <a:rPr lang="en-AU" b="0" i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</m:oMath>
                </a14:m>
                <a:r>
                  <a:rPr lang="en-AU"/>
                  <a:t>~0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→</m:t>
                    </m:r>
                    <m:f>
                      <m:f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AU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</m:oMath>
                </a14:m>
                <a:r>
                  <a:rPr lang="en-AU"/>
                  <a:t>~0</a:t>
                </a:r>
              </a:p>
              <a:p>
                <a:pPr marL="0" indent="0">
                  <a:buNone/>
                </a:pPr>
                <a:r>
                  <a:rPr lang="en-AU" b="1"/>
                  <a:t>We can no longer update the weights </a:t>
                </a:r>
              </a:p>
              <a:p>
                <a:pPr marL="0" indent="0">
                  <a:buNone/>
                </a:pPr>
                <a:r>
                  <a:rPr lang="en-AU" b="1"/>
                  <a:t>again!?!? </a:t>
                </a:r>
                <a:r>
                  <a:rPr lang="en-AU"/>
                  <a:t>As</a:t>
                </a:r>
                <a:r>
                  <a:rPr lang="en-AU" b="1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𝜂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en-AU"/>
              </a:p>
              <a:p>
                <a:pPr marL="0" indent="0">
                  <a:buNone/>
                </a:pPr>
                <a:endParaRPr lang="en-AU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2FED5F5A-0122-38EF-0349-EDF10CF433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280" y="1662744"/>
                <a:ext cx="11969236" cy="4941256"/>
              </a:xfrm>
              <a:blipFill>
                <a:blip r:embed="rId2"/>
                <a:stretch>
                  <a:fillRect l="-50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1">
            <a:extLst>
              <a:ext uri="{FF2B5EF4-FFF2-40B4-BE49-F238E27FC236}">
                <a16:creationId xmlns:a16="http://schemas.microsoft.com/office/drawing/2014/main" id="{C55680CF-34D2-3ECE-A310-AB5B5B5803D8}"/>
              </a:ext>
            </a:extLst>
          </p:cNvPr>
          <p:cNvSpPr txBox="1">
            <a:spLocks/>
          </p:cNvSpPr>
          <p:nvPr/>
        </p:nvSpPr>
        <p:spPr>
          <a:xfrm>
            <a:off x="75280" y="1066799"/>
            <a:ext cx="9206371" cy="59594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 fontScale="975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 cap="none" spc="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/>
              <a:t>Backpropagation problems: Dead neurons</a:t>
            </a:r>
            <a:endParaRPr lang="en-AU" sz="360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24F401C-5101-F74C-9437-3470E64083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1338" y="2386783"/>
            <a:ext cx="3493178" cy="3493178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08B613D-7D1E-CCC9-1C40-377FFCFAE9A7}"/>
              </a:ext>
            </a:extLst>
          </p:cNvPr>
          <p:cNvCxnSpPr>
            <a:cxnSpLocks/>
          </p:cNvCxnSpPr>
          <p:nvPr/>
        </p:nvCxnSpPr>
        <p:spPr>
          <a:xfrm flipV="1">
            <a:off x="3018502" y="5348750"/>
            <a:ext cx="934064" cy="678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87C4D06-EBC9-96F4-5BA0-3069EC1FFC0A}"/>
              </a:ext>
            </a:extLst>
          </p:cNvPr>
          <p:cNvSpPr txBox="1"/>
          <p:nvPr/>
        </p:nvSpPr>
        <p:spPr>
          <a:xfrm>
            <a:off x="3952566" y="5061898"/>
            <a:ext cx="353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/>
              <a:t>0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498CC60-A294-0F8E-200B-E2676B304EFB}"/>
              </a:ext>
            </a:extLst>
          </p:cNvPr>
          <p:cNvSpPr/>
          <p:nvPr/>
        </p:nvSpPr>
        <p:spPr>
          <a:xfrm>
            <a:off x="8905299" y="5061898"/>
            <a:ext cx="442452" cy="52111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02044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0B5062-3CA3-159E-8F92-EF4F6514EB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1AF93-BE1C-D5E9-BE61-331AC1359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704" y="0"/>
            <a:ext cx="4862345" cy="1112836"/>
          </a:xfrm>
        </p:spPr>
        <p:txBody>
          <a:bodyPr>
            <a:normAutofit fontScale="90000"/>
          </a:bodyPr>
          <a:lstStyle/>
          <a:p>
            <a:r>
              <a:rPr lang="en-US" sz="5400"/>
              <a:t>Potential Problems</a:t>
            </a:r>
            <a:endParaRPr lang="en-AU" sz="540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6BD042-C684-E7B1-CDD8-3AAB671C9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80" y="1662744"/>
            <a:ext cx="11969236" cy="245697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AU"/>
          </a:p>
          <a:p>
            <a:pPr marL="0" indent="0">
              <a:buNone/>
            </a:pPr>
            <a:endParaRPr lang="en-AU"/>
          </a:p>
          <a:p>
            <a:pPr marL="0" indent="0">
              <a:buNone/>
            </a:pPr>
            <a:endParaRPr lang="en-AU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F1C4025-12A4-A433-0752-B5D2197EAAE2}"/>
              </a:ext>
            </a:extLst>
          </p:cNvPr>
          <p:cNvSpPr txBox="1">
            <a:spLocks/>
          </p:cNvSpPr>
          <p:nvPr/>
        </p:nvSpPr>
        <p:spPr>
          <a:xfrm>
            <a:off x="75280" y="1066799"/>
            <a:ext cx="9206371" cy="59594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 fontScale="975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 cap="none" spc="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/>
              <a:t>The problem: </a:t>
            </a:r>
            <a:r>
              <a:rPr lang="en-US" sz="3600" err="1"/>
              <a:t>Initialisation</a:t>
            </a:r>
            <a:r>
              <a:rPr lang="en-US" sz="3600"/>
              <a:t> and Scaling</a:t>
            </a:r>
            <a:endParaRPr lang="en-AU" sz="360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6F91998-82A4-B64E-511F-69BFAC85E9B5}"/>
              </a:ext>
            </a:extLst>
          </p:cNvPr>
          <p:cNvSpPr txBox="1">
            <a:spLocks/>
          </p:cNvSpPr>
          <p:nvPr/>
        </p:nvSpPr>
        <p:spPr>
          <a:xfrm>
            <a:off x="227680" y="1815144"/>
            <a:ext cx="11969236" cy="49412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0000" indent="-3600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3"/>
              </a:buClr>
              <a:buFont typeface="Wingdings" panose="05000000000000000000" pitchFamily="2" charset="2"/>
              <a:buChar char=""/>
              <a:defRPr sz="2000" kern="1200" spc="5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Tx/>
              <a:buNone/>
              <a:defRPr sz="2000" b="0" i="1" kern="1200" spc="50" baseline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80000" indent="-3600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 typeface="Wingdings" panose="05000000000000000000" pitchFamily="2" charset="2"/>
              <a:buChar char=""/>
              <a:defRPr sz="2000" kern="1200" spc="5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00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Tx/>
              <a:buNone/>
              <a:defRPr sz="2000" b="0" i="1" kern="1200" spc="50" baseline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00000" indent="-3600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 typeface="Wingdings" panose="05000000000000000000" pitchFamily="2" charset="2"/>
              <a:buChar char=""/>
              <a:defRPr sz="2000" kern="1200" spc="5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It is clear that initialising the weights properly and scaling the input and output data appropriately is paramount to the success of our NNs.</a:t>
            </a:r>
          </a:p>
          <a:p>
            <a:r>
              <a:rPr lang="en-AU"/>
              <a:t>The problems only escalate when our NNs become wider or deeper.</a:t>
            </a:r>
          </a:p>
          <a:p>
            <a:pPr marL="0" indent="0">
              <a:buNone/>
            </a:pPr>
            <a:r>
              <a:rPr lang="en-AU"/>
              <a:t>We should be safe, by: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4">
                <a:extLst>
                  <a:ext uri="{FF2B5EF4-FFF2-40B4-BE49-F238E27FC236}">
                    <a16:creationId xmlns:a16="http://schemas.microsoft.com/office/drawing/2014/main" id="{15436B06-F093-81E2-F753-A6E9BEA2AB5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7680" y="4272116"/>
                <a:ext cx="2292726" cy="203624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7500" lnSpcReduction="20000"/>
              </a:bodyPr>
              <a:lstStyle>
                <a:lvl1pPr marL="360000" indent="-360000" algn="l" defTabSz="914400" rtl="0" eaLnBrk="1" latinLnBrk="0" hangingPunct="1">
                  <a:lnSpc>
                    <a:spcPct val="150000"/>
                  </a:lnSpc>
                  <a:spcBef>
                    <a:spcPts val="1000"/>
                  </a:spcBef>
                  <a:buClr>
                    <a:schemeClr val="accent3"/>
                  </a:buClr>
                  <a:buFont typeface="Wingdings" panose="05000000000000000000" pitchFamily="2" charset="2"/>
                  <a:buChar char=""/>
                  <a:defRPr sz="2000" kern="1200" spc="50">
                    <a:solidFill>
                      <a:schemeClr val="tx1">
                        <a:alpha val="60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60000" indent="0" algn="l" defTabSz="914400" rtl="0" eaLnBrk="1" latinLnBrk="0" hangingPunct="1">
                  <a:lnSpc>
                    <a:spcPct val="150000"/>
                  </a:lnSpc>
                  <a:spcBef>
                    <a:spcPts val="500"/>
                  </a:spcBef>
                  <a:buFontTx/>
                  <a:buNone/>
                  <a:defRPr sz="2000" b="0" i="1" kern="1200" spc="50" baseline="0">
                    <a:solidFill>
                      <a:schemeClr val="tx1">
                        <a:alpha val="60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080000" indent="-360000" algn="l" defTabSz="914400" rtl="0" eaLnBrk="1" latinLnBrk="0" hangingPunct="1">
                  <a:lnSpc>
                    <a:spcPct val="150000"/>
                  </a:lnSpc>
                  <a:spcBef>
                    <a:spcPts val="500"/>
                  </a:spcBef>
                  <a:buClr>
                    <a:schemeClr val="accent3"/>
                  </a:buClr>
                  <a:buFont typeface="Wingdings" panose="05000000000000000000" pitchFamily="2" charset="2"/>
                  <a:buChar char=""/>
                  <a:defRPr sz="2000" kern="1200" spc="50">
                    <a:solidFill>
                      <a:schemeClr val="tx1">
                        <a:alpha val="60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080000" indent="0" algn="l" defTabSz="914400" rtl="0" eaLnBrk="1" latinLnBrk="0" hangingPunct="1">
                  <a:lnSpc>
                    <a:spcPct val="150000"/>
                  </a:lnSpc>
                  <a:spcBef>
                    <a:spcPts val="500"/>
                  </a:spcBef>
                  <a:buClr>
                    <a:schemeClr val="accent3"/>
                  </a:buClr>
                  <a:buFontTx/>
                  <a:buNone/>
                  <a:defRPr sz="2000" b="0" i="1" kern="1200" spc="50" baseline="0">
                    <a:solidFill>
                      <a:schemeClr val="tx1">
                        <a:alpha val="60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00000" indent="-360000" algn="l" defTabSz="914400" rtl="0" eaLnBrk="1" latinLnBrk="0" hangingPunct="1">
                  <a:lnSpc>
                    <a:spcPct val="150000"/>
                  </a:lnSpc>
                  <a:spcBef>
                    <a:spcPts val="500"/>
                  </a:spcBef>
                  <a:buClr>
                    <a:schemeClr val="accent3"/>
                  </a:buClr>
                  <a:buFont typeface="Wingdings" panose="05000000000000000000" pitchFamily="2" charset="2"/>
                  <a:buChar char=""/>
                  <a:defRPr sz="2000" kern="1200" spc="50">
                    <a:solidFill>
                      <a:schemeClr val="tx1">
                        <a:alpha val="60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" panose="05000000000000000000" pitchFamily="2" charset="2"/>
                  <a:buNone/>
                </a:pPr>
                <a:r>
                  <a:rPr lang="en-US" sz="3300" err="1">
                    <a:latin typeface="Cambria Math" panose="02040503050406030204" pitchFamily="18" charset="0"/>
                  </a:rPr>
                  <a:t>Initialising</a:t>
                </a:r>
                <a:r>
                  <a:rPr lang="en-US" sz="3300">
                    <a:latin typeface="Cambria Math" panose="02040503050406030204" pitchFamily="18" charset="0"/>
                  </a:rPr>
                  <a:t> appropriately:</a:t>
                </a:r>
              </a:p>
              <a:p>
                <a:pPr marL="0" indent="0">
                  <a:buFont typeface="Wingdings" panose="05000000000000000000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3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30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330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3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sz="33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33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3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en-US"/>
              </a:p>
              <a:p>
                <a:endParaRPr lang="en-AU"/>
              </a:p>
            </p:txBody>
          </p:sp>
        </mc:Choice>
        <mc:Fallback xmlns="">
          <p:sp>
            <p:nvSpPr>
              <p:cNvPr id="6" name="Content Placeholder 4">
                <a:extLst>
                  <a:ext uri="{FF2B5EF4-FFF2-40B4-BE49-F238E27FC236}">
                    <a16:creationId xmlns:a16="http://schemas.microsoft.com/office/drawing/2014/main" id="{15436B06-F093-81E2-F753-A6E9BEA2AB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680" y="4272116"/>
                <a:ext cx="2292726" cy="2036241"/>
              </a:xfrm>
              <a:prstGeom prst="rect">
                <a:avLst/>
              </a:prstGeom>
              <a:blipFill>
                <a:blip r:embed="rId2"/>
                <a:stretch>
                  <a:fillRect l="-4787" r="-372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824A6AA3-4CC2-0E0F-DDA2-4BA7D2831C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3618" y="4272116"/>
            <a:ext cx="2036241" cy="2036241"/>
          </a:xfrm>
          <a:prstGeom prst="rect">
            <a:avLst/>
          </a:prstGeom>
        </p:spPr>
      </p:pic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FADF40A8-3F47-297A-E03E-0B5602E308A3}"/>
              </a:ext>
            </a:extLst>
          </p:cNvPr>
          <p:cNvSpPr txBox="1">
            <a:spLocks/>
          </p:cNvSpPr>
          <p:nvPr/>
        </p:nvSpPr>
        <p:spPr>
          <a:xfrm>
            <a:off x="6407254" y="4521746"/>
            <a:ext cx="2292726" cy="134701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60000" indent="-3600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3"/>
              </a:buClr>
              <a:buFont typeface="Wingdings" panose="05000000000000000000" pitchFamily="2" charset="2"/>
              <a:buChar char=""/>
              <a:defRPr sz="2000" kern="1200" spc="5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Tx/>
              <a:buNone/>
              <a:defRPr sz="2000" b="0" i="1" kern="1200" spc="50" baseline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80000" indent="-3600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 typeface="Wingdings" panose="05000000000000000000" pitchFamily="2" charset="2"/>
              <a:buChar char=""/>
              <a:defRPr sz="2000" kern="1200" spc="5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00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Tx/>
              <a:buNone/>
              <a:defRPr sz="2000" b="0" i="1" kern="1200" spc="50" baseline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00000" indent="-3600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 typeface="Wingdings" panose="05000000000000000000" pitchFamily="2" charset="2"/>
              <a:buChar char=""/>
              <a:defRPr sz="2000" kern="1200" spc="5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300">
                <a:latin typeface="Cambria Math" panose="02040503050406030204" pitchFamily="18" charset="0"/>
              </a:rPr>
              <a:t>Scaling inputs appropriately:</a:t>
            </a:r>
            <a:endParaRPr lang="en-US"/>
          </a:p>
          <a:p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4">
                <a:extLst>
                  <a:ext uri="{FF2B5EF4-FFF2-40B4-BE49-F238E27FC236}">
                    <a16:creationId xmlns:a16="http://schemas.microsoft.com/office/drawing/2014/main" id="{39711EAB-1D41-3418-26E6-E8CA13B1E13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852380" y="4510822"/>
                <a:ext cx="3111941" cy="119571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60000" indent="-360000" algn="l" defTabSz="914400" rtl="0" eaLnBrk="1" latinLnBrk="0" hangingPunct="1">
                  <a:lnSpc>
                    <a:spcPct val="150000"/>
                  </a:lnSpc>
                  <a:spcBef>
                    <a:spcPts val="1000"/>
                  </a:spcBef>
                  <a:buClr>
                    <a:schemeClr val="accent3"/>
                  </a:buClr>
                  <a:buFont typeface="Wingdings" panose="05000000000000000000" pitchFamily="2" charset="2"/>
                  <a:buChar char=""/>
                  <a:defRPr sz="2000" kern="1200" spc="50">
                    <a:solidFill>
                      <a:schemeClr val="tx1">
                        <a:alpha val="60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60000" indent="0" algn="l" defTabSz="914400" rtl="0" eaLnBrk="1" latinLnBrk="0" hangingPunct="1">
                  <a:lnSpc>
                    <a:spcPct val="150000"/>
                  </a:lnSpc>
                  <a:spcBef>
                    <a:spcPts val="500"/>
                  </a:spcBef>
                  <a:buFontTx/>
                  <a:buNone/>
                  <a:defRPr sz="2000" b="0" i="1" kern="1200" spc="50" baseline="0">
                    <a:solidFill>
                      <a:schemeClr val="tx1">
                        <a:alpha val="60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080000" indent="-360000" algn="l" defTabSz="914400" rtl="0" eaLnBrk="1" latinLnBrk="0" hangingPunct="1">
                  <a:lnSpc>
                    <a:spcPct val="150000"/>
                  </a:lnSpc>
                  <a:spcBef>
                    <a:spcPts val="500"/>
                  </a:spcBef>
                  <a:buClr>
                    <a:schemeClr val="accent3"/>
                  </a:buClr>
                  <a:buFont typeface="Wingdings" panose="05000000000000000000" pitchFamily="2" charset="2"/>
                  <a:buChar char=""/>
                  <a:defRPr sz="2000" kern="1200" spc="50">
                    <a:solidFill>
                      <a:schemeClr val="tx1">
                        <a:alpha val="60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080000" indent="0" algn="l" defTabSz="914400" rtl="0" eaLnBrk="1" latinLnBrk="0" hangingPunct="1">
                  <a:lnSpc>
                    <a:spcPct val="150000"/>
                  </a:lnSpc>
                  <a:spcBef>
                    <a:spcPts val="500"/>
                  </a:spcBef>
                  <a:buClr>
                    <a:schemeClr val="accent3"/>
                  </a:buClr>
                  <a:buFontTx/>
                  <a:buNone/>
                  <a:defRPr sz="2000" b="0" i="1" kern="1200" spc="50" baseline="0">
                    <a:solidFill>
                      <a:schemeClr val="tx1">
                        <a:alpha val="60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00000" indent="-360000" algn="l" defTabSz="914400" rtl="0" eaLnBrk="1" latinLnBrk="0" hangingPunct="1">
                  <a:lnSpc>
                    <a:spcPct val="150000"/>
                  </a:lnSpc>
                  <a:spcBef>
                    <a:spcPts val="500"/>
                  </a:spcBef>
                  <a:buClr>
                    <a:schemeClr val="accent3"/>
                  </a:buClr>
                  <a:buFont typeface="Wingdings" panose="05000000000000000000" pitchFamily="2" charset="2"/>
                  <a:buChar char=""/>
                  <a:defRPr sz="2000" kern="1200" spc="50">
                    <a:solidFill>
                      <a:schemeClr val="tx1">
                        <a:alpha val="60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𝑠𝑐𝑎𝑙𝑒𝑑</m:t>
                          </m:r>
                        </m:sub>
                      </m:sSub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AU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AU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𝑖𝑛𝑝𝑢𝑡</m:t>
                              </m:r>
                            </m:sub>
                          </m:s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9" name="Content Placeholder 4">
                <a:extLst>
                  <a:ext uri="{FF2B5EF4-FFF2-40B4-BE49-F238E27FC236}">
                    <a16:creationId xmlns:a16="http://schemas.microsoft.com/office/drawing/2014/main" id="{39711EAB-1D41-3418-26E6-E8CA13B1E1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2380" y="4510822"/>
                <a:ext cx="3111941" cy="11957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43056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021C81-818D-9A1C-EB23-E0E7F2A4B5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DD388-B1A9-3771-698B-7170B4730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0923" y="2379945"/>
            <a:ext cx="7252103" cy="209117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600"/>
              <a:t>It's time to make our NNs!!!</a:t>
            </a:r>
            <a:endParaRPr lang="en-US" sz="16600"/>
          </a:p>
        </p:txBody>
      </p:sp>
    </p:spTree>
    <p:extLst>
      <p:ext uri="{BB962C8B-B14F-4D97-AF65-F5344CB8AC3E}">
        <p14:creationId xmlns:p14="http://schemas.microsoft.com/office/powerpoint/2010/main" val="1507950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8BE37-7365-A00B-107E-37FD28EEA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84393"/>
            <a:ext cx="10213200" cy="1112836"/>
          </a:xfrm>
        </p:spPr>
        <p:txBody>
          <a:bodyPr>
            <a:normAutofit/>
          </a:bodyPr>
          <a:lstStyle/>
          <a:p>
            <a:r>
              <a:rPr lang="en-AU" sz="5400"/>
              <a:t>Original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E4BE2-0AFE-A65A-5480-EE6FFD6CC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400" y="1197229"/>
            <a:ext cx="10213200" cy="4040191"/>
          </a:xfrm>
        </p:spPr>
        <p:txBody>
          <a:bodyPr>
            <a:normAutofit/>
          </a:bodyPr>
          <a:lstStyle/>
          <a:p>
            <a:r>
              <a:rPr lang="en-AU"/>
              <a:t>The original idea for neural networks stems for a simplification of how we believe humans think! </a:t>
            </a:r>
          </a:p>
          <a:p>
            <a:r>
              <a:rPr lang="en-AU"/>
              <a:t>Our brains have approximately 86 billion neurons, and the connections between each neuron have varying width, which alter the electrical conductivity between each neuron connection. </a:t>
            </a:r>
          </a:p>
          <a:p>
            <a:r>
              <a:rPr lang="en-AU"/>
              <a:t>When we think, a series of neurons fire off an electrical signal, which then activates other neurons connected to it, sending off a changed output signal</a:t>
            </a:r>
          </a:p>
          <a:p>
            <a:pPr marL="457200" indent="-457200">
              <a:buAutoNum type="arabicPeriod"/>
            </a:pP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176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6A7F7A-22A1-5F8A-44B5-4B04A88D5D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8E069-712F-B4AF-5105-DD34EC1E2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84393"/>
            <a:ext cx="10213200" cy="1112836"/>
          </a:xfrm>
        </p:spPr>
        <p:txBody>
          <a:bodyPr>
            <a:normAutofit/>
          </a:bodyPr>
          <a:lstStyle/>
          <a:p>
            <a:r>
              <a:rPr lang="en-AU" sz="5400"/>
              <a:t>Translation from idea to math</a:t>
            </a:r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15B7FF15-40E4-D9EC-E767-7E76ADC86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4360" y="1378283"/>
            <a:ext cx="3939912" cy="4775629"/>
          </a:xfrm>
        </p:spPr>
        <p:txBody>
          <a:bodyPr>
            <a:normAutofit/>
          </a:bodyPr>
          <a:lstStyle/>
          <a:p>
            <a:r>
              <a:rPr lang="en-AU"/>
              <a:t>Define the basic building blocks of neural network as neurons,</a:t>
            </a:r>
          </a:p>
          <a:p>
            <a:r>
              <a:rPr lang="en-US"/>
              <a:t>Which either accept data from another neuron, or it is fed data from some other source (a data set we provide it).</a:t>
            </a:r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28">
                <a:extLst>
                  <a:ext uri="{FF2B5EF4-FFF2-40B4-BE49-F238E27FC236}">
                    <a16:creationId xmlns:a16="http://schemas.microsoft.com/office/drawing/2014/main" id="{B2EB3B48-5A70-BAEB-82CB-0D61385D14B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640" y="1220492"/>
                <a:ext cx="5360475" cy="53472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60000" indent="-360000" algn="l" defTabSz="914400" rtl="0" eaLnBrk="1" latinLnBrk="0" hangingPunct="1">
                  <a:lnSpc>
                    <a:spcPct val="150000"/>
                  </a:lnSpc>
                  <a:spcBef>
                    <a:spcPts val="1000"/>
                  </a:spcBef>
                  <a:buClr>
                    <a:schemeClr val="accent3"/>
                  </a:buClr>
                  <a:buFont typeface="Wingdings" panose="05000000000000000000" pitchFamily="2" charset="2"/>
                  <a:buChar char=""/>
                  <a:defRPr sz="2000" kern="1200" spc="50">
                    <a:solidFill>
                      <a:schemeClr val="tx1">
                        <a:alpha val="60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60000" indent="0" algn="l" defTabSz="914400" rtl="0" eaLnBrk="1" latinLnBrk="0" hangingPunct="1">
                  <a:lnSpc>
                    <a:spcPct val="150000"/>
                  </a:lnSpc>
                  <a:spcBef>
                    <a:spcPts val="500"/>
                  </a:spcBef>
                  <a:buFontTx/>
                  <a:buNone/>
                  <a:defRPr sz="2000" b="0" i="1" kern="1200" spc="50" baseline="0">
                    <a:solidFill>
                      <a:schemeClr val="tx1">
                        <a:alpha val="60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080000" indent="-360000" algn="l" defTabSz="914400" rtl="0" eaLnBrk="1" latinLnBrk="0" hangingPunct="1">
                  <a:lnSpc>
                    <a:spcPct val="150000"/>
                  </a:lnSpc>
                  <a:spcBef>
                    <a:spcPts val="500"/>
                  </a:spcBef>
                  <a:buClr>
                    <a:schemeClr val="accent3"/>
                  </a:buClr>
                  <a:buFont typeface="Wingdings" panose="05000000000000000000" pitchFamily="2" charset="2"/>
                  <a:buChar char=""/>
                  <a:defRPr sz="2000" kern="1200" spc="50">
                    <a:solidFill>
                      <a:schemeClr val="tx1">
                        <a:alpha val="60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080000" indent="0" algn="l" defTabSz="914400" rtl="0" eaLnBrk="1" latinLnBrk="0" hangingPunct="1">
                  <a:lnSpc>
                    <a:spcPct val="150000"/>
                  </a:lnSpc>
                  <a:spcBef>
                    <a:spcPts val="500"/>
                  </a:spcBef>
                  <a:buClr>
                    <a:schemeClr val="accent3"/>
                  </a:buClr>
                  <a:buFontTx/>
                  <a:buNone/>
                  <a:defRPr sz="2000" b="0" i="1" kern="1200" spc="50" baseline="0">
                    <a:solidFill>
                      <a:schemeClr val="tx1">
                        <a:alpha val="60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00000" indent="-360000" algn="l" defTabSz="914400" rtl="0" eaLnBrk="1" latinLnBrk="0" hangingPunct="1">
                  <a:lnSpc>
                    <a:spcPct val="150000"/>
                  </a:lnSpc>
                  <a:spcBef>
                    <a:spcPts val="500"/>
                  </a:spcBef>
                  <a:buClr>
                    <a:schemeClr val="accent3"/>
                  </a:buClr>
                  <a:buFont typeface="Wingdings" panose="05000000000000000000" pitchFamily="2" charset="2"/>
                  <a:buChar char=""/>
                  <a:defRPr sz="2000" kern="1200" spc="50">
                    <a:solidFill>
                      <a:schemeClr val="tx1">
                        <a:alpha val="60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AU" sz="1600"/>
                  <a:t>Example: Three features (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AU" sz="1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AU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AU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AU" sz="1600" b="0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en-AU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AU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AU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en-AU" sz="1600"/>
                  <a:t>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AU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AU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AU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acc>
                  </m:oMath>
                </a14:m>
                <a:r>
                  <a:rPr lang="en-AU" sz="1600"/>
                  <a:t>) from a data set, </a:t>
                </a:r>
              </a:p>
              <a:p>
                <a:pPr marL="0" indent="0">
                  <a:buNone/>
                </a:pPr>
                <a:endParaRPr lang="en-AU" sz="1600"/>
              </a:p>
            </p:txBody>
          </p:sp>
        </mc:Choice>
        <mc:Fallback xmlns="">
          <p:sp>
            <p:nvSpPr>
              <p:cNvPr id="31" name="Content Placeholder 28">
                <a:extLst>
                  <a:ext uri="{FF2B5EF4-FFF2-40B4-BE49-F238E27FC236}">
                    <a16:creationId xmlns:a16="http://schemas.microsoft.com/office/drawing/2014/main" id="{B2EB3B48-5A70-BAEB-82CB-0D61385D14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" y="1220492"/>
                <a:ext cx="5360475" cy="534728"/>
              </a:xfrm>
              <a:prstGeom prst="rect">
                <a:avLst/>
              </a:prstGeom>
              <a:blipFill>
                <a:blip r:embed="rId2"/>
                <a:stretch>
                  <a:fillRect l="-6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Oval 48">
            <a:extLst>
              <a:ext uri="{FF2B5EF4-FFF2-40B4-BE49-F238E27FC236}">
                <a16:creationId xmlns:a16="http://schemas.microsoft.com/office/drawing/2014/main" id="{1C800886-EF8D-E659-E817-3E5F60487FDE}"/>
              </a:ext>
            </a:extLst>
          </p:cNvPr>
          <p:cNvSpPr/>
          <p:nvPr/>
        </p:nvSpPr>
        <p:spPr>
          <a:xfrm>
            <a:off x="3033716" y="2234953"/>
            <a:ext cx="859536" cy="82296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>
                <a:solidFill>
                  <a:schemeClr val="tx1"/>
                </a:solidFill>
              </a:rPr>
              <a:t>x</a:t>
            </a:r>
            <a:r>
              <a:rPr lang="en-AU" baseline="-25000">
                <a:solidFill>
                  <a:schemeClr val="tx1"/>
                </a:solidFill>
              </a:rPr>
              <a:t>1</a:t>
            </a:r>
            <a:endParaRPr lang="en-AU">
              <a:solidFill>
                <a:schemeClr val="tx1"/>
              </a:solidFill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A5FD65A1-9630-EC46-BF42-17E54C903B62}"/>
              </a:ext>
            </a:extLst>
          </p:cNvPr>
          <p:cNvSpPr/>
          <p:nvPr/>
        </p:nvSpPr>
        <p:spPr>
          <a:xfrm>
            <a:off x="3033716" y="3844297"/>
            <a:ext cx="859536" cy="82296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>
                <a:solidFill>
                  <a:schemeClr val="tx1"/>
                </a:solidFill>
              </a:rPr>
              <a:t>x</a:t>
            </a:r>
            <a:r>
              <a:rPr lang="en-AU" baseline="-25000">
                <a:solidFill>
                  <a:schemeClr val="tx1"/>
                </a:solidFill>
              </a:rPr>
              <a:t>2</a:t>
            </a:r>
            <a:endParaRPr lang="en-AU">
              <a:solidFill>
                <a:schemeClr val="tx1"/>
              </a:solidFill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0EF5E45-4208-6ADA-0559-4B051576A952}"/>
              </a:ext>
            </a:extLst>
          </p:cNvPr>
          <p:cNvSpPr/>
          <p:nvPr/>
        </p:nvSpPr>
        <p:spPr>
          <a:xfrm>
            <a:off x="3033716" y="5510431"/>
            <a:ext cx="859536" cy="82296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>
                <a:solidFill>
                  <a:schemeClr val="tx1"/>
                </a:solidFill>
              </a:rPr>
              <a:t>x</a:t>
            </a:r>
            <a:r>
              <a:rPr lang="en-AU" baseline="-25000">
                <a:solidFill>
                  <a:schemeClr val="tx1"/>
                </a:solidFill>
              </a:rPr>
              <a:t>3</a:t>
            </a:r>
            <a:endParaRPr lang="en-AU">
              <a:solidFill>
                <a:schemeClr val="tx1"/>
              </a:solidFill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B77F8EF-9B0A-9291-4841-C7AE4C280263}"/>
              </a:ext>
            </a:extLst>
          </p:cNvPr>
          <p:cNvSpPr/>
          <p:nvPr/>
        </p:nvSpPr>
        <p:spPr>
          <a:xfrm>
            <a:off x="5984941" y="3844297"/>
            <a:ext cx="859536" cy="8229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>
                <a:solidFill>
                  <a:schemeClr val="tx1"/>
                </a:solidFill>
              </a:rPr>
              <a:t>y</a:t>
            </a:r>
          </a:p>
        </p:txBody>
      </p:sp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7A444F32-7BE3-C40F-155F-AC072B80B143}"/>
              </a:ext>
            </a:extLst>
          </p:cNvPr>
          <p:cNvCxnSpPr/>
          <p:nvPr/>
        </p:nvCxnSpPr>
        <p:spPr>
          <a:xfrm>
            <a:off x="4460180" y="4261973"/>
            <a:ext cx="1014984" cy="0"/>
          </a:xfrm>
          <a:prstGeom prst="straightConnector1">
            <a:avLst/>
          </a:prstGeom>
          <a:ln w="57150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5" name="Content Placeholder 28">
            <a:extLst>
              <a:ext uri="{FF2B5EF4-FFF2-40B4-BE49-F238E27FC236}">
                <a16:creationId xmlns:a16="http://schemas.microsoft.com/office/drawing/2014/main" id="{229D8052-D38A-A685-3AEB-6F155739546C}"/>
              </a:ext>
            </a:extLst>
          </p:cNvPr>
          <p:cNvSpPr txBox="1">
            <a:spLocks/>
          </p:cNvSpPr>
          <p:nvPr/>
        </p:nvSpPr>
        <p:spPr>
          <a:xfrm>
            <a:off x="4760286" y="3733451"/>
            <a:ext cx="414772" cy="51333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60000" indent="-3600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3"/>
              </a:buClr>
              <a:buFont typeface="Wingdings" panose="05000000000000000000" pitchFamily="2" charset="2"/>
              <a:buChar char=""/>
              <a:defRPr sz="2000" kern="1200" spc="5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Tx/>
              <a:buNone/>
              <a:defRPr sz="2000" b="0" i="1" kern="1200" spc="50" baseline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80000" indent="-3600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 typeface="Wingdings" panose="05000000000000000000" pitchFamily="2" charset="2"/>
              <a:buChar char=""/>
              <a:defRPr sz="2000" kern="1200" spc="5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00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Tx/>
              <a:buNone/>
              <a:defRPr sz="2000" b="0" i="1" kern="1200" spc="50" baseline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00000" indent="-3600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 typeface="Wingdings" panose="05000000000000000000" pitchFamily="2" charset="2"/>
              <a:buChar char=""/>
              <a:defRPr sz="2000" kern="1200" spc="5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/>
              <a:t>?</a:t>
            </a:r>
          </a:p>
          <a:p>
            <a:pPr marL="0" indent="0">
              <a:buNone/>
            </a:pPr>
            <a:endParaRPr lang="en-AU"/>
          </a:p>
        </p:txBody>
      </p:sp>
      <p:sp>
        <p:nvSpPr>
          <p:cNvPr id="1030" name="Content Placeholder 28">
            <a:extLst>
              <a:ext uri="{FF2B5EF4-FFF2-40B4-BE49-F238E27FC236}">
                <a16:creationId xmlns:a16="http://schemas.microsoft.com/office/drawing/2014/main" id="{144ECE7C-97C6-A6D3-6AF1-6493F8EEE320}"/>
              </a:ext>
            </a:extLst>
          </p:cNvPr>
          <p:cNvSpPr txBox="1">
            <a:spLocks/>
          </p:cNvSpPr>
          <p:nvPr/>
        </p:nvSpPr>
        <p:spPr>
          <a:xfrm>
            <a:off x="4460180" y="2234953"/>
            <a:ext cx="1386038" cy="157628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60000" indent="-3600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3"/>
              </a:buClr>
              <a:buFont typeface="Wingdings" panose="05000000000000000000" pitchFamily="2" charset="2"/>
              <a:buChar char=""/>
              <a:defRPr sz="2000" kern="1200" spc="5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Tx/>
              <a:buNone/>
              <a:defRPr sz="2000" b="0" i="1" kern="1200" spc="50" baseline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80000" indent="-3600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 typeface="Wingdings" panose="05000000000000000000" pitchFamily="2" charset="2"/>
              <a:buChar char=""/>
              <a:defRPr sz="2000" kern="1200" spc="5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00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Tx/>
              <a:buNone/>
              <a:defRPr sz="2000" b="0" i="1" kern="1200" spc="50" baseline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00000" indent="-3600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 typeface="Wingdings" panose="05000000000000000000" pitchFamily="2" charset="2"/>
              <a:buChar char=""/>
              <a:defRPr sz="2000" kern="1200" spc="5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/>
              <a:t>Accepts data from previous neurons</a:t>
            </a:r>
          </a:p>
          <a:p>
            <a:pPr marL="0" indent="0">
              <a:buNone/>
            </a:pPr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4" name="TextBox 1033">
                <a:extLst>
                  <a:ext uri="{FF2B5EF4-FFF2-40B4-BE49-F238E27FC236}">
                    <a16:creationId xmlns:a16="http://schemas.microsoft.com/office/drawing/2014/main" id="{98F61C89-03D7-AD45-6AA3-816125B99F28}"/>
                  </a:ext>
                </a:extLst>
              </p:cNvPr>
              <p:cNvSpPr txBox="1"/>
              <p:nvPr/>
            </p:nvSpPr>
            <p:spPr>
              <a:xfrm>
                <a:off x="13765" y="3736551"/>
                <a:ext cx="2510174" cy="10204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AU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AU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AU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A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⃗"/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AU" i="1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⃗"/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  <m:r>
                        <a:rPr lang="en-AU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AU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A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AU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AU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AU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AU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AU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A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A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AU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×1</m:t>
                          </m:r>
                        </m:sup>
                      </m:sSup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1034" name="TextBox 1033">
                <a:extLst>
                  <a:ext uri="{FF2B5EF4-FFF2-40B4-BE49-F238E27FC236}">
                    <a16:creationId xmlns:a16="http://schemas.microsoft.com/office/drawing/2014/main" id="{98F61C89-03D7-AD45-6AA3-816125B99F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65" y="3736551"/>
                <a:ext cx="2510174" cy="10204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38" name="Straight Arrow Connector 1037">
            <a:extLst>
              <a:ext uri="{FF2B5EF4-FFF2-40B4-BE49-F238E27FC236}">
                <a16:creationId xmlns:a16="http://schemas.microsoft.com/office/drawing/2014/main" id="{B24C6F30-27CF-DECD-BA59-D90A677B20A3}"/>
              </a:ext>
            </a:extLst>
          </p:cNvPr>
          <p:cNvCxnSpPr>
            <a:cxnSpLocks/>
            <a:stCxn id="1034" idx="3"/>
            <a:endCxn id="49" idx="3"/>
          </p:cNvCxnSpPr>
          <p:nvPr/>
        </p:nvCxnSpPr>
        <p:spPr>
          <a:xfrm flipV="1">
            <a:off x="2523939" y="2937393"/>
            <a:ext cx="635653" cy="1309394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2" name="Straight Arrow Connector 1041">
            <a:extLst>
              <a:ext uri="{FF2B5EF4-FFF2-40B4-BE49-F238E27FC236}">
                <a16:creationId xmlns:a16="http://schemas.microsoft.com/office/drawing/2014/main" id="{ABBA46C2-B7E8-807E-C3F6-697FBF5D24FE}"/>
              </a:ext>
            </a:extLst>
          </p:cNvPr>
          <p:cNvCxnSpPr>
            <a:cxnSpLocks/>
            <a:stCxn id="1034" idx="3"/>
            <a:endCxn id="50" idx="2"/>
          </p:cNvCxnSpPr>
          <p:nvPr/>
        </p:nvCxnSpPr>
        <p:spPr>
          <a:xfrm>
            <a:off x="2523939" y="4246787"/>
            <a:ext cx="509777" cy="8990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5" name="Straight Arrow Connector 1044">
            <a:extLst>
              <a:ext uri="{FF2B5EF4-FFF2-40B4-BE49-F238E27FC236}">
                <a16:creationId xmlns:a16="http://schemas.microsoft.com/office/drawing/2014/main" id="{41564A48-1CA5-D8C0-5D32-CD2E79A8DC10}"/>
              </a:ext>
            </a:extLst>
          </p:cNvPr>
          <p:cNvCxnSpPr>
            <a:cxnSpLocks/>
            <a:stCxn id="1034" idx="3"/>
            <a:endCxn id="51" idx="1"/>
          </p:cNvCxnSpPr>
          <p:nvPr/>
        </p:nvCxnSpPr>
        <p:spPr>
          <a:xfrm>
            <a:off x="2523939" y="4246787"/>
            <a:ext cx="635653" cy="1384164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971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34C143-36F7-1F25-C3D7-4EE8E8EABA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2E816-3B5B-61C2-B919-6F2D8479B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84393"/>
            <a:ext cx="10213200" cy="1112836"/>
          </a:xfrm>
        </p:spPr>
        <p:txBody>
          <a:bodyPr>
            <a:normAutofit/>
          </a:bodyPr>
          <a:lstStyle/>
          <a:p>
            <a:r>
              <a:rPr lang="en-AU" sz="5400"/>
              <a:t>Translation from idea to math</a:t>
            </a:r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5776EF4C-E885-4D75-DAB6-F2064FB52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2891" y="1378283"/>
            <a:ext cx="5191381" cy="4775629"/>
          </a:xfrm>
        </p:spPr>
        <p:txBody>
          <a:bodyPr>
            <a:normAutofit lnSpcReduction="10000"/>
          </a:bodyPr>
          <a:lstStyle/>
          <a:p>
            <a:r>
              <a:rPr lang="en-AU"/>
              <a:t>To accept data from other neurons, connections must be formed.</a:t>
            </a:r>
          </a:p>
          <a:p>
            <a:r>
              <a:rPr lang="en-AU"/>
              <a:t>Each connection has its own corresponding weights which will become the parameters of our Neural Network,</a:t>
            </a:r>
          </a:p>
          <a:p>
            <a:r>
              <a:rPr lang="en-AU"/>
              <a:t>We also have another fake input neuron with a value of 1, with its own corresponding weight, which are normally referred to as ‘bias’ terms.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28">
                <a:extLst>
                  <a:ext uri="{FF2B5EF4-FFF2-40B4-BE49-F238E27FC236}">
                    <a16:creationId xmlns:a16="http://schemas.microsoft.com/office/drawing/2014/main" id="{77C51A9C-2FA6-C853-A195-057715D42DF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640" y="1220492"/>
                <a:ext cx="5360475" cy="53472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60000" indent="-360000" algn="l" defTabSz="914400" rtl="0" eaLnBrk="1" latinLnBrk="0" hangingPunct="1">
                  <a:lnSpc>
                    <a:spcPct val="150000"/>
                  </a:lnSpc>
                  <a:spcBef>
                    <a:spcPts val="1000"/>
                  </a:spcBef>
                  <a:buClr>
                    <a:schemeClr val="accent3"/>
                  </a:buClr>
                  <a:buFont typeface="Wingdings" panose="05000000000000000000" pitchFamily="2" charset="2"/>
                  <a:buChar char=""/>
                  <a:defRPr sz="2000" kern="1200" spc="50">
                    <a:solidFill>
                      <a:schemeClr val="tx1">
                        <a:alpha val="60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60000" indent="0" algn="l" defTabSz="914400" rtl="0" eaLnBrk="1" latinLnBrk="0" hangingPunct="1">
                  <a:lnSpc>
                    <a:spcPct val="150000"/>
                  </a:lnSpc>
                  <a:spcBef>
                    <a:spcPts val="500"/>
                  </a:spcBef>
                  <a:buFontTx/>
                  <a:buNone/>
                  <a:defRPr sz="2000" b="0" i="1" kern="1200" spc="50" baseline="0">
                    <a:solidFill>
                      <a:schemeClr val="tx1">
                        <a:alpha val="60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080000" indent="-360000" algn="l" defTabSz="914400" rtl="0" eaLnBrk="1" latinLnBrk="0" hangingPunct="1">
                  <a:lnSpc>
                    <a:spcPct val="150000"/>
                  </a:lnSpc>
                  <a:spcBef>
                    <a:spcPts val="500"/>
                  </a:spcBef>
                  <a:buClr>
                    <a:schemeClr val="accent3"/>
                  </a:buClr>
                  <a:buFont typeface="Wingdings" panose="05000000000000000000" pitchFamily="2" charset="2"/>
                  <a:buChar char=""/>
                  <a:defRPr sz="2000" kern="1200" spc="50">
                    <a:solidFill>
                      <a:schemeClr val="tx1">
                        <a:alpha val="60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080000" indent="0" algn="l" defTabSz="914400" rtl="0" eaLnBrk="1" latinLnBrk="0" hangingPunct="1">
                  <a:lnSpc>
                    <a:spcPct val="150000"/>
                  </a:lnSpc>
                  <a:spcBef>
                    <a:spcPts val="500"/>
                  </a:spcBef>
                  <a:buClr>
                    <a:schemeClr val="accent3"/>
                  </a:buClr>
                  <a:buFontTx/>
                  <a:buNone/>
                  <a:defRPr sz="2000" b="0" i="1" kern="1200" spc="50" baseline="0">
                    <a:solidFill>
                      <a:schemeClr val="tx1">
                        <a:alpha val="60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00000" indent="-360000" algn="l" defTabSz="914400" rtl="0" eaLnBrk="1" latinLnBrk="0" hangingPunct="1">
                  <a:lnSpc>
                    <a:spcPct val="150000"/>
                  </a:lnSpc>
                  <a:spcBef>
                    <a:spcPts val="500"/>
                  </a:spcBef>
                  <a:buClr>
                    <a:schemeClr val="accent3"/>
                  </a:buClr>
                  <a:buFont typeface="Wingdings" panose="05000000000000000000" pitchFamily="2" charset="2"/>
                  <a:buChar char=""/>
                  <a:defRPr sz="2000" kern="1200" spc="50">
                    <a:solidFill>
                      <a:schemeClr val="tx1">
                        <a:alpha val="60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AU" sz="1600"/>
                  <a:t>Example: Three features (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AU" sz="1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AU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AU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AU" sz="1600" b="0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en-AU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AU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AU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en-AU" sz="1600"/>
                  <a:t>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AU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AU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AU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acc>
                  </m:oMath>
                </a14:m>
                <a:r>
                  <a:rPr lang="en-AU" sz="1600"/>
                  <a:t>) from a data set, </a:t>
                </a:r>
              </a:p>
              <a:p>
                <a:pPr marL="0" indent="0">
                  <a:buNone/>
                </a:pPr>
                <a:endParaRPr lang="en-AU" sz="1600"/>
              </a:p>
            </p:txBody>
          </p:sp>
        </mc:Choice>
        <mc:Fallback xmlns="">
          <p:sp>
            <p:nvSpPr>
              <p:cNvPr id="31" name="Content Placeholder 28">
                <a:extLst>
                  <a:ext uri="{FF2B5EF4-FFF2-40B4-BE49-F238E27FC236}">
                    <a16:creationId xmlns:a16="http://schemas.microsoft.com/office/drawing/2014/main" id="{77C51A9C-2FA6-C853-A195-057715D42D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" y="1220492"/>
                <a:ext cx="5360475" cy="534728"/>
              </a:xfrm>
              <a:prstGeom prst="rect">
                <a:avLst/>
              </a:prstGeom>
              <a:blipFill>
                <a:blip r:embed="rId2"/>
                <a:stretch>
                  <a:fillRect l="-6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C0B04ADC-7978-A8D8-D0DB-ACADE601936D}"/>
              </a:ext>
            </a:extLst>
          </p:cNvPr>
          <p:cNvSpPr/>
          <p:nvPr/>
        </p:nvSpPr>
        <p:spPr>
          <a:xfrm>
            <a:off x="835901" y="2499260"/>
            <a:ext cx="859536" cy="82296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>
                <a:solidFill>
                  <a:schemeClr val="tx1"/>
                </a:solidFill>
              </a:rPr>
              <a:t>x</a:t>
            </a:r>
            <a:r>
              <a:rPr lang="en-AU" baseline="-25000">
                <a:solidFill>
                  <a:schemeClr val="tx1"/>
                </a:solidFill>
              </a:rPr>
              <a:t>1</a:t>
            </a:r>
            <a:endParaRPr lang="en-AU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3053BEE-92C7-24FC-E034-C65710876CB9}"/>
              </a:ext>
            </a:extLst>
          </p:cNvPr>
          <p:cNvSpPr/>
          <p:nvPr/>
        </p:nvSpPr>
        <p:spPr>
          <a:xfrm>
            <a:off x="835901" y="4108604"/>
            <a:ext cx="859536" cy="82296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>
                <a:solidFill>
                  <a:schemeClr val="tx1"/>
                </a:solidFill>
              </a:rPr>
              <a:t>x</a:t>
            </a:r>
            <a:r>
              <a:rPr lang="en-AU" baseline="-25000">
                <a:solidFill>
                  <a:schemeClr val="tx1"/>
                </a:solidFill>
              </a:rPr>
              <a:t>2</a:t>
            </a:r>
            <a:endParaRPr lang="en-AU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1112638-16E5-B65E-810A-B411A0039B85}"/>
              </a:ext>
            </a:extLst>
          </p:cNvPr>
          <p:cNvSpPr/>
          <p:nvPr/>
        </p:nvSpPr>
        <p:spPr>
          <a:xfrm>
            <a:off x="835901" y="5774738"/>
            <a:ext cx="859536" cy="82296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>
                <a:solidFill>
                  <a:schemeClr val="tx1"/>
                </a:solidFill>
              </a:rPr>
              <a:t>x</a:t>
            </a:r>
            <a:r>
              <a:rPr lang="en-AU" baseline="-25000">
                <a:solidFill>
                  <a:schemeClr val="tx1"/>
                </a:solidFill>
              </a:rPr>
              <a:t>3</a:t>
            </a:r>
            <a:endParaRPr lang="en-AU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1F746E1-7DD5-C9D6-749A-E73E3FDD4ECD}"/>
              </a:ext>
            </a:extLst>
          </p:cNvPr>
          <p:cNvCxnSpPr>
            <a:cxnSpLocks/>
            <a:stCxn id="3" idx="5"/>
            <a:endCxn id="13" idx="1"/>
          </p:cNvCxnSpPr>
          <p:nvPr/>
        </p:nvCxnSpPr>
        <p:spPr>
          <a:xfrm>
            <a:off x="1569561" y="3201700"/>
            <a:ext cx="2234420" cy="102619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59EC17F-D34B-5222-9E66-E2C3B989E9BD}"/>
              </a:ext>
            </a:extLst>
          </p:cNvPr>
          <p:cNvCxnSpPr>
            <a:cxnSpLocks/>
            <a:stCxn id="4" idx="6"/>
            <a:endCxn id="13" idx="2"/>
          </p:cNvCxnSpPr>
          <p:nvPr/>
        </p:nvCxnSpPr>
        <p:spPr>
          <a:xfrm flipV="1">
            <a:off x="1695437" y="4518853"/>
            <a:ext cx="1982668" cy="123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6C5CC82-1732-3B3B-F1DB-9B6D76AD46AC}"/>
              </a:ext>
            </a:extLst>
          </p:cNvPr>
          <p:cNvCxnSpPr>
            <a:cxnSpLocks/>
            <a:stCxn id="5" idx="7"/>
            <a:endCxn id="13" idx="3"/>
          </p:cNvCxnSpPr>
          <p:nvPr/>
        </p:nvCxnSpPr>
        <p:spPr>
          <a:xfrm flipV="1">
            <a:off x="1569561" y="4809813"/>
            <a:ext cx="2234420" cy="1085445"/>
          </a:xfrm>
          <a:prstGeom prst="straightConnector1">
            <a:avLst/>
          </a:prstGeom>
          <a:ln w="31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02940510-ADBF-0AAA-09F9-57F9AF58735F}"/>
              </a:ext>
            </a:extLst>
          </p:cNvPr>
          <p:cNvSpPr/>
          <p:nvPr/>
        </p:nvSpPr>
        <p:spPr>
          <a:xfrm>
            <a:off x="3678105" y="4107373"/>
            <a:ext cx="859536" cy="8229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CC6504-17B1-0F22-E29D-7D0F31903480}"/>
              </a:ext>
            </a:extLst>
          </p:cNvPr>
          <p:cNvSpPr txBox="1"/>
          <p:nvPr/>
        </p:nvSpPr>
        <p:spPr>
          <a:xfrm>
            <a:off x="2561070" y="3346080"/>
            <a:ext cx="508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/>
              <a:t>w</a:t>
            </a:r>
            <a:r>
              <a:rPr lang="en-AU" baseline="-25000"/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C87E852-CC8D-1349-2509-3D77EB93FECE}"/>
              </a:ext>
            </a:extLst>
          </p:cNvPr>
          <p:cNvSpPr txBox="1"/>
          <p:nvPr/>
        </p:nvSpPr>
        <p:spPr>
          <a:xfrm>
            <a:off x="2561070" y="4150752"/>
            <a:ext cx="508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/>
              <a:t>w</a:t>
            </a:r>
            <a:r>
              <a:rPr lang="en-AU" baseline="-25000"/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69354E-59F2-D288-EE1C-5DB9D476F84A}"/>
              </a:ext>
            </a:extLst>
          </p:cNvPr>
          <p:cNvSpPr txBox="1"/>
          <p:nvPr/>
        </p:nvSpPr>
        <p:spPr>
          <a:xfrm>
            <a:off x="2570213" y="4861637"/>
            <a:ext cx="508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/>
              <a:t>w</a:t>
            </a:r>
            <a:r>
              <a:rPr lang="en-AU" baseline="-25000"/>
              <a:t>3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EF000BF-9A92-EBAA-77E0-59D509B7A879}"/>
              </a:ext>
            </a:extLst>
          </p:cNvPr>
          <p:cNvSpPr/>
          <p:nvPr/>
        </p:nvSpPr>
        <p:spPr>
          <a:xfrm>
            <a:off x="3678105" y="2530539"/>
            <a:ext cx="859536" cy="82296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DD6CEF5-BD2E-8E42-DD98-7C246F90708D}"/>
              </a:ext>
            </a:extLst>
          </p:cNvPr>
          <p:cNvCxnSpPr>
            <a:cxnSpLocks/>
            <a:stCxn id="23" idx="4"/>
            <a:endCxn id="13" idx="0"/>
          </p:cNvCxnSpPr>
          <p:nvPr/>
        </p:nvCxnSpPr>
        <p:spPr>
          <a:xfrm>
            <a:off x="4107873" y="3353499"/>
            <a:ext cx="0" cy="753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F2AB750-5267-6722-0F2F-4CFD0B789BA7}"/>
              </a:ext>
            </a:extLst>
          </p:cNvPr>
          <p:cNvSpPr txBox="1"/>
          <p:nvPr/>
        </p:nvSpPr>
        <p:spPr>
          <a:xfrm>
            <a:off x="4107873" y="3530746"/>
            <a:ext cx="508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/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CAD067B-4101-B3AE-FA1C-B66EF0A9B63E}"/>
                  </a:ext>
                </a:extLst>
              </p:cNvPr>
              <p:cNvSpPr txBox="1"/>
              <p:nvPr/>
            </p:nvSpPr>
            <p:spPr>
              <a:xfrm>
                <a:off x="1815090" y="2096921"/>
                <a:ext cx="17433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AU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AU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AU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AU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AU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AU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AU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AU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AU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AU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AU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AU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AU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AU" dirty="0" smtClean="0">
                          <a:latin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CAD067B-4101-B3AE-FA1C-B66EF0A9B6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5090" y="2096921"/>
                <a:ext cx="1743362" cy="276999"/>
              </a:xfrm>
              <a:prstGeom prst="rect">
                <a:avLst/>
              </a:prstGeom>
              <a:blipFill>
                <a:blip r:embed="rId3"/>
                <a:stretch>
                  <a:fillRect l="-1399" r="-2448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2342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382F17-942A-A3F0-A1C6-EB8186B370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4D06C801-C9E8-14CB-7C3F-4251E101B2B4}"/>
              </a:ext>
            </a:extLst>
          </p:cNvPr>
          <p:cNvCxnSpPr>
            <a:cxnSpLocks/>
          </p:cNvCxnSpPr>
          <p:nvPr/>
        </p:nvCxnSpPr>
        <p:spPr>
          <a:xfrm>
            <a:off x="8110730" y="5779971"/>
            <a:ext cx="1737358" cy="0"/>
          </a:xfrm>
          <a:prstGeom prst="line">
            <a:avLst/>
          </a:prstGeom>
          <a:ln w="123825">
            <a:solidFill>
              <a:srgbClr val="92D05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16416AB5-4B10-BE01-81DB-EB6C7A2856EE}"/>
              </a:ext>
            </a:extLst>
          </p:cNvPr>
          <p:cNvCxnSpPr>
            <a:cxnSpLocks/>
          </p:cNvCxnSpPr>
          <p:nvPr/>
        </p:nvCxnSpPr>
        <p:spPr>
          <a:xfrm>
            <a:off x="8129018" y="5285232"/>
            <a:ext cx="3620262" cy="0"/>
          </a:xfrm>
          <a:prstGeom prst="line">
            <a:avLst/>
          </a:prstGeom>
          <a:ln w="123825">
            <a:solidFill>
              <a:srgbClr val="92D05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0481383-C0F9-FBBD-97C9-ECDA19DA6ACF}"/>
              </a:ext>
            </a:extLst>
          </p:cNvPr>
          <p:cNvCxnSpPr>
            <a:cxnSpLocks/>
          </p:cNvCxnSpPr>
          <p:nvPr/>
        </p:nvCxnSpPr>
        <p:spPr>
          <a:xfrm>
            <a:off x="8147306" y="3328416"/>
            <a:ext cx="3621022" cy="0"/>
          </a:xfrm>
          <a:prstGeom prst="line">
            <a:avLst/>
          </a:prstGeom>
          <a:ln w="123825">
            <a:solidFill>
              <a:srgbClr val="FFFF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7E80D61B-A142-DDDA-EEB7-9EFEA495F0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99251" y="1080536"/>
                <a:ext cx="4492749" cy="577746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AU" dirty="0"/>
                  <a:t>To feed data to a neuron we: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AU" dirty="0"/>
                  <a:t>First multiply the weights with their corresponding outputs and sum: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AU" dirty="0"/>
                  <a:t>,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AU" dirty="0"/>
                  <a:t>Put this sum into a non-linear function normally referred to as an ‘Activation’ function (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AU" dirty="0"/>
                  <a:t>):  </a:t>
                </a:r>
                <a14:m>
                  <m:oMath xmlns:m="http://schemas.openxmlformats.org/officeDocument/2006/math">
                    <m:r>
                      <a:rPr lang="en-AU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</m:d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  <m: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AU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AU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AU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AU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AU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AU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AU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AU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AU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AU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AU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AU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AU" b="0" i="0" smtClean="0">
                        <a:latin typeface="Cambria Math" panose="02040503050406030204" pitchFamily="18" charset="0"/>
                      </a:rPr>
                      <m:t>y</m:t>
                    </m:r>
                  </m:oMath>
                </a14:m>
                <a:r>
                  <a:rPr lang="en-AU" dirty="0"/>
                  <a:t>,</a:t>
                </a:r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7E80D61B-A142-DDDA-EEB7-9EFEA495F0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99251" y="1080536"/>
                <a:ext cx="4492749" cy="5777464"/>
              </a:xfrm>
              <a:blipFill>
                <a:blip r:embed="rId2"/>
                <a:stretch>
                  <a:fillRect l="-1493" r="-2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6172B13-45A0-5796-3C7B-8EAACA672658}"/>
              </a:ext>
            </a:extLst>
          </p:cNvPr>
          <p:cNvCxnSpPr>
            <a:cxnSpLocks/>
            <a:stCxn id="15" idx="6"/>
            <a:endCxn id="27" idx="2"/>
          </p:cNvCxnSpPr>
          <p:nvPr/>
        </p:nvCxnSpPr>
        <p:spPr>
          <a:xfrm>
            <a:off x="3832859" y="4626864"/>
            <a:ext cx="1040891" cy="0"/>
          </a:xfrm>
          <a:prstGeom prst="line">
            <a:avLst/>
          </a:prstGeom>
          <a:ln w="123825">
            <a:solidFill>
              <a:srgbClr val="92D05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A468F61-3F7A-E423-9B6A-F61EB0EAB6F7}"/>
              </a:ext>
            </a:extLst>
          </p:cNvPr>
          <p:cNvCxnSpPr>
            <a:cxnSpLocks/>
            <a:stCxn id="14" idx="7"/>
            <a:endCxn id="15" idx="3"/>
          </p:cNvCxnSpPr>
          <p:nvPr/>
        </p:nvCxnSpPr>
        <p:spPr>
          <a:xfrm flipV="1">
            <a:off x="901300" y="4917824"/>
            <a:ext cx="2197899" cy="1084214"/>
          </a:xfrm>
          <a:prstGeom prst="line">
            <a:avLst/>
          </a:prstGeom>
          <a:ln w="123825">
            <a:solidFill>
              <a:srgbClr val="FFFF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389A108-4013-8C56-2951-1520949049AC}"/>
              </a:ext>
            </a:extLst>
          </p:cNvPr>
          <p:cNvCxnSpPr>
            <a:cxnSpLocks/>
            <a:stCxn id="11" idx="5"/>
            <a:endCxn id="15" idx="1"/>
          </p:cNvCxnSpPr>
          <p:nvPr/>
        </p:nvCxnSpPr>
        <p:spPr>
          <a:xfrm>
            <a:off x="901300" y="3308480"/>
            <a:ext cx="2197899" cy="1027424"/>
          </a:xfrm>
          <a:prstGeom prst="line">
            <a:avLst/>
          </a:prstGeom>
          <a:ln w="123825">
            <a:solidFill>
              <a:srgbClr val="FFFF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D76D30A-CFE7-CFB7-D888-2ED7BB65D1BA}"/>
              </a:ext>
            </a:extLst>
          </p:cNvPr>
          <p:cNvCxnSpPr>
            <a:cxnSpLocks/>
            <a:stCxn id="12" idx="6"/>
            <a:endCxn id="15" idx="2"/>
          </p:cNvCxnSpPr>
          <p:nvPr/>
        </p:nvCxnSpPr>
        <p:spPr>
          <a:xfrm>
            <a:off x="1027176" y="4626864"/>
            <a:ext cx="1946147" cy="0"/>
          </a:xfrm>
          <a:prstGeom prst="line">
            <a:avLst/>
          </a:prstGeom>
          <a:ln w="123825">
            <a:solidFill>
              <a:srgbClr val="FFFF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0CAB54-2A50-5CFC-57B4-C960F48FE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84393"/>
            <a:ext cx="10213200" cy="1112836"/>
          </a:xfrm>
        </p:spPr>
        <p:txBody>
          <a:bodyPr>
            <a:normAutofit/>
          </a:bodyPr>
          <a:lstStyle/>
          <a:p>
            <a:r>
              <a:rPr lang="en-AU" sz="5400"/>
              <a:t>Translation from idea to math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28">
                <a:extLst>
                  <a:ext uri="{FF2B5EF4-FFF2-40B4-BE49-F238E27FC236}">
                    <a16:creationId xmlns:a16="http://schemas.microsoft.com/office/drawing/2014/main" id="{01D5727A-906F-B399-DDD6-7C9B7CF663E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640" y="1220492"/>
                <a:ext cx="5360475" cy="53472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60000" indent="-360000" algn="l" defTabSz="914400" rtl="0" eaLnBrk="1" latinLnBrk="0" hangingPunct="1">
                  <a:lnSpc>
                    <a:spcPct val="150000"/>
                  </a:lnSpc>
                  <a:spcBef>
                    <a:spcPts val="1000"/>
                  </a:spcBef>
                  <a:buClr>
                    <a:schemeClr val="accent3"/>
                  </a:buClr>
                  <a:buFont typeface="Wingdings" panose="05000000000000000000" pitchFamily="2" charset="2"/>
                  <a:buChar char=""/>
                  <a:defRPr sz="2000" kern="1200" spc="50">
                    <a:solidFill>
                      <a:schemeClr val="tx1">
                        <a:alpha val="60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60000" indent="0" algn="l" defTabSz="914400" rtl="0" eaLnBrk="1" latinLnBrk="0" hangingPunct="1">
                  <a:lnSpc>
                    <a:spcPct val="150000"/>
                  </a:lnSpc>
                  <a:spcBef>
                    <a:spcPts val="500"/>
                  </a:spcBef>
                  <a:buFontTx/>
                  <a:buNone/>
                  <a:defRPr sz="2000" b="0" i="1" kern="1200" spc="50" baseline="0">
                    <a:solidFill>
                      <a:schemeClr val="tx1">
                        <a:alpha val="60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080000" indent="-360000" algn="l" defTabSz="914400" rtl="0" eaLnBrk="1" latinLnBrk="0" hangingPunct="1">
                  <a:lnSpc>
                    <a:spcPct val="150000"/>
                  </a:lnSpc>
                  <a:spcBef>
                    <a:spcPts val="500"/>
                  </a:spcBef>
                  <a:buClr>
                    <a:schemeClr val="accent3"/>
                  </a:buClr>
                  <a:buFont typeface="Wingdings" panose="05000000000000000000" pitchFamily="2" charset="2"/>
                  <a:buChar char=""/>
                  <a:defRPr sz="2000" kern="1200" spc="50">
                    <a:solidFill>
                      <a:schemeClr val="tx1">
                        <a:alpha val="60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080000" indent="0" algn="l" defTabSz="914400" rtl="0" eaLnBrk="1" latinLnBrk="0" hangingPunct="1">
                  <a:lnSpc>
                    <a:spcPct val="150000"/>
                  </a:lnSpc>
                  <a:spcBef>
                    <a:spcPts val="500"/>
                  </a:spcBef>
                  <a:buClr>
                    <a:schemeClr val="accent3"/>
                  </a:buClr>
                  <a:buFontTx/>
                  <a:buNone/>
                  <a:defRPr sz="2000" b="0" i="1" kern="1200" spc="50" baseline="0">
                    <a:solidFill>
                      <a:schemeClr val="tx1">
                        <a:alpha val="60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00000" indent="-360000" algn="l" defTabSz="914400" rtl="0" eaLnBrk="1" latinLnBrk="0" hangingPunct="1">
                  <a:lnSpc>
                    <a:spcPct val="150000"/>
                  </a:lnSpc>
                  <a:spcBef>
                    <a:spcPts val="500"/>
                  </a:spcBef>
                  <a:buClr>
                    <a:schemeClr val="accent3"/>
                  </a:buClr>
                  <a:buFont typeface="Wingdings" panose="05000000000000000000" pitchFamily="2" charset="2"/>
                  <a:buChar char=""/>
                  <a:defRPr sz="2000" kern="1200" spc="50">
                    <a:solidFill>
                      <a:schemeClr val="tx1">
                        <a:alpha val="60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AU" sz="1600"/>
                  <a:t>Example: Three features (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AU" sz="1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AU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AU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AU" sz="1600" b="0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en-AU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AU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AU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en-AU" sz="1600"/>
                  <a:t>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AU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AU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AU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acc>
                  </m:oMath>
                </a14:m>
                <a:r>
                  <a:rPr lang="en-AU" sz="1600"/>
                  <a:t>) from a data set, </a:t>
                </a:r>
              </a:p>
              <a:p>
                <a:pPr marL="0" indent="0">
                  <a:buNone/>
                </a:pPr>
                <a:endParaRPr lang="en-AU" sz="1600"/>
              </a:p>
            </p:txBody>
          </p:sp>
        </mc:Choice>
        <mc:Fallback xmlns="">
          <p:sp>
            <p:nvSpPr>
              <p:cNvPr id="31" name="Content Placeholder 28">
                <a:extLst>
                  <a:ext uri="{FF2B5EF4-FFF2-40B4-BE49-F238E27FC236}">
                    <a16:creationId xmlns:a16="http://schemas.microsoft.com/office/drawing/2014/main" id="{01D5727A-906F-B399-DDD6-7C9B7CF663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" y="1220492"/>
                <a:ext cx="5360475" cy="534728"/>
              </a:xfrm>
              <a:prstGeom prst="rect">
                <a:avLst/>
              </a:prstGeom>
              <a:blipFill>
                <a:blip r:embed="rId3"/>
                <a:stretch>
                  <a:fillRect l="-6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3DA8DFF9-8A7F-3A54-56C0-E38D99686E83}"/>
              </a:ext>
            </a:extLst>
          </p:cNvPr>
          <p:cNvSpPr/>
          <p:nvPr/>
        </p:nvSpPr>
        <p:spPr>
          <a:xfrm>
            <a:off x="167640" y="2606040"/>
            <a:ext cx="859536" cy="82296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>
                <a:solidFill>
                  <a:schemeClr val="tx1"/>
                </a:solidFill>
              </a:rPr>
              <a:t>x</a:t>
            </a:r>
            <a:r>
              <a:rPr lang="en-AU" baseline="-25000">
                <a:solidFill>
                  <a:schemeClr val="tx1"/>
                </a:solidFill>
              </a:rPr>
              <a:t>1</a:t>
            </a:r>
            <a:endParaRPr lang="en-AU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567D42E-6ED3-255C-C875-239F72A1B62E}"/>
              </a:ext>
            </a:extLst>
          </p:cNvPr>
          <p:cNvSpPr/>
          <p:nvPr/>
        </p:nvSpPr>
        <p:spPr>
          <a:xfrm>
            <a:off x="167640" y="4215384"/>
            <a:ext cx="859536" cy="82296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>
                <a:solidFill>
                  <a:schemeClr val="tx1"/>
                </a:solidFill>
              </a:rPr>
              <a:t>x</a:t>
            </a:r>
            <a:r>
              <a:rPr lang="en-AU" baseline="-25000">
                <a:solidFill>
                  <a:schemeClr val="tx1"/>
                </a:solidFill>
              </a:rPr>
              <a:t>2</a:t>
            </a:r>
            <a:endParaRPr lang="en-AU">
              <a:solidFill>
                <a:schemeClr val="tx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B1301DA-8BAD-FB3A-CDAB-C88AF5DA2DB2}"/>
              </a:ext>
            </a:extLst>
          </p:cNvPr>
          <p:cNvSpPr/>
          <p:nvPr/>
        </p:nvSpPr>
        <p:spPr>
          <a:xfrm>
            <a:off x="167640" y="5881518"/>
            <a:ext cx="859536" cy="82296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>
                <a:solidFill>
                  <a:schemeClr val="tx1"/>
                </a:solidFill>
              </a:rPr>
              <a:t>x</a:t>
            </a:r>
            <a:r>
              <a:rPr lang="en-AU" baseline="-25000">
                <a:solidFill>
                  <a:schemeClr val="tx1"/>
                </a:solidFill>
              </a:rPr>
              <a:t>3</a:t>
            </a:r>
            <a:endParaRPr lang="en-AU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63B41642-0D6B-FBE0-1A86-1C623A2C5B62}"/>
                  </a:ext>
                </a:extLst>
              </p:cNvPr>
              <p:cNvSpPr/>
              <p:nvPr/>
            </p:nvSpPr>
            <p:spPr>
              <a:xfrm>
                <a:off x="2973323" y="4215384"/>
                <a:ext cx="859536" cy="82296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AU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l-GR" sz="4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en-AU" sz="40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63B41642-0D6B-FBE0-1A86-1C623A2C5B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3323" y="4215384"/>
                <a:ext cx="859536" cy="82296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al 18">
            <a:extLst>
              <a:ext uri="{FF2B5EF4-FFF2-40B4-BE49-F238E27FC236}">
                <a16:creationId xmlns:a16="http://schemas.microsoft.com/office/drawing/2014/main" id="{96C90975-2357-133F-5A1C-FF0A57CBB70F}"/>
              </a:ext>
            </a:extLst>
          </p:cNvPr>
          <p:cNvSpPr/>
          <p:nvPr/>
        </p:nvSpPr>
        <p:spPr>
          <a:xfrm>
            <a:off x="2973323" y="2959240"/>
            <a:ext cx="859536" cy="82296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9C87AC1-73BA-A85D-56AF-1DC965E7F32E}"/>
              </a:ext>
            </a:extLst>
          </p:cNvPr>
          <p:cNvCxnSpPr>
            <a:stCxn id="11" idx="5"/>
            <a:endCxn id="15" idx="1"/>
          </p:cNvCxnSpPr>
          <p:nvPr/>
        </p:nvCxnSpPr>
        <p:spPr>
          <a:xfrm>
            <a:off x="901300" y="3308480"/>
            <a:ext cx="2197899" cy="1027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FFC5AEF-19C9-5A37-9D13-CBA48388BDFC}"/>
              </a:ext>
            </a:extLst>
          </p:cNvPr>
          <p:cNvCxnSpPr>
            <a:stCxn id="12" idx="6"/>
            <a:endCxn id="15" idx="2"/>
          </p:cNvCxnSpPr>
          <p:nvPr/>
        </p:nvCxnSpPr>
        <p:spPr>
          <a:xfrm>
            <a:off x="1027176" y="4626864"/>
            <a:ext cx="19461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375A538-0DD7-EAC3-4D49-5600023491A5}"/>
              </a:ext>
            </a:extLst>
          </p:cNvPr>
          <p:cNvCxnSpPr>
            <a:stCxn id="14" idx="7"/>
            <a:endCxn id="15" idx="3"/>
          </p:cNvCxnSpPr>
          <p:nvPr/>
        </p:nvCxnSpPr>
        <p:spPr>
          <a:xfrm flipV="1">
            <a:off x="901300" y="4917824"/>
            <a:ext cx="2197899" cy="1084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5F8C064-E518-D07C-8B13-71FFBB5C3A60}"/>
              </a:ext>
            </a:extLst>
          </p:cNvPr>
          <p:cNvCxnSpPr>
            <a:stCxn id="19" idx="4"/>
            <a:endCxn id="15" idx="0"/>
          </p:cNvCxnSpPr>
          <p:nvPr/>
        </p:nvCxnSpPr>
        <p:spPr>
          <a:xfrm>
            <a:off x="3403091" y="3782200"/>
            <a:ext cx="0" cy="433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181C4BFE-8E05-34CA-E737-563A9593D37C}"/>
              </a:ext>
            </a:extLst>
          </p:cNvPr>
          <p:cNvSpPr/>
          <p:nvPr/>
        </p:nvSpPr>
        <p:spPr>
          <a:xfrm>
            <a:off x="4873750" y="4215384"/>
            <a:ext cx="859536" cy="82296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4598B07-0A1D-9CDB-15A9-007EB27BA79A}"/>
              </a:ext>
            </a:extLst>
          </p:cNvPr>
          <p:cNvSpPr/>
          <p:nvPr/>
        </p:nvSpPr>
        <p:spPr>
          <a:xfrm>
            <a:off x="6593585" y="4215384"/>
            <a:ext cx="859536" cy="8229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>
                <a:solidFill>
                  <a:schemeClr val="tx1"/>
                </a:solidFill>
              </a:rPr>
              <a:t>y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87835BA-1721-4752-CEDB-CB755FB79E8D}"/>
              </a:ext>
            </a:extLst>
          </p:cNvPr>
          <p:cNvCxnSpPr>
            <a:stCxn id="15" idx="6"/>
            <a:endCxn id="27" idx="2"/>
          </p:cNvCxnSpPr>
          <p:nvPr/>
        </p:nvCxnSpPr>
        <p:spPr>
          <a:xfrm>
            <a:off x="3832859" y="4626864"/>
            <a:ext cx="10408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C0CC579-0068-10CC-00D2-145F69682668}"/>
              </a:ext>
            </a:extLst>
          </p:cNvPr>
          <p:cNvCxnSpPr>
            <a:stCxn id="27" idx="6"/>
            <a:endCxn id="30" idx="2"/>
          </p:cNvCxnSpPr>
          <p:nvPr/>
        </p:nvCxnSpPr>
        <p:spPr>
          <a:xfrm>
            <a:off x="5733286" y="4626864"/>
            <a:ext cx="8602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24A6918-662F-C8D6-0FCE-CBFB4F6E6A13}"/>
              </a:ext>
            </a:extLst>
          </p:cNvPr>
          <p:cNvSpPr txBox="1"/>
          <p:nvPr/>
        </p:nvSpPr>
        <p:spPr>
          <a:xfrm>
            <a:off x="1892809" y="3452860"/>
            <a:ext cx="508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/>
              <a:t>w</a:t>
            </a:r>
            <a:r>
              <a:rPr lang="en-AU" baseline="-2500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8B8535-8A9F-E9CB-7DFD-9135B580AE46}"/>
              </a:ext>
            </a:extLst>
          </p:cNvPr>
          <p:cNvSpPr txBox="1"/>
          <p:nvPr/>
        </p:nvSpPr>
        <p:spPr>
          <a:xfrm>
            <a:off x="1892809" y="4257532"/>
            <a:ext cx="508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/>
              <a:t>w</a:t>
            </a:r>
            <a:r>
              <a:rPr lang="en-AU" baseline="-25000"/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C2D4917-E535-6128-4A85-38792C41B2C4}"/>
              </a:ext>
            </a:extLst>
          </p:cNvPr>
          <p:cNvSpPr txBox="1"/>
          <p:nvPr/>
        </p:nvSpPr>
        <p:spPr>
          <a:xfrm>
            <a:off x="1901952" y="4968417"/>
            <a:ext cx="508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/>
              <a:t>w</a:t>
            </a:r>
            <a:r>
              <a:rPr lang="en-AU" baseline="-25000"/>
              <a:t>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E070B6F-2FD4-4B87-39D0-9AB7A74BC492}"/>
              </a:ext>
            </a:extLst>
          </p:cNvPr>
          <p:cNvSpPr txBox="1"/>
          <p:nvPr/>
        </p:nvSpPr>
        <p:spPr>
          <a:xfrm>
            <a:off x="3403091" y="3802203"/>
            <a:ext cx="508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123980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6BEA7C-B151-AEA6-5D8B-76A9F3F4D0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9FBAA5EF-74ED-5C37-0E1A-274A5C6DB6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49825" y="1080536"/>
                <a:ext cx="6742176" cy="5777464"/>
              </a:xfrm>
            </p:spPr>
            <p:txBody>
              <a:bodyPr>
                <a:normAutofit/>
              </a:bodyPr>
              <a:lstStyle/>
              <a:p>
                <a:r>
                  <a:rPr lang="en-AU"/>
                  <a:t>A non-linear activation function is chosen to allow the NN to learn non-linear behaviour in data.</a:t>
                </a:r>
              </a:p>
              <a:p>
                <a:r>
                  <a:rPr lang="en-AU"/>
                  <a:t>A common one to use is the Sigmoid function: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AU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r>
                  <a:rPr lang="en-AU"/>
                  <a:t>,</a:t>
                </a:r>
              </a:p>
              <a:p>
                <a:r>
                  <a:rPr lang="en-AU"/>
                  <a:t>There are other function which we could use: hyperbolic tangent functions and types of </a:t>
                </a:r>
                <a:r>
                  <a:rPr lang="en-AU" err="1"/>
                  <a:t>ReLU</a:t>
                </a:r>
                <a:r>
                  <a:rPr lang="en-AU"/>
                  <a:t> functions, though they all have their own advantages and disadvantages.</a:t>
                </a:r>
              </a:p>
              <a:p>
                <a:endParaRPr lang="en-AU"/>
              </a:p>
              <a:p>
                <a:endParaRPr lang="en-AU"/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9FBAA5EF-74ED-5C37-0E1A-274A5C6DB6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49825" y="1080536"/>
                <a:ext cx="6742176" cy="5777464"/>
              </a:xfrm>
              <a:blipFill>
                <a:blip r:embed="rId2"/>
                <a:stretch>
                  <a:fillRect l="-814" r="-1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79A45929-A7A7-4247-BAFC-3A5959B49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84393"/>
            <a:ext cx="10213200" cy="1112836"/>
          </a:xfrm>
        </p:spPr>
        <p:txBody>
          <a:bodyPr>
            <a:normAutofit/>
          </a:bodyPr>
          <a:lstStyle/>
          <a:p>
            <a:r>
              <a:rPr lang="en-AU" sz="5400"/>
              <a:t>Translation from idea to math</a:t>
            </a:r>
          </a:p>
        </p:txBody>
      </p:sp>
      <p:sp>
        <p:nvSpPr>
          <p:cNvPr id="31" name="Content Placeholder 28">
            <a:extLst>
              <a:ext uri="{FF2B5EF4-FFF2-40B4-BE49-F238E27FC236}">
                <a16:creationId xmlns:a16="http://schemas.microsoft.com/office/drawing/2014/main" id="{256ABF20-2A5A-BB5E-C036-C1C897D83299}"/>
              </a:ext>
            </a:extLst>
          </p:cNvPr>
          <p:cNvSpPr txBox="1">
            <a:spLocks/>
          </p:cNvSpPr>
          <p:nvPr/>
        </p:nvSpPr>
        <p:spPr>
          <a:xfrm>
            <a:off x="1674471" y="1827964"/>
            <a:ext cx="2401775" cy="5347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60000" indent="-3600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3"/>
              </a:buClr>
              <a:buFont typeface="Wingdings" panose="05000000000000000000" pitchFamily="2" charset="2"/>
              <a:buChar char=""/>
              <a:defRPr sz="2000" kern="1200" spc="5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Tx/>
              <a:buNone/>
              <a:defRPr sz="2000" b="0" i="1" kern="1200" spc="50" baseline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80000" indent="-3600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 typeface="Wingdings" panose="05000000000000000000" pitchFamily="2" charset="2"/>
              <a:buChar char=""/>
              <a:defRPr sz="2000" kern="1200" spc="5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00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Tx/>
              <a:buNone/>
              <a:defRPr sz="2000" b="0" i="1" kern="1200" spc="50" baseline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00000" indent="-3600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 typeface="Wingdings" panose="05000000000000000000" pitchFamily="2" charset="2"/>
              <a:buChar char=""/>
              <a:defRPr sz="2000" kern="1200" spc="5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600"/>
              <a:t>The Sigmoid function </a:t>
            </a:r>
          </a:p>
          <a:p>
            <a:pPr marL="0" indent="0">
              <a:buNone/>
            </a:pPr>
            <a:endParaRPr lang="en-AU" sz="16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92A57F-B095-62AA-8AFA-1A1D389BE4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374" y="2362692"/>
            <a:ext cx="4325970" cy="432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575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7B92FE-4653-858A-8814-3287C6F3A1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FB457-F001-4259-CA15-54B38FEB5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839" y="18288"/>
            <a:ext cx="4807896" cy="1168336"/>
          </a:xfrm>
        </p:spPr>
        <p:txBody>
          <a:bodyPr>
            <a:normAutofit/>
          </a:bodyPr>
          <a:lstStyle/>
          <a:p>
            <a:r>
              <a:rPr lang="en-AU" sz="5400" dirty="0"/>
              <a:t>NN Architecture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4937AD9-5FFC-F066-EE71-3785E4DFB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72" y="1168336"/>
            <a:ext cx="4243617" cy="5479352"/>
          </a:xfrm>
        </p:spPr>
        <p:txBody>
          <a:bodyPr>
            <a:normAutofit/>
          </a:bodyPr>
          <a:lstStyle/>
          <a:p>
            <a:r>
              <a:rPr lang="en-AU" dirty="0"/>
              <a:t>We now kind of know how NN work, but what do they look like:</a:t>
            </a:r>
          </a:p>
          <a:p>
            <a:r>
              <a:rPr lang="en-AU" dirty="0"/>
              <a:t>Like onions, NN have layers! </a:t>
            </a:r>
          </a:p>
          <a:p>
            <a:pPr marL="0" indent="0">
              <a:buNone/>
            </a:pPr>
            <a:r>
              <a:rPr lang="en-AU" dirty="0"/>
              <a:t>A common NN Architecture is displayed it has:</a:t>
            </a:r>
          </a:p>
          <a:p>
            <a:pPr marL="0" indent="0">
              <a:buNone/>
            </a:pPr>
            <a:r>
              <a:rPr lang="en-AU" dirty="0"/>
              <a:t>Note: You can go wider (add more neurons) or deeper (add more hidden layers), but this will result in more parameters in the form of weights.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F77ADB0-6123-F092-B42C-98F9B4E3B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9280" y="1388772"/>
            <a:ext cx="5239481" cy="52680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38E9FF7-1CB4-516A-CAF6-D83BB11EAD17}"/>
              </a:ext>
            </a:extLst>
          </p:cNvPr>
          <p:cNvSpPr txBox="1"/>
          <p:nvPr/>
        </p:nvSpPr>
        <p:spPr>
          <a:xfrm>
            <a:off x="5389280" y="642040"/>
            <a:ext cx="886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Input layer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296751-F214-27D8-10B4-05029ED83980}"/>
              </a:ext>
            </a:extLst>
          </p:cNvPr>
          <p:cNvSpPr txBox="1"/>
          <p:nvPr/>
        </p:nvSpPr>
        <p:spPr>
          <a:xfrm>
            <a:off x="9794423" y="642040"/>
            <a:ext cx="969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Output layer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304E2F-489D-ACD2-B443-8B27001FC522}"/>
              </a:ext>
            </a:extLst>
          </p:cNvPr>
          <p:cNvSpPr txBox="1"/>
          <p:nvPr/>
        </p:nvSpPr>
        <p:spPr>
          <a:xfrm>
            <a:off x="7550702" y="642040"/>
            <a:ext cx="969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Hidden layer(s)</a:t>
            </a:r>
            <a:endParaRPr lang="en-AU" dirty="0"/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944BC843-F228-3489-ACBF-77765905F79D}"/>
              </a:ext>
            </a:extLst>
          </p:cNvPr>
          <p:cNvSpPr txBox="1">
            <a:spLocks/>
          </p:cNvSpPr>
          <p:nvPr/>
        </p:nvSpPr>
        <p:spPr>
          <a:xfrm>
            <a:off x="5209032" y="-56960"/>
            <a:ext cx="3779520" cy="550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0000" indent="-3600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3"/>
              </a:buClr>
              <a:buFont typeface="Wingdings" panose="05000000000000000000" pitchFamily="2" charset="2"/>
              <a:buChar char=""/>
              <a:defRPr sz="2000" kern="1200" spc="5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Tx/>
              <a:buNone/>
              <a:defRPr sz="2000" b="0" i="1" kern="1200" spc="50" baseline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80000" indent="-3600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 typeface="Wingdings" panose="05000000000000000000" pitchFamily="2" charset="2"/>
              <a:buChar char=""/>
              <a:defRPr sz="2000" kern="1200" spc="5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00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Tx/>
              <a:buNone/>
              <a:defRPr sz="2000" b="0" i="1" kern="1200" spc="50" baseline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00000" indent="-3600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 typeface="Wingdings" panose="05000000000000000000" pitchFamily="2" charset="2"/>
              <a:buChar char=""/>
              <a:defRPr sz="2000" kern="1200" spc="5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AU" dirty="0"/>
              <a:t>An example NN Architecture: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98F49D-1292-149E-932D-42AD99BCCF55}"/>
              </a:ext>
            </a:extLst>
          </p:cNvPr>
          <p:cNvSpPr txBox="1"/>
          <p:nvPr/>
        </p:nvSpPr>
        <p:spPr>
          <a:xfrm>
            <a:off x="4055543" y="3068812"/>
            <a:ext cx="1095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Input #1</a:t>
            </a:r>
            <a:endParaRPr lang="en-AU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08B9979-C593-9E64-8EB0-4FB2B69177FB}"/>
              </a:ext>
            </a:extLst>
          </p:cNvPr>
          <p:cNvCxnSpPr/>
          <p:nvPr/>
        </p:nvCxnSpPr>
        <p:spPr>
          <a:xfrm>
            <a:off x="6961632" y="651184"/>
            <a:ext cx="0" cy="6014792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1F8F7AF-A4E0-58CC-3322-8D21E13FBDF4}"/>
              </a:ext>
            </a:extLst>
          </p:cNvPr>
          <p:cNvCxnSpPr/>
          <p:nvPr/>
        </p:nvCxnSpPr>
        <p:spPr>
          <a:xfrm>
            <a:off x="9244584" y="648136"/>
            <a:ext cx="0" cy="6014792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E738D5C-42B0-3A18-A3F7-5A597E68DB33}"/>
              </a:ext>
            </a:extLst>
          </p:cNvPr>
          <p:cNvCxnSpPr>
            <a:cxnSpLocks/>
          </p:cNvCxnSpPr>
          <p:nvPr/>
        </p:nvCxnSpPr>
        <p:spPr>
          <a:xfrm>
            <a:off x="5049023" y="3250216"/>
            <a:ext cx="50138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EF9F5C7-A5AD-9C77-D901-58EF1A7BEA46}"/>
              </a:ext>
            </a:extLst>
          </p:cNvPr>
          <p:cNvSpPr txBox="1"/>
          <p:nvPr/>
        </p:nvSpPr>
        <p:spPr>
          <a:xfrm>
            <a:off x="4043351" y="3925300"/>
            <a:ext cx="1095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Input #2</a:t>
            </a:r>
            <a:endParaRPr lang="en-AU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97A3D62-5F90-08FC-8BAA-E300912CB1EC}"/>
              </a:ext>
            </a:extLst>
          </p:cNvPr>
          <p:cNvCxnSpPr>
            <a:cxnSpLocks/>
          </p:cNvCxnSpPr>
          <p:nvPr/>
        </p:nvCxnSpPr>
        <p:spPr>
          <a:xfrm>
            <a:off x="5049023" y="4109966"/>
            <a:ext cx="50138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E66B33D-3FEF-90E1-C4A5-9B2CB48F35A4}"/>
              </a:ext>
            </a:extLst>
          </p:cNvPr>
          <p:cNvCxnSpPr>
            <a:cxnSpLocks/>
          </p:cNvCxnSpPr>
          <p:nvPr/>
        </p:nvCxnSpPr>
        <p:spPr>
          <a:xfrm>
            <a:off x="10628761" y="3655532"/>
            <a:ext cx="50138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63B656B-2661-672A-340E-0D17C04DC6CD}"/>
              </a:ext>
            </a:extLst>
          </p:cNvPr>
          <p:cNvSpPr txBox="1"/>
          <p:nvPr/>
        </p:nvSpPr>
        <p:spPr>
          <a:xfrm>
            <a:off x="11038113" y="3462004"/>
            <a:ext cx="1235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Prediction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44103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44355-3A8E-DE42-F51D-05899F3DE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139257"/>
            <a:ext cx="10213200" cy="1112836"/>
          </a:xfrm>
        </p:spPr>
        <p:txBody>
          <a:bodyPr>
            <a:normAutofit/>
          </a:bodyPr>
          <a:lstStyle/>
          <a:p>
            <a:r>
              <a:rPr lang="en-AU" sz="5400" dirty="0"/>
              <a:t>Potential use cases: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9E067-5CA7-5083-7912-4F728C5275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600" y="1408904"/>
            <a:ext cx="5329104" cy="617859"/>
          </a:xfrm>
        </p:spPr>
        <p:txBody>
          <a:bodyPr>
            <a:normAutofit/>
          </a:bodyPr>
          <a:lstStyle/>
          <a:p>
            <a:r>
              <a:rPr lang="en-AU" dirty="0"/>
              <a:t>What can we even use this NN for?</a:t>
            </a:r>
          </a:p>
        </p:txBody>
      </p:sp>
      <p:pic>
        <p:nvPicPr>
          <p:cNvPr id="2050" name="Picture 2" descr="Smiley Emoticon Clip art - cool png download - 1786*1660 - Free ...">
            <a:extLst>
              <a:ext uri="{FF2B5EF4-FFF2-40B4-BE49-F238E27FC236}">
                <a16:creationId xmlns:a16="http://schemas.microsoft.com/office/drawing/2014/main" id="{47CFD8C6-EE72-E744-1919-EE9B5B1CA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2322" y="4845687"/>
            <a:ext cx="1396457" cy="1297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2AF6CA-7EB6-5E1B-50EA-5412DF8E95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8495" y="4046772"/>
            <a:ext cx="2058346" cy="22746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6214682-6ED8-5FC0-7151-B58406E241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3801" y="4032441"/>
            <a:ext cx="2058346" cy="232418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9DFBEBF-AC7C-1D0D-8095-7CF0B271F6BB}"/>
              </a:ext>
            </a:extLst>
          </p:cNvPr>
          <p:cNvSpPr txBox="1"/>
          <p:nvPr/>
        </p:nvSpPr>
        <p:spPr>
          <a:xfrm flipH="1">
            <a:off x="8839710" y="4999416"/>
            <a:ext cx="502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/>
              <a:t>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69E2C7-48F0-B0A3-78EC-EBFA1D634869}"/>
              </a:ext>
            </a:extLst>
          </p:cNvPr>
          <p:cNvSpPr txBox="1"/>
          <p:nvPr/>
        </p:nvSpPr>
        <p:spPr>
          <a:xfrm>
            <a:off x="7334054" y="6375705"/>
            <a:ext cx="37809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Cool story behind this [</a:t>
            </a:r>
            <a:r>
              <a:rPr lang="en-AU" dirty="0">
                <a:hlinkClick r:id="rId5"/>
              </a:rPr>
              <a:t>source</a:t>
            </a:r>
            <a:r>
              <a:rPr lang="en-AU" dirty="0"/>
              <a:t>]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FC96A5-9674-7EE5-993F-F2E8635A85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55937" y="255023"/>
            <a:ext cx="2717037" cy="3442705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EDAC3D3-3EFB-40BF-ACD7-D2E81465A4EB}"/>
              </a:ext>
            </a:extLst>
          </p:cNvPr>
          <p:cNvCxnSpPr>
            <a:cxnSpLocks/>
          </p:cNvCxnSpPr>
          <p:nvPr/>
        </p:nvCxnSpPr>
        <p:spPr>
          <a:xfrm flipV="1">
            <a:off x="5326144" y="1728216"/>
            <a:ext cx="2363960" cy="530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57A67F1-25F4-7DD0-8599-61F8463C4E64}"/>
              </a:ext>
            </a:extLst>
          </p:cNvPr>
          <p:cNvCxnSpPr>
            <a:cxnSpLocks/>
          </p:cNvCxnSpPr>
          <p:nvPr/>
        </p:nvCxnSpPr>
        <p:spPr>
          <a:xfrm>
            <a:off x="4509274" y="2796463"/>
            <a:ext cx="2717037" cy="1133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BFD22E8-FE41-8D21-0783-F87BF702AFBB}"/>
                  </a:ext>
                </a:extLst>
              </p:cNvPr>
              <p:cNvSpPr txBox="1"/>
              <p:nvPr/>
            </p:nvSpPr>
            <p:spPr>
              <a:xfrm>
                <a:off x="10808208" y="832104"/>
                <a:ext cx="1383792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We can predict selling prices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) with its features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).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BFD22E8-FE41-8D21-0783-F87BF702AF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8208" y="832104"/>
                <a:ext cx="1383792" cy="2031325"/>
              </a:xfrm>
              <a:prstGeom prst="rect">
                <a:avLst/>
              </a:prstGeom>
              <a:blipFill>
                <a:blip r:embed="rId7"/>
                <a:stretch>
                  <a:fillRect l="-3524" t="-1802" r="-6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B23D9D8-2E71-85B0-31D7-E47BC9E5B38C}"/>
                  </a:ext>
                </a:extLst>
              </p:cNvPr>
              <p:cNvSpPr txBox="1"/>
              <p:nvPr/>
            </p:nvSpPr>
            <p:spPr>
              <a:xfrm>
                <a:off x="8303581" y="-84158"/>
                <a:ext cx="213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B23D9D8-2E71-85B0-31D7-E47BC9E5B3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3581" y="-84158"/>
                <a:ext cx="213260" cy="369332"/>
              </a:xfrm>
              <a:prstGeom prst="rect">
                <a:avLst/>
              </a:prstGeom>
              <a:blipFill>
                <a:blip r:embed="rId8"/>
                <a:stretch>
                  <a:fillRect r="-7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320B34F-7B93-B057-B2DA-F9EB30452DDE}"/>
                  </a:ext>
                </a:extLst>
              </p:cNvPr>
              <p:cNvSpPr txBox="1"/>
              <p:nvPr/>
            </p:nvSpPr>
            <p:spPr>
              <a:xfrm>
                <a:off x="9325551" y="-72565"/>
                <a:ext cx="213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320B34F-7B93-B057-B2DA-F9EB30452D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5551" y="-72565"/>
                <a:ext cx="213260" cy="369332"/>
              </a:xfrm>
              <a:prstGeom prst="rect">
                <a:avLst/>
              </a:prstGeom>
              <a:blipFill>
                <a:blip r:embed="rId9"/>
                <a:stretch>
                  <a:fillRect r="-7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3697764-042D-375F-D427-A274F7D74C4E}"/>
                  </a:ext>
                </a:extLst>
              </p:cNvPr>
              <p:cNvSpPr txBox="1"/>
              <p:nvPr/>
            </p:nvSpPr>
            <p:spPr>
              <a:xfrm>
                <a:off x="9974779" y="-57953"/>
                <a:ext cx="213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3697764-042D-375F-D427-A274F7D74C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4779" y="-57953"/>
                <a:ext cx="213260" cy="369332"/>
              </a:xfrm>
              <a:prstGeom prst="rect">
                <a:avLst/>
              </a:prstGeom>
              <a:blipFill>
                <a:blip r:embed="rId10"/>
                <a:stretch>
                  <a:fillRect r="-42857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36B549FC-8873-C4DB-0A0F-3DF6B402D654}"/>
              </a:ext>
            </a:extLst>
          </p:cNvPr>
          <p:cNvSpPr txBox="1"/>
          <p:nvPr/>
        </p:nvSpPr>
        <p:spPr>
          <a:xfrm>
            <a:off x="5055778" y="5083043"/>
            <a:ext cx="13245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give the NN images of a pig to train</a:t>
            </a:r>
            <a:endParaRPr lang="en-A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2767A1-3970-DAD3-74DD-FA1328F92608}"/>
              </a:ext>
            </a:extLst>
          </p:cNvPr>
          <p:cNvSpPr txBox="1"/>
          <p:nvPr/>
        </p:nvSpPr>
        <p:spPr>
          <a:xfrm>
            <a:off x="7314847" y="3650284"/>
            <a:ext cx="5533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Learn to tell what is pig (1), what is not (0).</a:t>
            </a:r>
            <a:endParaRPr lang="en-AU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5873F8A7-7D67-6B04-064D-42DE7FD5DF7B}"/>
              </a:ext>
            </a:extLst>
          </p:cNvPr>
          <p:cNvSpPr txBox="1">
            <a:spLocks/>
          </p:cNvSpPr>
          <p:nvPr/>
        </p:nvSpPr>
        <p:spPr>
          <a:xfrm>
            <a:off x="313459" y="2460710"/>
            <a:ext cx="5329104" cy="10497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0000" indent="-3600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3"/>
              </a:buClr>
              <a:buFont typeface="Wingdings" panose="05000000000000000000" pitchFamily="2" charset="2"/>
              <a:buChar char=""/>
              <a:defRPr sz="2000" kern="1200" spc="5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Tx/>
              <a:buNone/>
              <a:defRPr sz="2000" b="0" i="1" kern="1200" spc="50" baseline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80000" indent="-3600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 typeface="Wingdings" panose="05000000000000000000" pitchFamily="2" charset="2"/>
              <a:buChar char=""/>
              <a:defRPr sz="2000" kern="1200" spc="5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00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Tx/>
              <a:buNone/>
              <a:defRPr sz="2000" b="0" i="1" kern="1200" spc="50" baseline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00000" indent="-3600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 typeface="Wingdings" panose="05000000000000000000" pitchFamily="2" charset="2"/>
              <a:buChar char=""/>
              <a:defRPr sz="2000" kern="1200" spc="5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For Classification: Predicting a category,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05C48B82-56B2-0143-93F1-95ECFE5BA3FC}"/>
              </a:ext>
            </a:extLst>
          </p:cNvPr>
          <p:cNvSpPr txBox="1">
            <a:spLocks/>
          </p:cNvSpPr>
          <p:nvPr/>
        </p:nvSpPr>
        <p:spPr>
          <a:xfrm>
            <a:off x="303600" y="1946317"/>
            <a:ext cx="5127935" cy="632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0000" indent="-3600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3"/>
              </a:buClr>
              <a:buFont typeface="Wingdings" panose="05000000000000000000" pitchFamily="2" charset="2"/>
              <a:buChar char=""/>
              <a:defRPr sz="2000" kern="1200" spc="5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Tx/>
              <a:buNone/>
              <a:defRPr sz="2000" b="0" i="1" kern="1200" spc="50" baseline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80000" indent="-3600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 typeface="Wingdings" panose="05000000000000000000" pitchFamily="2" charset="2"/>
              <a:buChar char=""/>
              <a:defRPr sz="2000" kern="1200" spc="5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00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Tx/>
              <a:buNone/>
              <a:defRPr sz="2000" b="0" i="1" kern="1200" spc="50" baseline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00000" indent="-3600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 typeface="Wingdings" panose="05000000000000000000" pitchFamily="2" charset="2"/>
              <a:buChar char=""/>
              <a:defRPr sz="2000" kern="1200" spc="5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For Regression: Predicting a number,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D73608BB-6243-9B52-CFBB-3D5FF13AF1AD}"/>
              </a:ext>
            </a:extLst>
          </p:cNvPr>
          <p:cNvSpPr txBox="1">
            <a:spLocks/>
          </p:cNvSpPr>
          <p:nvPr/>
        </p:nvSpPr>
        <p:spPr>
          <a:xfrm>
            <a:off x="303600" y="3712080"/>
            <a:ext cx="5329104" cy="11336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0000" indent="-3600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3"/>
              </a:buClr>
              <a:buFont typeface="Wingdings" panose="05000000000000000000" pitchFamily="2" charset="2"/>
              <a:buChar char=""/>
              <a:defRPr sz="2000" kern="1200" spc="5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Tx/>
              <a:buNone/>
              <a:defRPr sz="2000" b="0" i="1" kern="1200" spc="50" baseline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80000" indent="-3600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 typeface="Wingdings" panose="05000000000000000000" pitchFamily="2" charset="2"/>
              <a:buChar char=""/>
              <a:defRPr sz="2000" kern="1200" spc="5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00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Tx/>
              <a:buNone/>
              <a:defRPr sz="2000" b="0" i="1" kern="1200" spc="50" baseline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00000" indent="-3600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 typeface="Wingdings" panose="05000000000000000000" pitchFamily="2" charset="2"/>
              <a:buChar char=""/>
              <a:defRPr sz="2000" kern="1200" spc="5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What!?!? Neural Networks are cool and useful?!?! Let’s get into some real math </a:t>
            </a:r>
          </a:p>
        </p:txBody>
      </p:sp>
    </p:spTree>
    <p:extLst>
      <p:ext uri="{BB962C8B-B14F-4D97-AF65-F5344CB8AC3E}">
        <p14:creationId xmlns:p14="http://schemas.microsoft.com/office/powerpoint/2010/main" val="3609506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3" grpId="0"/>
      <p:bldP spid="24" grpId="0"/>
    </p:bldLst>
  </p:timing>
</p:sld>
</file>

<file path=ppt/theme/theme1.xml><?xml version="1.0" encoding="utf-8"?>
<a:theme xmlns:a="http://schemas.openxmlformats.org/drawingml/2006/main" name="FrostyVTI">
  <a:themeElements>
    <a:clrScheme name="AnalogousFromLightSeedRightStep">
      <a:dk1>
        <a:srgbClr val="000000"/>
      </a:dk1>
      <a:lt1>
        <a:srgbClr val="FFFFFF"/>
      </a:lt1>
      <a:dk2>
        <a:srgbClr val="41242F"/>
      </a:dk2>
      <a:lt2>
        <a:srgbClr val="E2E8E6"/>
      </a:lt2>
      <a:accent1>
        <a:srgbClr val="CA93A7"/>
      </a:accent1>
      <a:accent2>
        <a:srgbClr val="BE7E7B"/>
      </a:accent2>
      <a:accent3>
        <a:srgbClr val="C09E7F"/>
      </a:accent3>
      <a:accent4>
        <a:srgbClr val="ACA56F"/>
      </a:accent4>
      <a:accent5>
        <a:srgbClr val="9BA97B"/>
      </a:accent5>
      <a:accent6>
        <a:srgbClr val="82AE70"/>
      </a:accent6>
      <a:hlink>
        <a:srgbClr val="568F7A"/>
      </a:hlink>
      <a:folHlink>
        <a:srgbClr val="7F7F7F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DE1A9769-CC8E-436B-8C6F-962DB0B84B36}">
  <we:reference id="wa104380862" version="3.0.0.0" store="en-US" storeType="OMEX"/>
  <we:alternateReferences>
    <we:reference id="WA104380862" version="3.0.0.0" store="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50667DCB8B10C488439E163819BA39F" ma:contentTypeVersion="11" ma:contentTypeDescription="Create a new document." ma:contentTypeScope="" ma:versionID="4c2ab5199a507795dc6f3139bb10b350">
  <xsd:schema xmlns:xsd="http://www.w3.org/2001/XMLSchema" xmlns:xs="http://www.w3.org/2001/XMLSchema" xmlns:p="http://schemas.microsoft.com/office/2006/metadata/properties" xmlns:ns3="80a84576-d0e2-456e-b2a4-2fa6940f4e33" xmlns:ns4="b2420c86-dbf0-4a2a-8ee6-e4186de17d99" targetNamespace="http://schemas.microsoft.com/office/2006/metadata/properties" ma:root="true" ma:fieldsID="552f514533cbfd26f71ced45cb705535" ns3:_="" ns4:_="">
    <xsd:import namespace="80a84576-d0e2-456e-b2a4-2fa6940f4e33"/>
    <xsd:import namespace="b2420c86-dbf0-4a2a-8ee6-e4186de17d9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bjectDetectorVersions" minOccurs="0"/>
                <xsd:element ref="ns3:MediaServiceSearchPropertie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a84576-d0e2-456e-b2a4-2fa6940f4e3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7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420c86-dbf0-4a2a-8ee6-e4186de17d99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80a84576-d0e2-456e-b2a4-2fa6940f4e3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433B1BC-40FC-43A9-B024-9FA84E7862DB}">
  <ds:schemaRefs>
    <ds:schemaRef ds:uri="80a84576-d0e2-456e-b2a4-2fa6940f4e33"/>
    <ds:schemaRef ds:uri="b2420c86-dbf0-4a2a-8ee6-e4186de17d9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329EABA5-53DE-47F8-AD9B-5D766EAB9952}">
  <ds:schemaRefs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www.w3.org/XML/1998/namespace"/>
    <ds:schemaRef ds:uri="http://schemas.microsoft.com/office/2006/metadata/properties"/>
    <ds:schemaRef ds:uri="80a84576-d0e2-456e-b2a4-2fa6940f4e33"/>
    <ds:schemaRef ds:uri="http://purl.org/dc/dcmitype/"/>
    <ds:schemaRef ds:uri="http://schemas.microsoft.com/office/infopath/2007/PartnerControls"/>
    <ds:schemaRef ds:uri="b2420c86-dbf0-4a2a-8ee6-e4186de17d99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4E3967A3-C8B8-4E8B-9F61-5294299A1A7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8831</TotalTime>
  <Words>2210</Words>
  <Application>Microsoft Office PowerPoint</Application>
  <PresentationFormat>Widescreen</PresentationFormat>
  <Paragraphs>293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Avenir Next LT Pro</vt:lpstr>
      <vt:lpstr>Cambria Math</vt:lpstr>
      <vt:lpstr>Goudy Old Style</vt:lpstr>
      <vt:lpstr>Wingdings</vt:lpstr>
      <vt:lpstr>FrostyVTI</vt:lpstr>
      <vt:lpstr>Building a Neural Network!</vt:lpstr>
      <vt:lpstr>Overview</vt:lpstr>
      <vt:lpstr>Original idea</vt:lpstr>
      <vt:lpstr>Translation from idea to math</vt:lpstr>
      <vt:lpstr>Translation from idea to math</vt:lpstr>
      <vt:lpstr>Translation from idea to math</vt:lpstr>
      <vt:lpstr>Translation from idea to math</vt:lpstr>
      <vt:lpstr>NN Architecture </vt:lpstr>
      <vt:lpstr>Potential use cases:</vt:lpstr>
      <vt:lpstr>Backpropagation</vt:lpstr>
      <vt:lpstr>Backpropagation</vt:lpstr>
      <vt:lpstr>Backpropagation</vt:lpstr>
      <vt:lpstr>Backpropagation</vt:lpstr>
      <vt:lpstr>Backpropagation</vt:lpstr>
      <vt:lpstr>Backpropagation</vt:lpstr>
      <vt:lpstr>Backpropagation</vt:lpstr>
      <vt:lpstr>Backpropagation</vt:lpstr>
      <vt:lpstr>Backpropagation</vt:lpstr>
      <vt:lpstr>Backpropagation</vt:lpstr>
      <vt:lpstr>Backpropagation</vt:lpstr>
      <vt:lpstr>Backpropagation</vt:lpstr>
      <vt:lpstr>Summary</vt:lpstr>
      <vt:lpstr>Potential Problems</vt:lpstr>
      <vt:lpstr>Potential Problems</vt:lpstr>
      <vt:lpstr>Potential Problems</vt:lpstr>
      <vt:lpstr>Potential Problems</vt:lpstr>
      <vt:lpstr>Potential Problems</vt:lpstr>
      <vt:lpstr>Potential Problems</vt:lpstr>
      <vt:lpstr>It's time to make our NNs!!!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Riccardo Bonacci</dc:creator>
  <cp:lastModifiedBy>Riccardo Bonacci</cp:lastModifiedBy>
  <cp:revision>2</cp:revision>
  <dcterms:created xsi:type="dcterms:W3CDTF">2024-11-10T09:21:12Z</dcterms:created>
  <dcterms:modified xsi:type="dcterms:W3CDTF">2024-11-27T00:57:11Z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0x010100950667DCB8B10C488439E163819BA39F</vt:lpwstr>
  </property>
</Properties>
</file>