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90" r:id="rId6"/>
    <p:sldId id="291" r:id="rId7"/>
    <p:sldId id="293" r:id="rId8"/>
    <p:sldId id="301" r:id="rId9"/>
    <p:sldId id="303" r:id="rId10"/>
    <p:sldId id="304" r:id="rId11"/>
    <p:sldId id="305" r:id="rId12"/>
    <p:sldId id="314" r:id="rId13"/>
    <p:sldId id="306" r:id="rId14"/>
    <p:sldId id="307" r:id="rId15"/>
    <p:sldId id="308" r:id="rId16"/>
    <p:sldId id="309" r:id="rId17"/>
    <p:sldId id="310" r:id="rId18"/>
    <p:sldId id="313" r:id="rId19"/>
    <p:sldId id="312" r:id="rId20"/>
    <p:sldId id="311" r:id="rId21"/>
    <p:sldId id="287" r:id="rId22"/>
  </p:sldIdLst>
  <p:sldSz cx="12192000" cy="6858000"/>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639"/>
    <a:srgbClr val="009653"/>
    <a:srgbClr val="D1D1D1"/>
    <a:srgbClr val="C3CBC8"/>
    <a:srgbClr val="AEBEB8"/>
    <a:srgbClr val="8DA59A"/>
    <a:srgbClr val="567265"/>
    <a:srgbClr val="2F4B3D"/>
    <a:srgbClr val="D9D9D9"/>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CB8BB-17E5-9431-6715-39489FBC3FF8}" v="159" dt="2023-02-12T23:04:19.474"/>
    <p1510:client id="{0FAE670B-25FB-169B-4717-A80E5FE7853B}" v="456" dt="2023-02-10T22:28:11.525"/>
    <p1510:client id="{1F87BD1D-3F33-A396-FEA3-B6972A798F1A}" v="3" dt="2023-02-16T17:10:29.983"/>
    <p1510:client id="{27A7DD50-5F09-1E8D-5959-F64552AA7280}" v="150" dt="2023-02-13T23:18:42.328"/>
    <p1510:client id="{43CA6FB1-204F-82B5-EAEE-A84E575AD20F}" v="353" dt="2023-02-12T23:02:50.491"/>
    <p1510:client id="{5A2AE0DC-66DB-00FB-126C-66B49E6355D2}" v="556" dt="2023-02-16T16:01:13.163"/>
    <p1510:client id="{68A2CE32-8482-274A-2488-53B73D24C63F}" v="2186" dt="2023-02-10T23:07:00.145"/>
    <p1510:client id="{8B73EE8A-3D09-68BF-7D2F-05B8A8B987EE}" v="75" dt="2023-02-16T15:25:22.031"/>
    <p1510:client id="{8E4F0DB9-1399-4E0C-D18E-F25B8FE34DB6}" v="1204" dt="2023-02-10T23:04:56.673"/>
    <p1510:client id="{91B7DFD5-7E72-5DD0-477C-D6F2BC64A2C9}" v="11" dt="2023-02-13T22:21:12.511"/>
    <p1510:client id="{BA8B44AE-081A-A614-03DB-D2CE7899940B}" v="56" dt="2023-02-16T16:52:50.341"/>
    <p1510:client id="{D2D31890-B3B1-B09A-92EC-584E3AB1A2A0}" v="2" dt="2023-02-13T23:32:54.605"/>
    <p1510:client id="{DE72DC7F-298B-4528-A556-8A84ED03858D}" v="255" dt="2023-02-13T23:04:51.625"/>
    <p1510:client id="{E0F53F63-0C02-7354-054A-CF575337C58E}" v="53" dt="2023-02-14T22:22:46.47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285" autoAdjust="0"/>
  </p:normalViewPr>
  <p:slideViewPr>
    <p:cSldViewPr snapToGrid="0">
      <p:cViewPr varScale="1">
        <p:scale>
          <a:sx n="64" d="100"/>
          <a:sy n="64" d="100"/>
        </p:scale>
        <p:origin x="1397"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188DB-E110-407B-9440-9ACEF812DCF2}" type="datetimeFigureOut">
              <a:rPr lang="it-IT" smtClean="0"/>
              <a:t>17/02/2023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B134D-6C7A-430A-BB71-A42B112EB595}" type="slidenum">
              <a:rPr lang="it-IT" smtClean="0"/>
              <a:t>‹#›</a:t>
            </a:fld>
            <a:endParaRPr lang="it-IT"/>
          </a:p>
        </p:txBody>
      </p:sp>
    </p:spTree>
    <p:extLst>
      <p:ext uri="{BB962C8B-B14F-4D97-AF65-F5344CB8AC3E}">
        <p14:creationId xmlns:p14="http://schemas.microsoft.com/office/powerpoint/2010/main" val="80186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23B134D-6C7A-430A-BB71-A42B112EB595}" type="slidenum">
              <a:rPr lang="it-IT" smtClean="0"/>
              <a:t>1</a:t>
            </a:fld>
            <a:endParaRPr lang="it-IT"/>
          </a:p>
        </p:txBody>
      </p:sp>
    </p:spTree>
    <p:extLst>
      <p:ext uri="{BB962C8B-B14F-4D97-AF65-F5344CB8AC3E}">
        <p14:creationId xmlns:p14="http://schemas.microsoft.com/office/powerpoint/2010/main" val="272396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A23B134D-6C7A-430A-BB71-A42B112EB595}" type="slidenum">
              <a:rPr lang="it-IT" smtClean="0"/>
              <a:t>12</a:t>
            </a:fld>
            <a:endParaRPr lang="it-IT"/>
          </a:p>
        </p:txBody>
      </p:sp>
    </p:spTree>
    <p:extLst>
      <p:ext uri="{BB962C8B-B14F-4D97-AF65-F5344CB8AC3E}">
        <p14:creationId xmlns:p14="http://schemas.microsoft.com/office/powerpoint/2010/main" val="88433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cs typeface="Calibri"/>
              </a:rPr>
              <a:t>Three layer architecture for both CPMS and </a:t>
            </a:r>
            <a:r>
              <a:rPr lang="en-US" err="1">
                <a:cs typeface="Calibri"/>
              </a:rPr>
              <a:t>eMSP</a:t>
            </a:r>
            <a:r>
              <a:rPr lang="en-US">
                <a:cs typeface="Calibri"/>
              </a:rPr>
              <a:t> systems</a:t>
            </a:r>
          </a:p>
          <a:p>
            <a:endParaRPr lang="en-US">
              <a:cs typeface="Calibri"/>
            </a:endParaRPr>
          </a:p>
          <a:p>
            <a:r>
              <a:rPr lang="en-US" err="1">
                <a:cs typeface="Calibri"/>
              </a:rPr>
              <a:t>eMSP</a:t>
            </a:r>
            <a:endParaRPr lang="en-US">
              <a:cs typeface="Calibri"/>
            </a:endParaRPr>
          </a:p>
          <a:p>
            <a:r>
              <a:rPr lang="en-US">
                <a:cs typeface="Calibri"/>
              </a:rPr>
              <a:t>Presentation and business logic integrated in the </a:t>
            </a:r>
            <a:r>
              <a:rPr lang="en-US" err="1">
                <a:cs typeface="Calibri"/>
              </a:rPr>
              <a:t>varius</a:t>
            </a:r>
            <a:r>
              <a:rPr lang="en-US">
                <a:cs typeface="Calibri"/>
              </a:rPr>
              <a:t> activities, since embedded OSs enables this </a:t>
            </a:r>
            <a:r>
              <a:rPr lang="en-US" err="1">
                <a:cs typeface="Calibri"/>
              </a:rPr>
              <a:t>behaviour</a:t>
            </a:r>
          </a:p>
          <a:p>
            <a:r>
              <a:rPr lang="en-US">
                <a:cs typeface="Calibri"/>
              </a:rPr>
              <a:t>Part of the </a:t>
            </a:r>
            <a:r>
              <a:rPr lang="en-US" err="1">
                <a:cs typeface="Calibri"/>
              </a:rPr>
              <a:t>bisness</a:t>
            </a:r>
            <a:r>
              <a:rPr lang="en-US">
                <a:cs typeface="Calibri"/>
              </a:rPr>
              <a:t> logic is implemented in the </a:t>
            </a:r>
            <a:r>
              <a:rPr lang="en-US" err="1">
                <a:cs typeface="Calibri"/>
              </a:rPr>
              <a:t>eMSP</a:t>
            </a:r>
            <a:r>
              <a:rPr lang="en-US">
                <a:cs typeface="Calibri"/>
              </a:rPr>
              <a:t> server due to the </a:t>
            </a:r>
            <a:r>
              <a:rPr lang="en-US" err="1">
                <a:cs typeface="Calibri"/>
              </a:rPr>
              <a:t>necessicity</a:t>
            </a:r>
            <a:r>
              <a:rPr lang="en-US">
                <a:cs typeface="Calibri"/>
              </a:rPr>
              <a:t> of manage connected devices.</a:t>
            </a:r>
          </a:p>
          <a:p>
            <a:r>
              <a:rPr lang="en-US" err="1">
                <a:cs typeface="Calibri"/>
              </a:rPr>
              <a:t>Datastorage</a:t>
            </a:r>
            <a:r>
              <a:rPr lang="en-US">
                <a:cs typeface="Calibri"/>
              </a:rPr>
              <a:t>: </a:t>
            </a:r>
            <a:r>
              <a:rPr lang="en-US" err="1">
                <a:cs typeface="Calibri"/>
              </a:rPr>
              <a:t>user_DBMS</a:t>
            </a:r>
            <a:r>
              <a:rPr lang="en-US">
                <a:cs typeface="Calibri"/>
              </a:rPr>
              <a:t>, managed by </a:t>
            </a:r>
            <a:r>
              <a:rPr lang="en-US" err="1">
                <a:cs typeface="Calibri"/>
              </a:rPr>
              <a:t>eMSPserver</a:t>
            </a:r>
          </a:p>
          <a:p>
            <a:endParaRPr lang="en-US">
              <a:cs typeface="Calibri"/>
            </a:endParaRPr>
          </a:p>
          <a:p>
            <a:r>
              <a:rPr lang="en-US">
                <a:cs typeface="Calibri"/>
              </a:rPr>
              <a:t>CPMS:</a:t>
            </a:r>
          </a:p>
          <a:p>
            <a:r>
              <a:rPr lang="en-US">
                <a:cs typeface="Calibri"/>
              </a:rPr>
              <a:t>Presentation (for the employee): CPMS </a:t>
            </a:r>
            <a:r>
              <a:rPr lang="en-US" err="1">
                <a:cs typeface="Calibri"/>
              </a:rPr>
              <a:t>gui</a:t>
            </a:r>
            <a:endParaRPr lang="en-US">
              <a:cs typeface="Calibri"/>
            </a:endParaRPr>
          </a:p>
          <a:p>
            <a:r>
              <a:rPr lang="en-US">
                <a:cs typeface="Calibri"/>
              </a:rPr>
              <a:t>Business logic: all the other components</a:t>
            </a:r>
          </a:p>
          <a:p>
            <a:r>
              <a:rPr lang="en-US" err="1">
                <a:cs typeface="Calibri"/>
              </a:rPr>
              <a:t>Datastorage</a:t>
            </a:r>
            <a:r>
              <a:rPr lang="en-US">
                <a:cs typeface="Calibri"/>
              </a:rPr>
              <a:t>: </a:t>
            </a:r>
            <a:r>
              <a:rPr lang="en-US" err="1">
                <a:cs typeface="Calibri"/>
              </a:rPr>
              <a:t>reservationDBMS</a:t>
            </a:r>
            <a:endParaRPr lang="en-US">
              <a:cs typeface="Calibri"/>
            </a:endParaRPr>
          </a:p>
          <a:p>
            <a:endParaRPr lang="en-US">
              <a:cs typeface="Calibri"/>
            </a:endParaRPr>
          </a:p>
          <a:p>
            <a:r>
              <a:rPr lang="en-US">
                <a:cs typeface="Calibri"/>
              </a:rPr>
              <a:t>Describe how the things are divides:</a:t>
            </a:r>
            <a:br>
              <a:rPr lang="en-US">
                <a:cs typeface="+mn-lt"/>
              </a:rPr>
            </a:br>
            <a:r>
              <a:rPr lang="en-US" err="1">
                <a:cs typeface="Calibri"/>
              </a:rPr>
              <a:t>eMSP</a:t>
            </a:r>
            <a:r>
              <a:rPr lang="en-US">
                <a:cs typeface="Calibri"/>
              </a:rPr>
              <a:t> has an APP for the client part, </a:t>
            </a:r>
            <a:r>
              <a:rPr lang="en-US" err="1">
                <a:cs typeface="Calibri"/>
              </a:rPr>
              <a:t>businnes</a:t>
            </a:r>
            <a:r>
              <a:rPr lang="en-US">
                <a:cs typeface="Calibri"/>
              </a:rPr>
              <a:t> logic is partially inside the app and part on the server and the database is present connected to the server for storage purposes</a:t>
            </a:r>
            <a:endParaRPr lang="en-US"/>
          </a:p>
          <a:p>
            <a:r>
              <a:rPr lang="en-US">
                <a:cs typeface="Calibri"/>
              </a:rPr>
              <a:t>The CPMS has instead a big </a:t>
            </a:r>
            <a:r>
              <a:rPr lang="en-US" err="1">
                <a:cs typeface="Calibri"/>
              </a:rPr>
              <a:t>sistem</a:t>
            </a:r>
            <a:r>
              <a:rPr lang="en-US">
                <a:cs typeface="Calibri"/>
              </a:rPr>
              <a:t> that is subdivided in higher level sections with which the internal client interacts while the </a:t>
            </a:r>
            <a:r>
              <a:rPr lang="en-US" err="1">
                <a:cs typeface="Calibri"/>
              </a:rPr>
              <a:t>businnes</a:t>
            </a:r>
            <a:r>
              <a:rPr lang="en-US">
                <a:cs typeface="Calibri"/>
              </a:rPr>
              <a:t> logic layer takes care of the CS internal power management and interaction with the DBMS for the reservation</a:t>
            </a:r>
          </a:p>
        </p:txBody>
      </p:sp>
      <p:sp>
        <p:nvSpPr>
          <p:cNvPr id="4" name="Segnaposto numero diapositiva 3"/>
          <p:cNvSpPr>
            <a:spLocks noGrp="1"/>
          </p:cNvSpPr>
          <p:nvPr>
            <p:ph type="sldNum" sz="quarter" idx="5"/>
          </p:nvPr>
        </p:nvSpPr>
        <p:spPr/>
        <p:txBody>
          <a:bodyPr/>
          <a:lstStyle/>
          <a:p>
            <a:fld id="{A23B134D-6C7A-430A-BB71-A42B112EB595}" type="slidenum">
              <a:rPr lang="it-IT" smtClean="0"/>
              <a:t>13</a:t>
            </a:fld>
            <a:endParaRPr lang="it-IT"/>
          </a:p>
        </p:txBody>
      </p:sp>
    </p:spTree>
    <p:extLst>
      <p:ext uri="{BB962C8B-B14F-4D97-AF65-F5344CB8AC3E}">
        <p14:creationId xmlns:p14="http://schemas.microsoft.com/office/powerpoint/2010/main" val="3532704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t>For the </a:t>
            </a:r>
            <a:r>
              <a:rPr lang="en-US" err="1"/>
              <a:t>eMSP_server</a:t>
            </a:r>
            <a:r>
              <a:rPr lang="en-US"/>
              <a:t> subsystem the integration plan </a:t>
            </a:r>
            <a:r>
              <a:rPr lang="en-US" err="1"/>
              <a:t>choosen</a:t>
            </a:r>
            <a:r>
              <a:rPr lang="en-US"/>
              <a:t> is the bottom-up approach, since both services have a clear dependency on the </a:t>
            </a:r>
            <a:r>
              <a:rPr lang="en-US" err="1"/>
              <a:t>user_DBMS</a:t>
            </a:r>
            <a:r>
              <a:rPr lang="en-US"/>
              <a:t>.</a:t>
            </a:r>
          </a:p>
          <a:p>
            <a:endParaRPr lang="en-US">
              <a:cs typeface="Calibri"/>
            </a:endParaRPr>
          </a:p>
          <a:p>
            <a:r>
              <a:rPr lang="en-US">
                <a:cs typeface="Calibri"/>
              </a:rPr>
              <a:t>BOTTOM UP</a:t>
            </a:r>
          </a:p>
        </p:txBody>
      </p:sp>
      <p:sp>
        <p:nvSpPr>
          <p:cNvPr id="4" name="Segnaposto numero diapositiva 3"/>
          <p:cNvSpPr>
            <a:spLocks noGrp="1"/>
          </p:cNvSpPr>
          <p:nvPr>
            <p:ph type="sldNum" sz="quarter" idx="5"/>
          </p:nvPr>
        </p:nvSpPr>
        <p:spPr/>
        <p:txBody>
          <a:bodyPr/>
          <a:lstStyle/>
          <a:p>
            <a:fld id="{A23B134D-6C7A-430A-BB71-A42B112EB595}" type="slidenum">
              <a:rPr lang="it-IT" smtClean="0"/>
              <a:t>14</a:t>
            </a:fld>
            <a:endParaRPr lang="it-IT"/>
          </a:p>
        </p:txBody>
      </p:sp>
    </p:spTree>
    <p:extLst>
      <p:ext uri="{BB962C8B-B14F-4D97-AF65-F5344CB8AC3E}">
        <p14:creationId xmlns:p14="http://schemas.microsoft.com/office/powerpoint/2010/main" val="98314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err="1"/>
              <a:t>CPMS_server</a:t>
            </a:r>
            <a:r>
              <a:rPr lang="en-US"/>
              <a:t> can be divided into two parts: the first composed by the </a:t>
            </a:r>
            <a:r>
              <a:rPr lang="en-US" err="1"/>
              <a:t>CPMS_graphics</a:t>
            </a:r>
            <a:r>
              <a:rPr lang="en-US"/>
              <a:t>, </a:t>
            </a:r>
            <a:r>
              <a:rPr lang="en-US" err="1"/>
              <a:t>CPMS_authorizationService</a:t>
            </a:r>
            <a:r>
              <a:rPr lang="en-US"/>
              <a:t> and </a:t>
            </a:r>
            <a:r>
              <a:rPr lang="en-US" err="1"/>
              <a:t>CPMS_powerMangerService</a:t>
            </a:r>
            <a:r>
              <a:rPr lang="en-US"/>
              <a:t>, and the second one composed by </a:t>
            </a:r>
            <a:r>
              <a:rPr lang="en-US" err="1"/>
              <a:t>CPMS_router</a:t>
            </a:r>
            <a:r>
              <a:rPr lang="en-US"/>
              <a:t>, </a:t>
            </a:r>
            <a:r>
              <a:rPr lang="en-US" err="1"/>
              <a:t>CPMS_infoService</a:t>
            </a:r>
            <a:r>
              <a:rPr lang="en-US"/>
              <a:t>, </a:t>
            </a:r>
            <a:r>
              <a:rPr lang="en-US" err="1"/>
              <a:t>CPMS_chargingService</a:t>
            </a:r>
            <a:r>
              <a:rPr lang="en-US"/>
              <a:t>, </a:t>
            </a:r>
            <a:r>
              <a:rPr lang="en-US" err="1"/>
              <a:t>CPMS_reservationService</a:t>
            </a:r>
            <a:r>
              <a:rPr lang="en-US"/>
              <a:t> and </a:t>
            </a:r>
            <a:r>
              <a:rPr lang="en-US" err="1"/>
              <a:t>reservation_DBMS</a:t>
            </a:r>
            <a:r>
              <a:rPr lang="en-US"/>
              <a:t>. This two parts can be implemented either in parallel or in sequence, each one following a top-down approach described in the following images.</a:t>
            </a:r>
          </a:p>
          <a:p>
            <a:endParaRPr lang="en-US">
              <a:cs typeface="Calibri"/>
            </a:endParaRPr>
          </a:p>
          <a:p>
            <a:r>
              <a:rPr lang="en-US">
                <a:cs typeface="Calibri"/>
              </a:rPr>
              <a:t>TOP DOWN – either in </a:t>
            </a:r>
            <a:r>
              <a:rPr lang="en-US" err="1">
                <a:cs typeface="Calibri"/>
              </a:rPr>
              <a:t>parrallel</a:t>
            </a:r>
            <a:r>
              <a:rPr lang="en-US">
                <a:cs typeface="Calibri"/>
              </a:rPr>
              <a:t> or in series with part 2</a:t>
            </a:r>
          </a:p>
        </p:txBody>
      </p:sp>
      <p:sp>
        <p:nvSpPr>
          <p:cNvPr id="4" name="Segnaposto numero diapositiva 3"/>
          <p:cNvSpPr>
            <a:spLocks noGrp="1"/>
          </p:cNvSpPr>
          <p:nvPr>
            <p:ph type="sldNum" sz="quarter" idx="5"/>
          </p:nvPr>
        </p:nvSpPr>
        <p:spPr/>
        <p:txBody>
          <a:bodyPr/>
          <a:lstStyle/>
          <a:p>
            <a:fld id="{A23B134D-6C7A-430A-BB71-A42B112EB595}" type="slidenum">
              <a:rPr lang="it-IT" smtClean="0"/>
              <a:t>15</a:t>
            </a:fld>
            <a:endParaRPr lang="it-IT"/>
          </a:p>
        </p:txBody>
      </p:sp>
    </p:spTree>
    <p:extLst>
      <p:ext uri="{BB962C8B-B14F-4D97-AF65-F5344CB8AC3E}">
        <p14:creationId xmlns:p14="http://schemas.microsoft.com/office/powerpoint/2010/main" val="410523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err="1"/>
              <a:t>CPMS_server</a:t>
            </a:r>
            <a:r>
              <a:rPr lang="en-US"/>
              <a:t> can be divided into two parts: the first composed by the </a:t>
            </a:r>
            <a:r>
              <a:rPr lang="en-US" err="1"/>
              <a:t>CPMS_graphics</a:t>
            </a:r>
            <a:r>
              <a:rPr lang="en-US"/>
              <a:t>, </a:t>
            </a:r>
            <a:r>
              <a:rPr lang="en-US" err="1"/>
              <a:t>CPMS_authorizationService</a:t>
            </a:r>
            <a:r>
              <a:rPr lang="en-US"/>
              <a:t> and </a:t>
            </a:r>
            <a:r>
              <a:rPr lang="en-US" err="1"/>
              <a:t>CPMS_powerMangerService</a:t>
            </a:r>
            <a:r>
              <a:rPr lang="en-US"/>
              <a:t>, and the second one composed by </a:t>
            </a:r>
            <a:r>
              <a:rPr lang="en-US" err="1"/>
              <a:t>CPMS_router</a:t>
            </a:r>
            <a:r>
              <a:rPr lang="en-US"/>
              <a:t>, </a:t>
            </a:r>
            <a:r>
              <a:rPr lang="en-US" err="1"/>
              <a:t>CPMS_infoService</a:t>
            </a:r>
            <a:r>
              <a:rPr lang="en-US"/>
              <a:t>, </a:t>
            </a:r>
            <a:r>
              <a:rPr lang="en-US" err="1"/>
              <a:t>CPMS_chargingService</a:t>
            </a:r>
            <a:r>
              <a:rPr lang="en-US"/>
              <a:t>, </a:t>
            </a:r>
            <a:r>
              <a:rPr lang="en-US" err="1"/>
              <a:t>CPMS_reservationService</a:t>
            </a:r>
            <a:r>
              <a:rPr lang="en-US"/>
              <a:t> and </a:t>
            </a:r>
            <a:r>
              <a:rPr lang="en-US" err="1"/>
              <a:t>reservation_DBMS</a:t>
            </a:r>
            <a:r>
              <a:rPr lang="en-US"/>
              <a:t>. This two parts can be implemented either in parallel or in sequence, each one following a top-down approach described in the following images.</a:t>
            </a:r>
          </a:p>
          <a:p>
            <a:endParaRPr lang="en-US">
              <a:cs typeface="Calibri"/>
            </a:endParaRPr>
          </a:p>
          <a:p>
            <a:r>
              <a:rPr lang="en-US">
                <a:cs typeface="Calibri"/>
              </a:rPr>
              <a:t>TOP DOWN</a:t>
            </a:r>
          </a:p>
        </p:txBody>
      </p:sp>
      <p:sp>
        <p:nvSpPr>
          <p:cNvPr id="4" name="Segnaposto numero diapositiva 3"/>
          <p:cNvSpPr>
            <a:spLocks noGrp="1"/>
          </p:cNvSpPr>
          <p:nvPr>
            <p:ph type="sldNum" sz="quarter" idx="5"/>
          </p:nvPr>
        </p:nvSpPr>
        <p:spPr/>
        <p:txBody>
          <a:bodyPr/>
          <a:lstStyle/>
          <a:p>
            <a:fld id="{A23B134D-6C7A-430A-BB71-A42B112EB595}" type="slidenum">
              <a:rPr lang="it-IT" smtClean="0"/>
              <a:t>16</a:t>
            </a:fld>
            <a:endParaRPr lang="it-IT"/>
          </a:p>
        </p:txBody>
      </p:sp>
    </p:spTree>
    <p:extLst>
      <p:ext uri="{BB962C8B-B14F-4D97-AF65-F5344CB8AC3E}">
        <p14:creationId xmlns:p14="http://schemas.microsoft.com/office/powerpoint/2010/main" val="559843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t>The </a:t>
            </a:r>
            <a:r>
              <a:rPr lang="en-US" err="1"/>
              <a:t>eMSP_app</a:t>
            </a:r>
            <a:r>
              <a:rPr lang="en-US"/>
              <a:t> can be also implemented following a top-down approach described in the following image.</a:t>
            </a:r>
          </a:p>
          <a:p>
            <a:endParaRPr lang="en-US">
              <a:cs typeface="Calibri"/>
            </a:endParaRPr>
          </a:p>
          <a:p>
            <a:r>
              <a:rPr lang="en-US">
                <a:cs typeface="Calibri"/>
              </a:rPr>
              <a:t>TOP DOWN</a:t>
            </a:r>
          </a:p>
        </p:txBody>
      </p:sp>
      <p:sp>
        <p:nvSpPr>
          <p:cNvPr id="4" name="Segnaposto numero diapositiva 3"/>
          <p:cNvSpPr>
            <a:spLocks noGrp="1"/>
          </p:cNvSpPr>
          <p:nvPr>
            <p:ph type="sldNum" sz="quarter" idx="5"/>
          </p:nvPr>
        </p:nvSpPr>
        <p:spPr/>
        <p:txBody>
          <a:bodyPr/>
          <a:lstStyle/>
          <a:p>
            <a:fld id="{A23B134D-6C7A-430A-BB71-A42B112EB595}" type="slidenum">
              <a:rPr lang="it-IT" smtClean="0"/>
              <a:t>17</a:t>
            </a:fld>
            <a:endParaRPr lang="it-IT"/>
          </a:p>
        </p:txBody>
      </p:sp>
    </p:spTree>
    <p:extLst>
      <p:ext uri="{BB962C8B-B14F-4D97-AF65-F5344CB8AC3E}">
        <p14:creationId xmlns:p14="http://schemas.microsoft.com/office/powerpoint/2010/main" val="2308945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cs typeface="Calibri"/>
              </a:rPr>
              <a:t>The systems goals encompass all the functionalities required by the client. More specifically the system should be able to handle registrations, bookings and payments while also enabling the user to know about charging station positions, prices and special offers. The CPMS subsystem instead should handle reservations and all the power delivery and retrieval of the charging stations.</a:t>
            </a:r>
          </a:p>
          <a:p>
            <a:r>
              <a:rPr lang="en-US" dirty="0">
                <a:cs typeface="Calibri"/>
              </a:rPr>
              <a:t>Goal 5 joins these two sections which need to communicate to accomplish a common task, performing a charging process.</a:t>
            </a:r>
          </a:p>
          <a:p>
            <a:r>
              <a:rPr lang="en-US" dirty="0">
                <a:cs typeface="Calibri"/>
              </a:rPr>
              <a:t>This is the process we will now see as a use case.</a:t>
            </a:r>
          </a:p>
        </p:txBody>
      </p:sp>
      <p:sp>
        <p:nvSpPr>
          <p:cNvPr id="4" name="Segnaposto numero diapositiva 3"/>
          <p:cNvSpPr>
            <a:spLocks noGrp="1"/>
          </p:cNvSpPr>
          <p:nvPr>
            <p:ph type="sldNum" sz="quarter" idx="5"/>
          </p:nvPr>
        </p:nvSpPr>
        <p:spPr/>
        <p:txBody>
          <a:bodyPr/>
          <a:lstStyle/>
          <a:p>
            <a:fld id="{A23B134D-6C7A-430A-BB71-A42B112EB595}" type="slidenum">
              <a:rPr lang="it-IT" smtClean="0"/>
              <a:t>3</a:t>
            </a:fld>
            <a:endParaRPr lang="it-IT"/>
          </a:p>
        </p:txBody>
      </p:sp>
    </p:spTree>
    <p:extLst>
      <p:ext uri="{BB962C8B-B14F-4D97-AF65-F5344CB8AC3E}">
        <p14:creationId xmlns:p14="http://schemas.microsoft.com/office/powerpoint/2010/main" val="261934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cs typeface="Calibri"/>
              </a:rPr>
              <a:t>The user is the actor which needs to have previously made a reservation then the event flow follows 4 main sections…</a:t>
            </a:r>
          </a:p>
        </p:txBody>
      </p:sp>
      <p:sp>
        <p:nvSpPr>
          <p:cNvPr id="4" name="Segnaposto numero diapositiva 3"/>
          <p:cNvSpPr>
            <a:spLocks noGrp="1"/>
          </p:cNvSpPr>
          <p:nvPr>
            <p:ph type="sldNum" sz="quarter" idx="5"/>
          </p:nvPr>
        </p:nvSpPr>
        <p:spPr/>
        <p:txBody>
          <a:bodyPr/>
          <a:lstStyle/>
          <a:p>
            <a:fld id="{A23B134D-6C7A-430A-BB71-A42B112EB595}" type="slidenum">
              <a:rPr lang="it-IT" smtClean="0"/>
              <a:t>4</a:t>
            </a:fld>
            <a:endParaRPr lang="it-IT"/>
          </a:p>
        </p:txBody>
      </p:sp>
    </p:spTree>
    <p:extLst>
      <p:ext uri="{BB962C8B-B14F-4D97-AF65-F5344CB8AC3E}">
        <p14:creationId xmlns:p14="http://schemas.microsoft.com/office/powerpoint/2010/main" val="2897851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cs typeface="Calibri"/>
              </a:rPr>
              <a:t>The most important requirements are, for wat concerns the </a:t>
            </a:r>
            <a:r>
              <a:rPr lang="en-US" dirty="0" err="1">
                <a:cs typeface="Calibri"/>
              </a:rPr>
              <a:t>eMSP</a:t>
            </a:r>
            <a:r>
              <a:rPr lang="en-US" dirty="0">
                <a:cs typeface="Calibri"/>
              </a:rPr>
              <a:t>, finding the wanted or nearby charging station while also being able to make reservations at specific timeframes for a given user, and for the CPMS, the automation and management of the charging area power and reservations. The CPMS needs to also be able to handle requests from the </a:t>
            </a:r>
            <a:r>
              <a:rPr lang="en-US" dirty="0" err="1">
                <a:cs typeface="Calibri"/>
              </a:rPr>
              <a:t>eMSP</a:t>
            </a:r>
            <a:r>
              <a:rPr lang="en-US" dirty="0">
                <a:cs typeface="Calibri"/>
              </a:rPr>
              <a:t> of </a:t>
            </a:r>
            <a:r>
              <a:rPr lang="en-US" dirty="0" err="1">
                <a:cs typeface="Calibri"/>
              </a:rPr>
              <a:t>informations</a:t>
            </a:r>
            <a:r>
              <a:rPr lang="en-US" dirty="0">
                <a:cs typeface="Calibri"/>
              </a:rPr>
              <a:t> about free timeframes and charging prices</a:t>
            </a:r>
          </a:p>
        </p:txBody>
      </p:sp>
      <p:sp>
        <p:nvSpPr>
          <p:cNvPr id="4" name="Segnaposto numero diapositiva 3"/>
          <p:cNvSpPr>
            <a:spLocks noGrp="1"/>
          </p:cNvSpPr>
          <p:nvPr>
            <p:ph type="sldNum" sz="quarter" idx="5"/>
          </p:nvPr>
        </p:nvSpPr>
        <p:spPr/>
        <p:txBody>
          <a:bodyPr/>
          <a:lstStyle/>
          <a:p>
            <a:fld id="{A23B134D-6C7A-430A-BB71-A42B112EB595}" type="slidenum">
              <a:rPr lang="it-IT" smtClean="0"/>
              <a:t>5</a:t>
            </a:fld>
            <a:endParaRPr lang="it-IT"/>
          </a:p>
        </p:txBody>
      </p:sp>
    </p:spTree>
    <p:extLst>
      <p:ext uri="{BB962C8B-B14F-4D97-AF65-F5344CB8AC3E}">
        <p14:creationId xmlns:p14="http://schemas.microsoft.com/office/powerpoint/2010/main" val="1560022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cs typeface="Calibri"/>
              </a:rPr>
              <a:t>The most important assumptions are the ones the concern the CMPS management such as the fact that energy during the night is less expensive, this is for power handling purposes, and that after a vehicle timeframe ends or the car finishes charging, the user frees the charging socket and spot in 5 minutes after the end.</a:t>
            </a:r>
          </a:p>
          <a:p>
            <a:r>
              <a:rPr lang="en-US" dirty="0">
                <a:cs typeface="Calibri"/>
              </a:rPr>
              <a:t>The last assumption is an aggregate of all </a:t>
            </a:r>
            <a:r>
              <a:rPr lang="en-US" dirty="0" err="1">
                <a:cs typeface="Calibri"/>
              </a:rPr>
              <a:t>assumpions</a:t>
            </a:r>
            <a:r>
              <a:rPr lang="en-US" dirty="0">
                <a:cs typeface="Calibri"/>
              </a:rPr>
              <a:t> that entail the use of an API to manage external services such as payment and DBMSs</a:t>
            </a:r>
          </a:p>
        </p:txBody>
      </p:sp>
      <p:sp>
        <p:nvSpPr>
          <p:cNvPr id="4" name="Segnaposto numero diapositiva 3"/>
          <p:cNvSpPr>
            <a:spLocks noGrp="1"/>
          </p:cNvSpPr>
          <p:nvPr>
            <p:ph type="sldNum" sz="quarter" idx="5"/>
          </p:nvPr>
        </p:nvSpPr>
        <p:spPr/>
        <p:txBody>
          <a:bodyPr/>
          <a:lstStyle/>
          <a:p>
            <a:fld id="{A23B134D-6C7A-430A-BB71-A42B112EB595}" type="slidenum">
              <a:rPr lang="it-IT" smtClean="0"/>
              <a:t>6</a:t>
            </a:fld>
            <a:endParaRPr lang="it-IT"/>
          </a:p>
        </p:txBody>
      </p:sp>
    </p:spTree>
    <p:extLst>
      <p:ext uri="{BB962C8B-B14F-4D97-AF65-F5344CB8AC3E}">
        <p14:creationId xmlns:p14="http://schemas.microsoft.com/office/powerpoint/2010/main" val="2789488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With the model </a:t>
            </a:r>
            <a:r>
              <a:rPr lang="it-IT" err="1"/>
              <a:t>we</a:t>
            </a:r>
            <a:r>
              <a:rPr lang="it-IT"/>
              <a:t> </a:t>
            </a:r>
            <a:r>
              <a:rPr lang="it-IT" err="1"/>
              <a:t>want</a:t>
            </a:r>
            <a:r>
              <a:rPr lang="it-IT"/>
              <a:t> to show </a:t>
            </a:r>
            <a:r>
              <a:rPr lang="it-IT" err="1"/>
              <a:t>how</a:t>
            </a:r>
            <a:r>
              <a:rPr lang="it-IT"/>
              <a:t> the relations </a:t>
            </a:r>
            <a:r>
              <a:rPr lang="it-IT" err="1"/>
              <a:t>between</a:t>
            </a:r>
            <a:r>
              <a:rPr lang="it-IT"/>
              <a:t> systems and </a:t>
            </a:r>
            <a:r>
              <a:rPr lang="it-IT" err="1"/>
              <a:t>objects</a:t>
            </a:r>
            <a:r>
              <a:rPr lang="it-IT"/>
              <a:t> </a:t>
            </a:r>
            <a:r>
              <a:rPr lang="it-IT" err="1"/>
              <a:t>is</a:t>
            </a:r>
            <a:r>
              <a:rPr lang="it-IT"/>
              <a:t> </a:t>
            </a:r>
            <a:r>
              <a:rPr lang="it-IT" err="1"/>
              <a:t>coherent</a:t>
            </a:r>
            <a:r>
              <a:rPr lang="it-IT"/>
              <a:t> with the </a:t>
            </a:r>
            <a:r>
              <a:rPr lang="it-IT" err="1"/>
              <a:t>real</a:t>
            </a:r>
            <a:r>
              <a:rPr lang="it-IT"/>
              <a:t> world and </a:t>
            </a:r>
            <a:r>
              <a:rPr lang="it-IT" err="1"/>
              <a:t>all</a:t>
            </a:r>
            <a:r>
              <a:rPr lang="it-IT"/>
              <a:t> </a:t>
            </a:r>
            <a:r>
              <a:rPr lang="it-IT" err="1"/>
              <a:t>elements</a:t>
            </a:r>
            <a:r>
              <a:rPr lang="it-IT"/>
              <a:t> </a:t>
            </a:r>
            <a:r>
              <a:rPr lang="it-IT" err="1"/>
              <a:t>needed</a:t>
            </a:r>
            <a:r>
              <a:rPr lang="it-IT"/>
              <a:t> for the </a:t>
            </a:r>
            <a:r>
              <a:rPr lang="it-IT" err="1"/>
              <a:t>implementation</a:t>
            </a:r>
            <a:r>
              <a:rPr lang="it-IT"/>
              <a:t> of the software can </a:t>
            </a:r>
            <a:r>
              <a:rPr lang="it-IT" err="1"/>
              <a:t>cohexist</a:t>
            </a:r>
            <a:r>
              <a:rPr lang="it-IT"/>
              <a:t> in the </a:t>
            </a:r>
            <a:r>
              <a:rPr lang="it-IT" err="1"/>
              <a:t>modeled</a:t>
            </a:r>
            <a:r>
              <a:rPr lang="it-IT"/>
              <a:t> world</a:t>
            </a:r>
            <a:br>
              <a:rPr lang="it-IT">
                <a:cs typeface="+mn-lt"/>
              </a:rPr>
            </a:br>
            <a:r>
              <a:rPr lang="it-IT" err="1"/>
              <a:t>There</a:t>
            </a:r>
            <a:r>
              <a:rPr lang="it-IT"/>
              <a:t> </a:t>
            </a:r>
            <a:r>
              <a:rPr lang="it-IT" err="1"/>
              <a:t>also</a:t>
            </a:r>
            <a:r>
              <a:rPr lang="it-IT"/>
              <a:t> are </a:t>
            </a:r>
            <a:r>
              <a:rPr lang="it-IT" err="1"/>
              <a:t>reservations</a:t>
            </a:r>
            <a:r>
              <a:rPr lang="it-IT"/>
              <a:t> </a:t>
            </a:r>
            <a:r>
              <a:rPr lang="it-IT" err="1"/>
              <a:t>that</a:t>
            </a:r>
            <a:r>
              <a:rPr lang="it-IT"/>
              <a:t> are the </a:t>
            </a:r>
            <a:r>
              <a:rPr lang="it-IT" err="1"/>
              <a:t>entity</a:t>
            </a:r>
            <a:r>
              <a:rPr lang="it-IT"/>
              <a:t> </a:t>
            </a:r>
            <a:r>
              <a:rPr lang="it-IT" err="1"/>
              <a:t>that</a:t>
            </a:r>
            <a:r>
              <a:rPr lang="it-IT"/>
              <a:t> links the CPMS and </a:t>
            </a:r>
            <a:r>
              <a:rPr lang="it-IT" err="1"/>
              <a:t>eMSP</a:t>
            </a:r>
            <a:r>
              <a:rPr lang="it-IT"/>
              <a:t> worlds by </a:t>
            </a:r>
            <a:r>
              <a:rPr lang="it-IT" err="1"/>
              <a:t>connecting</a:t>
            </a:r>
            <a:r>
              <a:rPr lang="it-IT"/>
              <a:t> users and </a:t>
            </a:r>
            <a:r>
              <a:rPr lang="it-IT" err="1"/>
              <a:t>charging</a:t>
            </a:r>
            <a:r>
              <a:rPr lang="it-IT"/>
              <a:t> stations with one </a:t>
            </a:r>
            <a:r>
              <a:rPr lang="it-IT" err="1"/>
              <a:t>another</a:t>
            </a:r>
          </a:p>
          <a:p>
            <a:endParaRPr lang="it-IT">
              <a:cs typeface="+mn-lt"/>
            </a:endParaRPr>
          </a:p>
        </p:txBody>
      </p:sp>
      <p:sp>
        <p:nvSpPr>
          <p:cNvPr id="4" name="Segnaposto numero diapositiva 3"/>
          <p:cNvSpPr>
            <a:spLocks noGrp="1"/>
          </p:cNvSpPr>
          <p:nvPr>
            <p:ph type="sldNum" sz="quarter" idx="5"/>
          </p:nvPr>
        </p:nvSpPr>
        <p:spPr/>
        <p:txBody>
          <a:bodyPr/>
          <a:lstStyle/>
          <a:p>
            <a:fld id="{A23B134D-6C7A-430A-BB71-A42B112EB595}" type="slidenum">
              <a:rPr lang="it-IT" smtClean="0"/>
              <a:t>7</a:t>
            </a:fld>
            <a:endParaRPr lang="it-IT"/>
          </a:p>
        </p:txBody>
      </p:sp>
    </p:spTree>
    <p:extLst>
      <p:ext uri="{BB962C8B-B14F-4D97-AF65-F5344CB8AC3E}">
        <p14:creationId xmlns:p14="http://schemas.microsoft.com/office/powerpoint/2010/main" val="1540601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With the model </a:t>
            </a:r>
            <a:r>
              <a:rPr lang="it-IT" err="1"/>
              <a:t>we</a:t>
            </a:r>
            <a:r>
              <a:rPr lang="it-IT"/>
              <a:t> </a:t>
            </a:r>
            <a:r>
              <a:rPr lang="it-IT" err="1"/>
              <a:t>want</a:t>
            </a:r>
            <a:r>
              <a:rPr lang="it-IT"/>
              <a:t> to show </a:t>
            </a:r>
            <a:r>
              <a:rPr lang="it-IT" err="1"/>
              <a:t>how</a:t>
            </a:r>
            <a:r>
              <a:rPr lang="it-IT"/>
              <a:t> the relations </a:t>
            </a:r>
            <a:r>
              <a:rPr lang="it-IT" err="1"/>
              <a:t>between</a:t>
            </a:r>
            <a:r>
              <a:rPr lang="it-IT"/>
              <a:t> systems and </a:t>
            </a:r>
            <a:r>
              <a:rPr lang="it-IT" err="1"/>
              <a:t>objects</a:t>
            </a:r>
            <a:r>
              <a:rPr lang="it-IT"/>
              <a:t> </a:t>
            </a:r>
            <a:r>
              <a:rPr lang="it-IT" err="1"/>
              <a:t>is</a:t>
            </a:r>
            <a:r>
              <a:rPr lang="it-IT"/>
              <a:t> </a:t>
            </a:r>
            <a:r>
              <a:rPr lang="it-IT" err="1"/>
              <a:t>coherent</a:t>
            </a:r>
            <a:r>
              <a:rPr lang="it-IT"/>
              <a:t> with the </a:t>
            </a:r>
            <a:r>
              <a:rPr lang="it-IT" err="1"/>
              <a:t>real</a:t>
            </a:r>
            <a:r>
              <a:rPr lang="it-IT"/>
              <a:t> world and </a:t>
            </a:r>
            <a:r>
              <a:rPr lang="it-IT" err="1"/>
              <a:t>all</a:t>
            </a:r>
            <a:r>
              <a:rPr lang="it-IT"/>
              <a:t> </a:t>
            </a:r>
            <a:r>
              <a:rPr lang="it-IT" err="1"/>
              <a:t>elements</a:t>
            </a:r>
            <a:r>
              <a:rPr lang="it-IT"/>
              <a:t> </a:t>
            </a:r>
            <a:r>
              <a:rPr lang="it-IT" err="1"/>
              <a:t>needed</a:t>
            </a:r>
            <a:r>
              <a:rPr lang="it-IT"/>
              <a:t> for the </a:t>
            </a:r>
            <a:r>
              <a:rPr lang="it-IT" err="1"/>
              <a:t>implementation</a:t>
            </a:r>
            <a:r>
              <a:rPr lang="it-IT"/>
              <a:t> of the software can </a:t>
            </a:r>
            <a:r>
              <a:rPr lang="it-IT" err="1"/>
              <a:t>cohexist</a:t>
            </a:r>
            <a:r>
              <a:rPr lang="it-IT"/>
              <a:t> in the </a:t>
            </a:r>
            <a:r>
              <a:rPr lang="it-IT" err="1"/>
              <a:t>modeled</a:t>
            </a:r>
            <a:r>
              <a:rPr lang="it-IT"/>
              <a:t> world</a:t>
            </a:r>
            <a:br>
              <a:rPr lang="it-IT">
                <a:cs typeface="+mn-lt"/>
              </a:rPr>
            </a:br>
            <a:r>
              <a:rPr lang="it-IT" err="1">
                <a:cs typeface="Calibri"/>
              </a:rPr>
              <a:t>There</a:t>
            </a:r>
            <a:r>
              <a:rPr lang="it-IT">
                <a:cs typeface="Calibri"/>
              </a:rPr>
              <a:t> </a:t>
            </a:r>
            <a:r>
              <a:rPr lang="it-IT" err="1">
                <a:cs typeface="Calibri"/>
              </a:rPr>
              <a:t>also</a:t>
            </a:r>
            <a:r>
              <a:rPr lang="it-IT">
                <a:cs typeface="Calibri"/>
              </a:rPr>
              <a:t> are </a:t>
            </a:r>
            <a:r>
              <a:rPr lang="it-IT" err="1">
                <a:cs typeface="Calibri"/>
              </a:rPr>
              <a:t>reservations</a:t>
            </a:r>
            <a:r>
              <a:rPr lang="it-IT">
                <a:cs typeface="Calibri"/>
              </a:rPr>
              <a:t> </a:t>
            </a:r>
            <a:r>
              <a:rPr lang="it-IT" err="1">
                <a:cs typeface="Calibri"/>
              </a:rPr>
              <a:t>that</a:t>
            </a:r>
            <a:r>
              <a:rPr lang="it-IT">
                <a:cs typeface="Calibri"/>
              </a:rPr>
              <a:t> are the </a:t>
            </a:r>
            <a:r>
              <a:rPr lang="it-IT" err="1">
                <a:cs typeface="Calibri"/>
              </a:rPr>
              <a:t>entity</a:t>
            </a:r>
            <a:r>
              <a:rPr lang="it-IT">
                <a:cs typeface="Calibri"/>
              </a:rPr>
              <a:t> </a:t>
            </a:r>
            <a:r>
              <a:rPr lang="it-IT" err="1">
                <a:cs typeface="Calibri"/>
              </a:rPr>
              <a:t>that</a:t>
            </a:r>
            <a:r>
              <a:rPr lang="it-IT">
                <a:cs typeface="Calibri"/>
              </a:rPr>
              <a:t> links the CPMS and </a:t>
            </a:r>
            <a:r>
              <a:rPr lang="it-IT" err="1">
                <a:cs typeface="Calibri"/>
              </a:rPr>
              <a:t>eMSP</a:t>
            </a:r>
            <a:r>
              <a:rPr lang="it-IT">
                <a:cs typeface="Calibri"/>
              </a:rPr>
              <a:t> worlds by </a:t>
            </a:r>
            <a:r>
              <a:rPr lang="it-IT" err="1">
                <a:cs typeface="Calibri"/>
              </a:rPr>
              <a:t>connecting</a:t>
            </a:r>
            <a:r>
              <a:rPr lang="it-IT">
                <a:cs typeface="Calibri"/>
              </a:rPr>
              <a:t> users and </a:t>
            </a:r>
            <a:r>
              <a:rPr lang="it-IT" err="1">
                <a:cs typeface="Calibri"/>
              </a:rPr>
              <a:t>charging</a:t>
            </a:r>
            <a:r>
              <a:rPr lang="it-IT">
                <a:cs typeface="Calibri"/>
              </a:rPr>
              <a:t> stations with one </a:t>
            </a:r>
            <a:r>
              <a:rPr lang="it-IT" err="1">
                <a:cs typeface="Calibri"/>
              </a:rPr>
              <a:t>another</a:t>
            </a:r>
          </a:p>
        </p:txBody>
      </p:sp>
      <p:sp>
        <p:nvSpPr>
          <p:cNvPr id="4" name="Segnaposto numero diapositiva 3"/>
          <p:cNvSpPr>
            <a:spLocks noGrp="1"/>
          </p:cNvSpPr>
          <p:nvPr>
            <p:ph type="sldNum" sz="quarter" idx="5"/>
          </p:nvPr>
        </p:nvSpPr>
        <p:spPr/>
        <p:txBody>
          <a:bodyPr/>
          <a:lstStyle/>
          <a:p>
            <a:fld id="{A23B134D-6C7A-430A-BB71-A42B112EB595}" type="slidenum">
              <a:rPr lang="it-IT" smtClean="0"/>
              <a:t>8</a:t>
            </a:fld>
            <a:endParaRPr lang="it-IT"/>
          </a:p>
        </p:txBody>
      </p:sp>
    </p:spTree>
    <p:extLst>
      <p:ext uri="{BB962C8B-B14F-4D97-AF65-F5344CB8AC3E}">
        <p14:creationId xmlns:p14="http://schemas.microsoft.com/office/powerpoint/2010/main" val="774452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With the model </a:t>
            </a:r>
            <a:r>
              <a:rPr lang="it-IT" err="1"/>
              <a:t>we</a:t>
            </a:r>
            <a:r>
              <a:rPr lang="it-IT"/>
              <a:t> </a:t>
            </a:r>
            <a:r>
              <a:rPr lang="it-IT" err="1"/>
              <a:t>want</a:t>
            </a:r>
            <a:r>
              <a:rPr lang="it-IT"/>
              <a:t> to show </a:t>
            </a:r>
            <a:r>
              <a:rPr lang="it-IT" err="1"/>
              <a:t>how</a:t>
            </a:r>
            <a:r>
              <a:rPr lang="it-IT"/>
              <a:t> the relations </a:t>
            </a:r>
            <a:r>
              <a:rPr lang="it-IT" err="1"/>
              <a:t>between</a:t>
            </a:r>
            <a:r>
              <a:rPr lang="it-IT"/>
              <a:t> systems and </a:t>
            </a:r>
            <a:r>
              <a:rPr lang="it-IT" err="1"/>
              <a:t>objects</a:t>
            </a:r>
            <a:r>
              <a:rPr lang="it-IT"/>
              <a:t> </a:t>
            </a:r>
            <a:r>
              <a:rPr lang="it-IT" err="1"/>
              <a:t>is</a:t>
            </a:r>
            <a:r>
              <a:rPr lang="it-IT"/>
              <a:t> </a:t>
            </a:r>
            <a:r>
              <a:rPr lang="it-IT" err="1"/>
              <a:t>coherent</a:t>
            </a:r>
            <a:r>
              <a:rPr lang="it-IT"/>
              <a:t> with the </a:t>
            </a:r>
            <a:r>
              <a:rPr lang="it-IT" err="1"/>
              <a:t>real</a:t>
            </a:r>
            <a:r>
              <a:rPr lang="it-IT"/>
              <a:t> world and </a:t>
            </a:r>
            <a:r>
              <a:rPr lang="it-IT" err="1"/>
              <a:t>all</a:t>
            </a:r>
            <a:r>
              <a:rPr lang="it-IT"/>
              <a:t> </a:t>
            </a:r>
            <a:r>
              <a:rPr lang="it-IT" err="1"/>
              <a:t>elements</a:t>
            </a:r>
            <a:r>
              <a:rPr lang="it-IT"/>
              <a:t> </a:t>
            </a:r>
            <a:r>
              <a:rPr lang="it-IT" err="1"/>
              <a:t>needed</a:t>
            </a:r>
            <a:r>
              <a:rPr lang="it-IT"/>
              <a:t> for the </a:t>
            </a:r>
            <a:r>
              <a:rPr lang="it-IT" err="1"/>
              <a:t>implementation</a:t>
            </a:r>
            <a:r>
              <a:rPr lang="it-IT"/>
              <a:t> of the software can </a:t>
            </a:r>
            <a:r>
              <a:rPr lang="it-IT" err="1"/>
              <a:t>cohexist</a:t>
            </a:r>
            <a:r>
              <a:rPr lang="it-IT"/>
              <a:t> in the </a:t>
            </a:r>
            <a:r>
              <a:rPr lang="it-IT" err="1"/>
              <a:t>modeled</a:t>
            </a:r>
            <a:r>
              <a:rPr lang="it-IT"/>
              <a:t> world</a:t>
            </a:r>
            <a:br>
              <a:rPr lang="it-IT">
                <a:cs typeface="+mn-lt"/>
              </a:rPr>
            </a:br>
            <a:r>
              <a:rPr lang="it-IT" err="1">
                <a:cs typeface="Calibri"/>
              </a:rPr>
              <a:t>There</a:t>
            </a:r>
            <a:r>
              <a:rPr lang="it-IT">
                <a:cs typeface="Calibri"/>
              </a:rPr>
              <a:t> </a:t>
            </a:r>
            <a:r>
              <a:rPr lang="it-IT" err="1">
                <a:cs typeface="Calibri"/>
              </a:rPr>
              <a:t>also</a:t>
            </a:r>
            <a:r>
              <a:rPr lang="it-IT">
                <a:cs typeface="Calibri"/>
              </a:rPr>
              <a:t> are </a:t>
            </a:r>
            <a:r>
              <a:rPr lang="it-IT" err="1">
                <a:cs typeface="Calibri"/>
              </a:rPr>
              <a:t>reservations</a:t>
            </a:r>
            <a:r>
              <a:rPr lang="it-IT">
                <a:cs typeface="Calibri"/>
              </a:rPr>
              <a:t> </a:t>
            </a:r>
            <a:r>
              <a:rPr lang="it-IT" err="1">
                <a:cs typeface="Calibri"/>
              </a:rPr>
              <a:t>that</a:t>
            </a:r>
            <a:r>
              <a:rPr lang="it-IT">
                <a:cs typeface="Calibri"/>
              </a:rPr>
              <a:t> are the </a:t>
            </a:r>
            <a:r>
              <a:rPr lang="it-IT" err="1">
                <a:cs typeface="Calibri"/>
              </a:rPr>
              <a:t>entity</a:t>
            </a:r>
            <a:r>
              <a:rPr lang="it-IT">
                <a:cs typeface="Calibri"/>
              </a:rPr>
              <a:t> </a:t>
            </a:r>
            <a:r>
              <a:rPr lang="it-IT" err="1">
                <a:cs typeface="Calibri"/>
              </a:rPr>
              <a:t>that</a:t>
            </a:r>
            <a:r>
              <a:rPr lang="it-IT">
                <a:cs typeface="Calibri"/>
              </a:rPr>
              <a:t> links the CPMS and </a:t>
            </a:r>
            <a:r>
              <a:rPr lang="it-IT" err="1">
                <a:cs typeface="Calibri"/>
              </a:rPr>
              <a:t>eMSP</a:t>
            </a:r>
            <a:r>
              <a:rPr lang="it-IT">
                <a:cs typeface="Calibri"/>
              </a:rPr>
              <a:t> worlds by </a:t>
            </a:r>
            <a:r>
              <a:rPr lang="it-IT" err="1">
                <a:cs typeface="Calibri"/>
              </a:rPr>
              <a:t>connecting</a:t>
            </a:r>
            <a:r>
              <a:rPr lang="it-IT">
                <a:cs typeface="Calibri"/>
              </a:rPr>
              <a:t> users and </a:t>
            </a:r>
            <a:r>
              <a:rPr lang="it-IT" err="1">
                <a:cs typeface="Calibri"/>
              </a:rPr>
              <a:t>charging</a:t>
            </a:r>
            <a:r>
              <a:rPr lang="it-IT">
                <a:cs typeface="Calibri"/>
              </a:rPr>
              <a:t> stations with one </a:t>
            </a:r>
            <a:r>
              <a:rPr lang="it-IT" err="1">
                <a:cs typeface="Calibri"/>
              </a:rPr>
              <a:t>another</a:t>
            </a:r>
          </a:p>
        </p:txBody>
      </p:sp>
      <p:sp>
        <p:nvSpPr>
          <p:cNvPr id="4" name="Segnaposto numero diapositiva 3"/>
          <p:cNvSpPr>
            <a:spLocks noGrp="1"/>
          </p:cNvSpPr>
          <p:nvPr>
            <p:ph type="sldNum" sz="quarter" idx="5"/>
          </p:nvPr>
        </p:nvSpPr>
        <p:spPr/>
        <p:txBody>
          <a:bodyPr/>
          <a:lstStyle/>
          <a:p>
            <a:fld id="{A23B134D-6C7A-430A-BB71-A42B112EB595}" type="slidenum">
              <a:rPr lang="it-IT" smtClean="0"/>
              <a:t>9</a:t>
            </a:fld>
            <a:endParaRPr lang="it-IT"/>
          </a:p>
        </p:txBody>
      </p:sp>
    </p:spTree>
    <p:extLst>
      <p:ext uri="{BB962C8B-B14F-4D97-AF65-F5344CB8AC3E}">
        <p14:creationId xmlns:p14="http://schemas.microsoft.com/office/powerpoint/2010/main" val="2878868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err="1">
                <a:cs typeface="Calibri"/>
              </a:rPr>
              <a:t>eMSP</a:t>
            </a:r>
            <a:r>
              <a:rPr lang="en-US">
                <a:cs typeface="Calibri"/>
              </a:rPr>
              <a:t> app:</a:t>
            </a:r>
          </a:p>
          <a:p>
            <a:r>
              <a:rPr lang="en-US">
                <a:cs typeface="Calibri"/>
              </a:rPr>
              <a:t>1)management of reservation </a:t>
            </a:r>
          </a:p>
          <a:p>
            <a:r>
              <a:rPr lang="en-US">
                <a:cs typeface="Calibri"/>
              </a:rPr>
              <a:t>2)charging station information retrieval</a:t>
            </a:r>
          </a:p>
          <a:p>
            <a:r>
              <a:rPr lang="en-US">
                <a:cs typeface="Calibri"/>
              </a:rPr>
              <a:t>Client for CPMSserver, client and </a:t>
            </a:r>
            <a:r>
              <a:rPr lang="en-US" err="1">
                <a:cs typeface="Calibri"/>
              </a:rPr>
              <a:t>subsciber</a:t>
            </a:r>
            <a:r>
              <a:rPr lang="en-US">
                <a:cs typeface="Calibri"/>
              </a:rPr>
              <a:t> for the </a:t>
            </a:r>
            <a:r>
              <a:rPr lang="en-US" err="1">
                <a:cs typeface="Calibri"/>
              </a:rPr>
              <a:t>eMSPserver</a:t>
            </a:r>
          </a:p>
          <a:p>
            <a:endParaRPr lang="en-US">
              <a:cs typeface="Calibri"/>
            </a:endParaRPr>
          </a:p>
          <a:p>
            <a:r>
              <a:rPr lang="en-US" err="1">
                <a:cs typeface="Calibri"/>
              </a:rPr>
              <a:t>eMSP</a:t>
            </a:r>
            <a:r>
              <a:rPr lang="en-US">
                <a:cs typeface="Calibri"/>
              </a:rPr>
              <a:t> server:</a:t>
            </a:r>
          </a:p>
          <a:p>
            <a:r>
              <a:rPr lang="en-US">
                <a:cs typeface="Calibri"/>
              </a:rPr>
              <a:t>1)notification management (handled has publisher-subscriber system)</a:t>
            </a:r>
          </a:p>
          <a:p>
            <a:r>
              <a:rPr lang="en-US">
                <a:cs typeface="Calibri"/>
              </a:rPr>
              <a:t>2)user registration and login </a:t>
            </a:r>
          </a:p>
          <a:p>
            <a:r>
              <a:rPr lang="en-US">
                <a:cs typeface="Calibri"/>
              </a:rPr>
              <a:t>Dispatcher and server for the </a:t>
            </a:r>
            <a:r>
              <a:rPr lang="en-US" err="1">
                <a:cs typeface="Calibri"/>
              </a:rPr>
              <a:t>eMSP</a:t>
            </a:r>
            <a:r>
              <a:rPr lang="en-US">
                <a:cs typeface="Calibri"/>
              </a:rPr>
              <a:t> app </a:t>
            </a:r>
          </a:p>
          <a:p>
            <a:r>
              <a:rPr lang="en-US">
                <a:cs typeface="Calibri"/>
              </a:rPr>
              <a:t>Dispatcher for the CPMS server</a:t>
            </a:r>
          </a:p>
          <a:p>
            <a:endParaRPr lang="en-US">
              <a:cs typeface="Calibri"/>
            </a:endParaRPr>
          </a:p>
          <a:p>
            <a:r>
              <a:rPr lang="en-US">
                <a:cs typeface="Calibri"/>
              </a:rPr>
              <a:t>CPMS server</a:t>
            </a:r>
          </a:p>
          <a:p>
            <a:r>
              <a:rPr lang="en-US"/>
              <a:t>2)reservation management and </a:t>
            </a:r>
            <a:r>
              <a:rPr lang="en-US" err="1"/>
              <a:t>informaton</a:t>
            </a:r>
            <a:r>
              <a:rPr lang="en-US"/>
              <a:t> service for </a:t>
            </a:r>
            <a:r>
              <a:rPr lang="en-US" err="1"/>
              <a:t>eMSPapp</a:t>
            </a:r>
            <a:endParaRPr lang="en-US" err="1">
              <a:cs typeface="Calibri"/>
            </a:endParaRPr>
          </a:p>
          <a:p>
            <a:r>
              <a:rPr lang="en-US">
                <a:cs typeface="Calibri"/>
              </a:rPr>
              <a:t>1)charging station management and CPMS employee interaction</a:t>
            </a:r>
          </a:p>
          <a:p>
            <a:r>
              <a:rPr lang="en-US">
                <a:cs typeface="Calibri"/>
              </a:rPr>
              <a:t>Publisher </a:t>
            </a:r>
            <a:r>
              <a:rPr lang="en-US" err="1">
                <a:cs typeface="Calibri"/>
              </a:rPr>
              <a:t>fot</a:t>
            </a:r>
            <a:r>
              <a:rPr lang="en-US">
                <a:cs typeface="Calibri"/>
              </a:rPr>
              <a:t> the </a:t>
            </a:r>
            <a:r>
              <a:rPr lang="en-US" err="1">
                <a:cs typeface="Calibri"/>
              </a:rPr>
              <a:t>eMSP</a:t>
            </a:r>
            <a:r>
              <a:rPr lang="en-US">
                <a:cs typeface="Calibri"/>
              </a:rPr>
              <a:t> server, server for the </a:t>
            </a:r>
            <a:r>
              <a:rPr lang="en-US" err="1">
                <a:cs typeface="Calibri"/>
              </a:rPr>
              <a:t>eMSP</a:t>
            </a:r>
            <a:r>
              <a:rPr lang="en-US">
                <a:cs typeface="Calibri"/>
              </a:rPr>
              <a:t> app</a:t>
            </a:r>
          </a:p>
          <a:p>
            <a:endParaRPr lang="en-US">
              <a:cs typeface="Calibri"/>
            </a:endParaRPr>
          </a:p>
          <a:p>
            <a:r>
              <a:rPr lang="en-US">
                <a:cs typeface="Calibri"/>
              </a:rPr>
              <a:t>The main components of the system are the </a:t>
            </a:r>
            <a:r>
              <a:rPr lang="en-US" err="1">
                <a:cs typeface="Calibri"/>
              </a:rPr>
              <a:t>eMSP</a:t>
            </a:r>
            <a:r>
              <a:rPr lang="en-US">
                <a:cs typeface="Calibri"/>
              </a:rPr>
              <a:t> app and CPMS server which communicate both together and with a </a:t>
            </a:r>
            <a:r>
              <a:rPr lang="en-US" err="1">
                <a:cs typeface="Calibri"/>
              </a:rPr>
              <a:t>eMSP</a:t>
            </a:r>
            <a:r>
              <a:rPr lang="en-US">
                <a:cs typeface="Calibri"/>
              </a:rPr>
              <a:t> server which handles mostly redirections and the interactions with the user DMBS. The </a:t>
            </a:r>
            <a:r>
              <a:rPr lang="en-US" err="1">
                <a:cs typeface="Calibri"/>
              </a:rPr>
              <a:t>eMSP</a:t>
            </a:r>
            <a:r>
              <a:rPr lang="en-US">
                <a:cs typeface="Calibri"/>
              </a:rPr>
              <a:t> app handles most of the </a:t>
            </a:r>
            <a:r>
              <a:rPr lang="en-US" err="1">
                <a:cs typeface="Calibri"/>
              </a:rPr>
              <a:t>businnes</a:t>
            </a:r>
            <a:r>
              <a:rPr lang="en-US">
                <a:cs typeface="Calibri"/>
              </a:rPr>
              <a:t> logic while also providing the user with a graphical interface with </a:t>
            </a:r>
            <a:r>
              <a:rPr lang="en-US" err="1">
                <a:cs typeface="Calibri"/>
              </a:rPr>
              <a:t>wich</a:t>
            </a:r>
            <a:r>
              <a:rPr lang="en-US">
                <a:cs typeface="Calibri"/>
              </a:rPr>
              <a:t> to interact. The CPMS server instead handles internally the interface through which the employees manage the charging station while also handling all internal automations of power and reservations</a:t>
            </a:r>
          </a:p>
        </p:txBody>
      </p:sp>
      <p:sp>
        <p:nvSpPr>
          <p:cNvPr id="4" name="Segnaposto numero diapositiva 3"/>
          <p:cNvSpPr>
            <a:spLocks noGrp="1"/>
          </p:cNvSpPr>
          <p:nvPr>
            <p:ph type="sldNum" sz="quarter" idx="5"/>
          </p:nvPr>
        </p:nvSpPr>
        <p:spPr/>
        <p:txBody>
          <a:bodyPr/>
          <a:lstStyle/>
          <a:p>
            <a:fld id="{A23B134D-6C7A-430A-BB71-A42B112EB595}" type="slidenum">
              <a:rPr lang="it-IT" smtClean="0"/>
              <a:t>11</a:t>
            </a:fld>
            <a:endParaRPr lang="it-IT"/>
          </a:p>
        </p:txBody>
      </p:sp>
    </p:spTree>
    <p:extLst>
      <p:ext uri="{BB962C8B-B14F-4D97-AF65-F5344CB8AC3E}">
        <p14:creationId xmlns:p14="http://schemas.microsoft.com/office/powerpoint/2010/main" val="2964984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A80A8D7-D314-5F4B-B929-4464E73AF71A}"/>
              </a:ext>
            </a:extLst>
          </p:cNvPr>
          <p:cNvPicPr>
            <a:picLocks noChangeAspect="1"/>
          </p:cNvPicPr>
          <p:nvPr userDrawn="1"/>
        </p:nvPicPr>
        <p:blipFill rotWithShape="1">
          <a:blip r:embed="rId2"/>
          <a:srcRect t="13949"/>
          <a:stretch/>
        </p:blipFill>
        <p:spPr>
          <a:xfrm>
            <a:off x="-751561" y="1"/>
            <a:ext cx="8069335" cy="6050071"/>
          </a:xfrm>
          <a:prstGeom prst="rect">
            <a:avLst/>
          </a:prstGeom>
        </p:spPr>
      </p:pic>
      <p:sp>
        <p:nvSpPr>
          <p:cNvPr id="168" name="Rettangolo 167"/>
          <p:cNvSpPr/>
          <p:nvPr userDrawn="1"/>
        </p:nvSpPr>
        <p:spPr>
          <a:xfrm>
            <a:off x="0" y="5118101"/>
            <a:ext cx="12192000" cy="1739899"/>
          </a:xfrm>
          <a:prstGeom prst="rect">
            <a:avLst/>
          </a:prstGeom>
          <a:solidFill>
            <a:srgbClr val="3672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spTree>
    <p:extLst>
      <p:ext uri="{BB962C8B-B14F-4D97-AF65-F5344CB8AC3E}">
        <p14:creationId xmlns:p14="http://schemas.microsoft.com/office/powerpoint/2010/main" val="51481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609600" y="6356351"/>
            <a:ext cx="2844800" cy="365125"/>
          </a:xfrm>
          <a:prstGeom prst="rect">
            <a:avLst/>
          </a:prstGeom>
        </p:spPr>
        <p:txBody>
          <a:bodyPr/>
          <a:lstStyle/>
          <a:p>
            <a:fld id="{B96E2279-029F-964F-A5B1-8676BDA67CCA}" type="datetimeFigureOut">
              <a:rPr lang="it-IT" smtClean="0"/>
              <a:t>17/02/2023</a:t>
            </a:fld>
            <a:endParaRPr lang="it-IT"/>
          </a:p>
        </p:txBody>
      </p:sp>
      <p:sp>
        <p:nvSpPr>
          <p:cNvPr id="6" name="Segnaposto piè di pagina 5"/>
          <p:cNvSpPr>
            <a:spLocks noGrp="1"/>
          </p:cNvSpPr>
          <p:nvPr>
            <p:ph type="ftr" sz="quarter" idx="11"/>
          </p:nvPr>
        </p:nvSpPr>
        <p:spPr>
          <a:xfrm>
            <a:off x="4165600" y="6356351"/>
            <a:ext cx="38608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8737600" y="6356351"/>
            <a:ext cx="28448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54806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609600" y="6356351"/>
            <a:ext cx="2844800" cy="365125"/>
          </a:xfrm>
          <a:prstGeom prst="rect">
            <a:avLst/>
          </a:prstGeom>
        </p:spPr>
        <p:txBody>
          <a:bodyPr/>
          <a:lstStyle/>
          <a:p>
            <a:fld id="{B96E2279-029F-964F-A5B1-8676BDA67CCA}" type="datetimeFigureOut">
              <a:rPr lang="it-IT" smtClean="0"/>
              <a:t>17/02/2023</a:t>
            </a:fld>
            <a:endParaRPr lang="it-IT"/>
          </a:p>
        </p:txBody>
      </p:sp>
      <p:sp>
        <p:nvSpPr>
          <p:cNvPr id="5" name="Segnaposto piè di pagina 4"/>
          <p:cNvSpPr>
            <a:spLocks noGrp="1"/>
          </p:cNvSpPr>
          <p:nvPr>
            <p:ph type="ftr" sz="quarter" idx="11"/>
          </p:nvPr>
        </p:nvSpPr>
        <p:spPr>
          <a:xfrm>
            <a:off x="4165600" y="6356351"/>
            <a:ext cx="38608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8737600" y="6356351"/>
            <a:ext cx="28448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191555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609600" y="6356351"/>
            <a:ext cx="2844800" cy="365125"/>
          </a:xfrm>
          <a:prstGeom prst="rect">
            <a:avLst/>
          </a:prstGeom>
        </p:spPr>
        <p:txBody>
          <a:bodyPr/>
          <a:lstStyle/>
          <a:p>
            <a:fld id="{B96E2279-029F-964F-A5B1-8676BDA67CCA}" type="datetimeFigureOut">
              <a:rPr lang="it-IT" smtClean="0"/>
              <a:t>17/02/2023</a:t>
            </a:fld>
            <a:endParaRPr lang="it-IT"/>
          </a:p>
        </p:txBody>
      </p:sp>
      <p:sp>
        <p:nvSpPr>
          <p:cNvPr id="5" name="Segnaposto piè di pagina 4"/>
          <p:cNvSpPr>
            <a:spLocks noGrp="1"/>
          </p:cNvSpPr>
          <p:nvPr>
            <p:ph type="ftr" sz="quarter" idx="11"/>
          </p:nvPr>
        </p:nvSpPr>
        <p:spPr>
          <a:xfrm>
            <a:off x="4165600" y="6356351"/>
            <a:ext cx="38608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8737600" y="6356351"/>
            <a:ext cx="28448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8336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53" name="Rettangolo 252"/>
          <p:cNvSpPr/>
          <p:nvPr userDrawn="1"/>
        </p:nvSpPr>
        <p:spPr>
          <a:xfrm>
            <a:off x="0" y="1"/>
            <a:ext cx="12192000" cy="1269904"/>
          </a:xfrm>
          <a:prstGeom prst="rect">
            <a:avLst/>
          </a:prstGeom>
          <a:solidFill>
            <a:srgbClr val="3672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sp>
        <p:nvSpPr>
          <p:cNvPr id="2" name="Titolo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it-IT"/>
              <a:t>Fare clic per modificare lo stile del titolo</a:t>
            </a:r>
          </a:p>
        </p:txBody>
      </p:sp>
      <p:sp>
        <p:nvSpPr>
          <p:cNvPr id="3" name="Segnaposto contenuto 2"/>
          <p:cNvSpPr>
            <a:spLocks noGrp="1"/>
          </p:cNvSpPr>
          <p:nvPr>
            <p:ph idx="1"/>
          </p:nvPr>
        </p:nvSpPr>
        <p:spPr>
          <a:xfrm>
            <a:off x="609600" y="1600201"/>
            <a:ext cx="11098301" cy="452596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29" name="Rettangolo 128"/>
          <p:cNvSpPr/>
          <p:nvPr userDrawn="1"/>
        </p:nvSpPr>
        <p:spPr>
          <a:xfrm>
            <a:off x="0" y="6126163"/>
            <a:ext cx="12192000" cy="731837"/>
          </a:xfrm>
          <a:prstGeom prst="rect">
            <a:avLst/>
          </a:prstGeom>
          <a:solidFill>
            <a:srgbClr val="3672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sp>
        <p:nvSpPr>
          <p:cNvPr id="130" name="CasellaDiTesto 129"/>
          <p:cNvSpPr txBox="1"/>
          <p:nvPr userDrawn="1"/>
        </p:nvSpPr>
        <p:spPr>
          <a:xfrm>
            <a:off x="210371" y="6363506"/>
            <a:ext cx="2435988" cy="276999"/>
          </a:xfrm>
          <a:prstGeom prst="rect">
            <a:avLst/>
          </a:prstGeom>
          <a:noFill/>
        </p:spPr>
        <p:txBody>
          <a:bodyPr wrap="none" rtlCol="0">
            <a:spAutoFit/>
          </a:bodyPr>
          <a:lstStyle/>
          <a:p>
            <a:r>
              <a:rPr lang="it-IT" sz="1200" b="1">
                <a:solidFill>
                  <a:srgbClr val="FFFFFF"/>
                </a:solidFill>
                <a:latin typeface="Arial"/>
                <a:cs typeface="Arial"/>
              </a:rPr>
              <a:t>Nome Cognome Autore</a:t>
            </a:r>
            <a:r>
              <a:rPr lang="it-IT" sz="1200" b="1" baseline="0">
                <a:solidFill>
                  <a:srgbClr val="FFFFFF"/>
                </a:solidFill>
                <a:latin typeface="Arial"/>
                <a:cs typeface="Arial"/>
              </a:rPr>
              <a:t> – DEIB</a:t>
            </a:r>
            <a:endParaRPr lang="it-IT" sz="1200" b="1">
              <a:solidFill>
                <a:srgbClr val="FFFFFF"/>
              </a:solidFill>
              <a:latin typeface="Arial"/>
              <a:cs typeface="Arial"/>
            </a:endParaRPr>
          </a:p>
        </p:txBody>
      </p:sp>
      <p:grpSp>
        <p:nvGrpSpPr>
          <p:cNvPr id="132" name="Gruppo 131"/>
          <p:cNvGrpSpPr/>
          <p:nvPr userDrawn="1"/>
        </p:nvGrpSpPr>
        <p:grpSpPr>
          <a:xfrm>
            <a:off x="64010" y="1089904"/>
            <a:ext cx="12048863" cy="180000"/>
            <a:chOff x="1218340" y="275867"/>
            <a:chExt cx="17715122" cy="567843"/>
          </a:xfrm>
        </p:grpSpPr>
        <p:cxnSp>
          <p:nvCxnSpPr>
            <p:cNvPr id="133" name="Connettore 1 132"/>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139"/>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140"/>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141"/>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142"/>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143"/>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144"/>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145"/>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146"/>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147"/>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148"/>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149"/>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150"/>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151"/>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152"/>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153"/>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154"/>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155"/>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156"/>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157"/>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158"/>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159"/>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160"/>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161"/>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162"/>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163"/>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164"/>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165"/>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166"/>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Connettore 1 167"/>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Connettore 1 168"/>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0" name="Connettore 1 169"/>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54" name="Picture 2" descr="Y:\IMMAGINE _COORDINATA_2014\PPT\modello1\loghi_PNG\03_Polimi_logotipo_bandiera-1rig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6531" y="6346379"/>
            <a:ext cx="3706832" cy="28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88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pic>
        <p:nvPicPr>
          <p:cNvPr id="255" name="Immagine 254">
            <a:extLst>
              <a:ext uri="{FF2B5EF4-FFF2-40B4-BE49-F238E27FC236}">
                <a16:creationId xmlns:a16="http://schemas.microsoft.com/office/drawing/2014/main" id="{652D544D-21C1-F34C-973C-B8772D09721F}"/>
              </a:ext>
            </a:extLst>
          </p:cNvPr>
          <p:cNvPicPr>
            <a:picLocks noChangeAspect="1"/>
          </p:cNvPicPr>
          <p:nvPr userDrawn="1"/>
        </p:nvPicPr>
        <p:blipFill>
          <a:blip r:embed="rId2"/>
          <a:stretch>
            <a:fillRect/>
          </a:stretch>
        </p:blipFill>
        <p:spPr>
          <a:xfrm>
            <a:off x="-567847" y="285759"/>
            <a:ext cx="7719443" cy="6725940"/>
          </a:xfrm>
          <a:prstGeom prst="rect">
            <a:avLst/>
          </a:prstGeom>
        </p:spPr>
      </p:pic>
      <p:sp>
        <p:nvSpPr>
          <p:cNvPr id="253" name="Rettangolo 252"/>
          <p:cNvSpPr/>
          <p:nvPr userDrawn="1"/>
        </p:nvSpPr>
        <p:spPr>
          <a:xfrm>
            <a:off x="0" y="1"/>
            <a:ext cx="12192000" cy="1269904"/>
          </a:xfrm>
          <a:prstGeom prst="rect">
            <a:avLst/>
          </a:prstGeom>
          <a:solidFill>
            <a:srgbClr val="3672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sp>
        <p:nvSpPr>
          <p:cNvPr id="129" name="Rettangolo 128"/>
          <p:cNvSpPr/>
          <p:nvPr userDrawn="1"/>
        </p:nvSpPr>
        <p:spPr>
          <a:xfrm>
            <a:off x="0" y="6126163"/>
            <a:ext cx="12192000" cy="731837"/>
          </a:xfrm>
          <a:prstGeom prst="rect">
            <a:avLst/>
          </a:prstGeom>
          <a:solidFill>
            <a:srgbClr val="3672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grpSp>
        <p:nvGrpSpPr>
          <p:cNvPr id="132" name="Gruppo 131"/>
          <p:cNvGrpSpPr/>
          <p:nvPr userDrawn="1"/>
        </p:nvGrpSpPr>
        <p:grpSpPr>
          <a:xfrm>
            <a:off x="64010" y="1089904"/>
            <a:ext cx="12048863" cy="180000"/>
            <a:chOff x="1218340" y="275867"/>
            <a:chExt cx="17715122" cy="567843"/>
          </a:xfrm>
        </p:grpSpPr>
        <p:cxnSp>
          <p:nvCxnSpPr>
            <p:cNvPr id="133" name="Connettore 1 132"/>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139"/>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140"/>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141"/>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142"/>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143"/>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144"/>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145"/>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146"/>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147"/>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148"/>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149"/>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150"/>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151"/>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152"/>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153"/>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154"/>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155"/>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156"/>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157"/>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158"/>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159"/>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160"/>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161"/>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162"/>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163"/>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164"/>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165"/>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166"/>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Connettore 1 167"/>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Connettore 1 168"/>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0" name="Connettore 1 169"/>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54" name="Picture 2" descr="Y:\IMMAGINE _COORDINATA_2014\PPT\modello1\loghi_PNG\03_Polimi_logotipo_bandiera-1rig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26531" y="6346379"/>
            <a:ext cx="3706832" cy="289381"/>
          </a:xfrm>
          <a:prstGeom prst="rect">
            <a:avLst/>
          </a:prstGeom>
          <a:noFill/>
          <a:extLst>
            <a:ext uri="{909E8E84-426E-40DD-AFC4-6F175D3DCCD1}">
              <a14:hiddenFill xmlns:a14="http://schemas.microsoft.com/office/drawing/2010/main">
                <a:solidFill>
                  <a:srgbClr val="FFFFFF"/>
                </a:solidFill>
              </a14:hiddenFill>
            </a:ext>
          </a:extLst>
        </p:spPr>
      </p:pic>
      <p:sp>
        <p:nvSpPr>
          <p:cNvPr id="130" name="CasellaDiTesto 129">
            <a:extLst>
              <a:ext uri="{FF2B5EF4-FFF2-40B4-BE49-F238E27FC236}">
                <a16:creationId xmlns:a16="http://schemas.microsoft.com/office/drawing/2014/main" id="{340886FB-3DFD-448E-AE25-DF217ACAE3F1}"/>
              </a:ext>
            </a:extLst>
          </p:cNvPr>
          <p:cNvSpPr txBox="1"/>
          <p:nvPr userDrawn="1"/>
        </p:nvSpPr>
        <p:spPr>
          <a:xfrm>
            <a:off x="210371" y="6363506"/>
            <a:ext cx="2441694" cy="276999"/>
          </a:xfrm>
          <a:prstGeom prst="rect">
            <a:avLst/>
          </a:prstGeom>
          <a:noFill/>
        </p:spPr>
        <p:txBody>
          <a:bodyPr wrap="none" rtlCol="0">
            <a:spAutoFit/>
          </a:bodyPr>
          <a:lstStyle/>
          <a:p>
            <a:r>
              <a:rPr lang="it-IT" sz="1200" b="1">
                <a:solidFill>
                  <a:srgbClr val="FFFFFF"/>
                </a:solidFill>
                <a:latin typeface="Arial"/>
                <a:cs typeface="Arial"/>
              </a:rPr>
              <a:t>Nome Cognome Autore</a:t>
            </a:r>
            <a:r>
              <a:rPr lang="it-IT" sz="1200" b="1" baseline="0">
                <a:solidFill>
                  <a:srgbClr val="FFFFFF"/>
                </a:solidFill>
                <a:latin typeface="Arial"/>
                <a:cs typeface="Arial"/>
              </a:rPr>
              <a:t> – DEIB</a:t>
            </a:r>
            <a:endParaRPr lang="it-IT" sz="1200" b="1">
              <a:solidFill>
                <a:srgbClr val="FFFFFF"/>
              </a:solidFill>
              <a:latin typeface="Arial"/>
              <a:cs typeface="Arial"/>
            </a:endParaRPr>
          </a:p>
        </p:txBody>
      </p:sp>
    </p:spTree>
    <p:extLst>
      <p:ext uri="{BB962C8B-B14F-4D97-AF65-F5344CB8AC3E}">
        <p14:creationId xmlns:p14="http://schemas.microsoft.com/office/powerpoint/2010/main" val="23707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a:xfrm>
            <a:off x="609600" y="6356351"/>
            <a:ext cx="2844800" cy="365125"/>
          </a:xfrm>
          <a:prstGeom prst="rect">
            <a:avLst/>
          </a:prstGeom>
        </p:spPr>
        <p:txBody>
          <a:bodyPr/>
          <a:lstStyle/>
          <a:p>
            <a:fld id="{B96E2279-029F-964F-A5B1-8676BDA67CCA}" type="datetimeFigureOut">
              <a:rPr lang="it-IT" smtClean="0"/>
              <a:t>17/02/2023</a:t>
            </a:fld>
            <a:endParaRPr lang="it-IT"/>
          </a:p>
        </p:txBody>
      </p:sp>
      <p:sp>
        <p:nvSpPr>
          <p:cNvPr id="5" name="Segnaposto piè di pagina 4"/>
          <p:cNvSpPr>
            <a:spLocks noGrp="1"/>
          </p:cNvSpPr>
          <p:nvPr>
            <p:ph type="ftr" sz="quarter" idx="11"/>
          </p:nvPr>
        </p:nvSpPr>
        <p:spPr>
          <a:xfrm>
            <a:off x="4165600" y="6356351"/>
            <a:ext cx="38608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8737600" y="6356351"/>
            <a:ext cx="28448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96192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609600" y="6356351"/>
            <a:ext cx="2844800" cy="365125"/>
          </a:xfrm>
          <a:prstGeom prst="rect">
            <a:avLst/>
          </a:prstGeom>
        </p:spPr>
        <p:txBody>
          <a:bodyPr/>
          <a:lstStyle/>
          <a:p>
            <a:fld id="{B96E2279-029F-964F-A5B1-8676BDA67CCA}" type="datetimeFigureOut">
              <a:rPr lang="it-IT" smtClean="0"/>
              <a:t>17/02/2023</a:t>
            </a:fld>
            <a:endParaRPr lang="it-IT"/>
          </a:p>
        </p:txBody>
      </p:sp>
      <p:sp>
        <p:nvSpPr>
          <p:cNvPr id="6" name="Segnaposto piè di pagina 5"/>
          <p:cNvSpPr>
            <a:spLocks noGrp="1"/>
          </p:cNvSpPr>
          <p:nvPr>
            <p:ph type="ftr" sz="quarter" idx="11"/>
          </p:nvPr>
        </p:nvSpPr>
        <p:spPr>
          <a:xfrm>
            <a:off x="4165600" y="6356351"/>
            <a:ext cx="38608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8737600" y="6356351"/>
            <a:ext cx="28448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30600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609600" y="6356351"/>
            <a:ext cx="2844800" cy="365125"/>
          </a:xfrm>
          <a:prstGeom prst="rect">
            <a:avLst/>
          </a:prstGeom>
        </p:spPr>
        <p:txBody>
          <a:bodyPr/>
          <a:lstStyle/>
          <a:p>
            <a:fld id="{B96E2279-029F-964F-A5B1-8676BDA67CCA}" type="datetimeFigureOut">
              <a:rPr lang="it-IT" smtClean="0"/>
              <a:t>17/02/2023</a:t>
            </a:fld>
            <a:endParaRPr lang="it-IT"/>
          </a:p>
        </p:txBody>
      </p:sp>
      <p:sp>
        <p:nvSpPr>
          <p:cNvPr id="8" name="Segnaposto piè di pagina 7"/>
          <p:cNvSpPr>
            <a:spLocks noGrp="1"/>
          </p:cNvSpPr>
          <p:nvPr>
            <p:ph type="ftr" sz="quarter" idx="11"/>
          </p:nvPr>
        </p:nvSpPr>
        <p:spPr>
          <a:xfrm>
            <a:off x="4165600" y="6356351"/>
            <a:ext cx="38608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8737600" y="6356351"/>
            <a:ext cx="28448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84095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a:xfrm>
            <a:off x="609600" y="6356351"/>
            <a:ext cx="2844800" cy="365125"/>
          </a:xfrm>
          <a:prstGeom prst="rect">
            <a:avLst/>
          </a:prstGeom>
        </p:spPr>
        <p:txBody>
          <a:bodyPr/>
          <a:lstStyle/>
          <a:p>
            <a:fld id="{B96E2279-029F-964F-A5B1-8676BDA67CCA}" type="datetimeFigureOut">
              <a:rPr lang="it-IT" smtClean="0"/>
              <a:t>17/02/2023</a:t>
            </a:fld>
            <a:endParaRPr lang="it-IT"/>
          </a:p>
        </p:txBody>
      </p:sp>
      <p:sp>
        <p:nvSpPr>
          <p:cNvPr id="4" name="Segnaposto piè di pagina 3"/>
          <p:cNvSpPr>
            <a:spLocks noGrp="1"/>
          </p:cNvSpPr>
          <p:nvPr>
            <p:ph type="ftr" sz="quarter" idx="11"/>
          </p:nvPr>
        </p:nvSpPr>
        <p:spPr>
          <a:xfrm>
            <a:off x="4165600" y="6356351"/>
            <a:ext cx="38608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8737600" y="6356351"/>
            <a:ext cx="28448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347844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609600" y="6356351"/>
            <a:ext cx="2844800" cy="365125"/>
          </a:xfrm>
          <a:prstGeom prst="rect">
            <a:avLst/>
          </a:prstGeom>
        </p:spPr>
        <p:txBody>
          <a:bodyPr/>
          <a:lstStyle/>
          <a:p>
            <a:fld id="{B96E2279-029F-964F-A5B1-8676BDA67CCA}" type="datetimeFigureOut">
              <a:rPr lang="it-IT" smtClean="0"/>
              <a:t>17/02/2023</a:t>
            </a:fld>
            <a:endParaRPr lang="it-IT"/>
          </a:p>
        </p:txBody>
      </p:sp>
      <p:sp>
        <p:nvSpPr>
          <p:cNvPr id="3" name="Segnaposto piè di pagina 2"/>
          <p:cNvSpPr>
            <a:spLocks noGrp="1"/>
          </p:cNvSpPr>
          <p:nvPr>
            <p:ph type="ftr" sz="quarter" idx="11"/>
          </p:nvPr>
        </p:nvSpPr>
        <p:spPr>
          <a:xfrm>
            <a:off x="4165600" y="6356351"/>
            <a:ext cx="38608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8737600" y="6356351"/>
            <a:ext cx="28448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92597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609600" y="6356351"/>
            <a:ext cx="2844800" cy="365125"/>
          </a:xfrm>
          <a:prstGeom prst="rect">
            <a:avLst/>
          </a:prstGeom>
        </p:spPr>
        <p:txBody>
          <a:bodyPr/>
          <a:lstStyle/>
          <a:p>
            <a:fld id="{B96E2279-029F-964F-A5B1-8676BDA67CCA}" type="datetimeFigureOut">
              <a:rPr lang="it-IT" smtClean="0"/>
              <a:t>17/02/2023</a:t>
            </a:fld>
            <a:endParaRPr lang="it-IT"/>
          </a:p>
        </p:txBody>
      </p:sp>
      <p:sp>
        <p:nvSpPr>
          <p:cNvPr id="6" name="Segnaposto piè di pagina 5"/>
          <p:cNvSpPr>
            <a:spLocks noGrp="1"/>
          </p:cNvSpPr>
          <p:nvPr>
            <p:ph type="ftr" sz="quarter" idx="11"/>
          </p:nvPr>
        </p:nvSpPr>
        <p:spPr>
          <a:xfrm>
            <a:off x="4165600" y="6356351"/>
            <a:ext cx="38608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8737600" y="6356351"/>
            <a:ext cx="28448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386758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384695" y="139166"/>
            <a:ext cx="11441391" cy="840400"/>
          </a:xfrm>
          <a:prstGeom prst="rect">
            <a:avLst/>
          </a:prstGeom>
        </p:spPr>
        <p:txBody>
          <a:bodyPr vert="horz" lIns="91440" tIns="45720" rIns="91440" bIns="45720" rtlCol="0" anchor="t" anchorCtr="0">
            <a:normAutofit/>
          </a:bodyPr>
          <a:lstStyle/>
          <a:p>
            <a:r>
              <a:rPr lang="it-IT"/>
              <a:t>Fare clic per modificare stile</a:t>
            </a:r>
          </a:p>
        </p:txBody>
      </p:sp>
      <p:sp>
        <p:nvSpPr>
          <p:cNvPr id="3" name="Segnaposto testo 2"/>
          <p:cNvSpPr>
            <a:spLocks noGrp="1"/>
          </p:cNvSpPr>
          <p:nvPr>
            <p:ph type="body" idx="1"/>
          </p:nvPr>
        </p:nvSpPr>
        <p:spPr>
          <a:xfrm>
            <a:off x="609600" y="1600201"/>
            <a:ext cx="10857936"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1196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marL="0" indent="0" algn="l" defTabSz="457200" rtl="0" eaLnBrk="1" latinLnBrk="0" hangingPunct="1">
        <a:spcBef>
          <a:spcPct val="0"/>
        </a:spcBef>
        <a:buNone/>
        <a:defRPr sz="2200" b="1" kern="1200">
          <a:solidFill>
            <a:schemeClr val="bg1"/>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deib.polimi.it/" TargetMode="External"/><Relationship Id="rId2" Type="http://schemas.openxmlformats.org/officeDocument/2006/relationships/hyperlink" Target="mailto:stefano.tubaro@polimi.it"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DEIB Polimi - YouTube">
            <a:extLst>
              <a:ext uri="{FF2B5EF4-FFF2-40B4-BE49-F238E27FC236}">
                <a16:creationId xmlns:a16="http://schemas.microsoft.com/office/drawing/2014/main" id="{F237E453-175F-4D61-ABA7-F3F55C412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9864" y="1167712"/>
            <a:ext cx="2692443" cy="2692443"/>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p:cNvSpPr>
            <a:spLocks noGrp="1"/>
          </p:cNvSpPr>
          <p:nvPr>
            <p:ph type="ctrTitle" idx="4294967295"/>
          </p:nvPr>
        </p:nvSpPr>
        <p:spPr>
          <a:xfrm>
            <a:off x="1524000" y="5345114"/>
            <a:ext cx="9144000" cy="681037"/>
          </a:xfrm>
        </p:spPr>
        <p:txBody>
          <a:bodyPr>
            <a:noAutofit/>
          </a:bodyPr>
          <a:lstStyle/>
          <a:p>
            <a:pPr algn="ctr"/>
            <a:r>
              <a:rPr lang="it-IT" sz="2600">
                <a:latin typeface="Calibri"/>
                <a:cs typeface="Calibri"/>
              </a:rPr>
              <a:t>e-</a:t>
            </a:r>
            <a:r>
              <a:rPr lang="it-IT" sz="2600" err="1">
                <a:latin typeface="Calibri"/>
                <a:cs typeface="Calibri"/>
              </a:rPr>
              <a:t>Mobility</a:t>
            </a:r>
            <a:r>
              <a:rPr lang="it-IT" sz="2600">
                <a:latin typeface="Calibri"/>
                <a:cs typeface="Calibri"/>
              </a:rPr>
              <a:t> for </a:t>
            </a:r>
            <a:r>
              <a:rPr lang="it-IT" sz="2600" err="1">
                <a:latin typeface="Calibri"/>
                <a:cs typeface="Calibri"/>
              </a:rPr>
              <a:t>All</a:t>
            </a:r>
          </a:p>
        </p:txBody>
      </p:sp>
      <p:sp>
        <p:nvSpPr>
          <p:cNvPr id="3" name="Sottotitolo 2"/>
          <p:cNvSpPr>
            <a:spLocks noGrp="1"/>
          </p:cNvSpPr>
          <p:nvPr>
            <p:ph type="subTitle" idx="4294967295"/>
          </p:nvPr>
        </p:nvSpPr>
        <p:spPr>
          <a:xfrm>
            <a:off x="2209800" y="5802311"/>
            <a:ext cx="7772400" cy="550862"/>
          </a:xfrm>
        </p:spPr>
        <p:txBody>
          <a:bodyPr vert="horz" lIns="91440" tIns="45720" rIns="91440" bIns="45720" rtlCol="0" anchor="t">
            <a:normAutofit/>
          </a:bodyPr>
          <a:lstStyle/>
          <a:p>
            <a:pPr algn="ctr"/>
            <a:r>
              <a:rPr lang="it-IT" i="1">
                <a:solidFill>
                  <a:schemeClr val="bg1"/>
                </a:solidFill>
                <a:latin typeface="Calibri"/>
                <a:cs typeface="Calibri"/>
              </a:rPr>
              <a:t>RASD &amp; DD </a:t>
            </a:r>
          </a:p>
        </p:txBody>
      </p:sp>
      <p:sp>
        <p:nvSpPr>
          <p:cNvPr id="8" name="Sottotitolo 10">
            <a:extLst>
              <a:ext uri="{FF2B5EF4-FFF2-40B4-BE49-F238E27FC236}">
                <a16:creationId xmlns:a16="http://schemas.microsoft.com/office/drawing/2014/main" id="{A535A5F2-24CB-4DE7-8AA7-97F267C0AC6D}"/>
              </a:ext>
            </a:extLst>
          </p:cNvPr>
          <p:cNvSpPr txBox="1">
            <a:spLocks/>
          </p:cNvSpPr>
          <p:nvPr/>
        </p:nvSpPr>
        <p:spPr>
          <a:xfrm>
            <a:off x="1454" y="6188806"/>
            <a:ext cx="7772400" cy="90912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t-IT" sz="1800">
                <a:solidFill>
                  <a:schemeClr val="bg1"/>
                </a:solidFill>
                <a:latin typeface="Calibri"/>
                <a:cs typeface="Calibri"/>
              </a:rPr>
              <a:t>Riccardo Bravin</a:t>
            </a:r>
            <a:br>
              <a:rPr lang="it-IT" sz="1800">
                <a:latin typeface="Calibri"/>
                <a:cs typeface="Calibri"/>
              </a:rPr>
            </a:br>
            <a:r>
              <a:rPr lang="it-IT" sz="1800">
                <a:solidFill>
                  <a:schemeClr val="bg1"/>
                </a:solidFill>
                <a:latin typeface="Calibri"/>
                <a:cs typeface="Calibri"/>
              </a:rPr>
              <a:t>Elia Feltrin</a:t>
            </a:r>
            <a:endParaRPr lang="it-IT" sz="1800">
              <a:solidFill>
                <a:schemeClr val="bg1"/>
              </a:solidFill>
              <a:latin typeface="Calibri" panose="020F0502020204030204" pitchFamily="34" charset="0"/>
              <a:cs typeface="Calibri" panose="020F0502020204030204" pitchFamily="34" charset="0"/>
            </a:endParaRPr>
          </a:p>
          <a:p>
            <a:endParaRPr lang="it-IT" sz="1400">
              <a:latin typeface="Calibri" panose="020F0502020204030204" pitchFamily="34" charset="0"/>
              <a:cs typeface="Calibri" panose="020F0502020204030204" pitchFamily="34" charset="0"/>
            </a:endParaRPr>
          </a:p>
        </p:txBody>
      </p:sp>
      <p:sp>
        <p:nvSpPr>
          <p:cNvPr id="5" name="CasellaDiTesto 4">
            <a:extLst>
              <a:ext uri="{FF2B5EF4-FFF2-40B4-BE49-F238E27FC236}">
                <a16:creationId xmlns:a16="http://schemas.microsoft.com/office/drawing/2014/main" id="{3C4DB71E-C290-4C8C-BCD0-43365E9599D5}"/>
              </a:ext>
            </a:extLst>
          </p:cNvPr>
          <p:cNvSpPr txBox="1"/>
          <p:nvPr/>
        </p:nvSpPr>
        <p:spPr>
          <a:xfrm>
            <a:off x="7438812" y="3593320"/>
            <a:ext cx="2367391" cy="1261884"/>
          </a:xfrm>
          <a:prstGeom prst="rect">
            <a:avLst/>
          </a:prstGeom>
          <a:noFill/>
        </p:spPr>
        <p:txBody>
          <a:bodyPr wrap="square" rtlCol="0">
            <a:spAutoFit/>
          </a:bodyPr>
          <a:lstStyle/>
          <a:p>
            <a:pPr algn="ctr"/>
            <a:r>
              <a:rPr lang="it-IT" sz="7600" b="1">
                <a:solidFill>
                  <a:srgbClr val="436D57"/>
                </a:solidFill>
                <a:latin typeface="Calibri" panose="020F0502020204030204" pitchFamily="34" charset="0"/>
                <a:cs typeface="Calibri" panose="020F0502020204030204" pitchFamily="34" charset="0"/>
              </a:rPr>
              <a:t>2023</a:t>
            </a:r>
          </a:p>
        </p:txBody>
      </p:sp>
      <p:pic>
        <p:nvPicPr>
          <p:cNvPr id="13" name="Immagine 12" descr="Immagine che contiene testo&#10;&#10;Descrizione generata automaticamente">
            <a:extLst>
              <a:ext uri="{FF2B5EF4-FFF2-40B4-BE49-F238E27FC236}">
                <a16:creationId xmlns:a16="http://schemas.microsoft.com/office/drawing/2014/main" id="{F2F075BC-B2EB-D84D-9825-A01393CEC17D}"/>
              </a:ext>
            </a:extLst>
          </p:cNvPr>
          <p:cNvPicPr>
            <a:picLocks noChangeAspect="1"/>
          </p:cNvPicPr>
          <p:nvPr/>
        </p:nvPicPr>
        <p:blipFill>
          <a:blip r:embed="rId4"/>
          <a:stretch>
            <a:fillRect/>
          </a:stretch>
        </p:blipFill>
        <p:spPr>
          <a:xfrm>
            <a:off x="7438811" y="415375"/>
            <a:ext cx="1977072" cy="752337"/>
          </a:xfrm>
          <a:prstGeom prst="rect">
            <a:avLst/>
          </a:prstGeom>
        </p:spPr>
      </p:pic>
      <p:sp>
        <p:nvSpPr>
          <p:cNvPr id="4" name="Sottotitolo 10">
            <a:extLst>
              <a:ext uri="{FF2B5EF4-FFF2-40B4-BE49-F238E27FC236}">
                <a16:creationId xmlns:a16="http://schemas.microsoft.com/office/drawing/2014/main" id="{241C7270-4E6B-F6D4-5174-7DE9C8520D0A}"/>
              </a:ext>
            </a:extLst>
          </p:cNvPr>
          <p:cNvSpPr txBox="1">
            <a:spLocks/>
          </p:cNvSpPr>
          <p:nvPr/>
        </p:nvSpPr>
        <p:spPr>
          <a:xfrm>
            <a:off x="4421053" y="6077046"/>
            <a:ext cx="7772400" cy="90912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it-IT" sz="1800">
                <a:solidFill>
                  <a:schemeClr val="bg1"/>
                </a:solidFill>
                <a:latin typeface="Calibri"/>
                <a:cs typeface="Calibri"/>
              </a:rPr>
              <a:t>Milano,</a:t>
            </a:r>
            <a:endParaRPr lang="it-IT" sz="1800">
              <a:solidFill>
                <a:schemeClr val="bg1"/>
              </a:solidFill>
              <a:latin typeface="Calibri" panose="020F0502020204030204" pitchFamily="34" charset="0"/>
              <a:cs typeface="Calibri" panose="020F0502020204030204" pitchFamily="34" charset="0"/>
            </a:endParaRPr>
          </a:p>
          <a:p>
            <a:pPr algn="r"/>
            <a:r>
              <a:rPr lang="it-IT" sz="1800">
                <a:solidFill>
                  <a:schemeClr val="bg1"/>
                </a:solidFill>
                <a:latin typeface="Calibri"/>
                <a:cs typeface="Calibri"/>
              </a:rPr>
              <a:t>17 febbraio 2023</a:t>
            </a:r>
            <a:endParaRPr lang="it-IT" sz="1800">
              <a:solidFill>
                <a:schemeClr val="bg1"/>
              </a:solidFill>
              <a:latin typeface="Calibri" panose="020F0502020204030204" pitchFamily="34" charset="0"/>
              <a:cs typeface="Calibri" panose="020F0502020204030204" pitchFamily="34" charset="0"/>
            </a:endParaRPr>
          </a:p>
          <a:p>
            <a:pPr algn="r"/>
            <a:endParaRPr lang="it-IT"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8270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br>
              <a:rPr lang="it-IT">
                <a:latin typeface="Calibri"/>
                <a:cs typeface="Calibri"/>
              </a:rPr>
            </a:br>
            <a:endParaRPr lang="it-IT">
              <a:latin typeface="Calibri"/>
              <a:cs typeface="Calibri"/>
            </a:endParaRPr>
          </a:p>
        </p:txBody>
      </p:sp>
      <p:sp>
        <p:nvSpPr>
          <p:cNvPr id="17" name="CasellaDiTesto 1">
            <a:extLst>
              <a:ext uri="{FF2B5EF4-FFF2-40B4-BE49-F238E27FC236}">
                <a16:creationId xmlns:a16="http://schemas.microsoft.com/office/drawing/2014/main" id="{D8BB6837-F711-4797-85F1-E21B6A05D7CB}"/>
              </a:ext>
            </a:extLst>
          </p:cNvPr>
          <p:cNvSpPr txBox="1"/>
          <p:nvPr/>
        </p:nvSpPr>
        <p:spPr>
          <a:xfrm>
            <a:off x="4651477" y="2714907"/>
            <a:ext cx="2767369" cy="1428053"/>
          </a:xfrm>
          <a:prstGeom prst="rect">
            <a:avLst/>
          </a:prstGeom>
        </p:spPr>
        <p:txBody>
          <a:bodyPr wrap="square" lIns="91440" tIns="45720" rIns="91440" bIns="45720" rtlCol="0" anchor="t"/>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it-IT" sz="8800" b="1">
                <a:solidFill>
                  <a:srgbClr val="006600"/>
                </a:solidFill>
                <a:latin typeface="Calibri"/>
                <a:cs typeface="Calibri"/>
              </a:rPr>
              <a:t>DD</a:t>
            </a:r>
            <a:endParaRPr lang="it-IT"/>
          </a:p>
        </p:txBody>
      </p:sp>
      <p:sp>
        <p:nvSpPr>
          <p:cNvPr id="4" name="CasellaDiTesto 3">
            <a:extLst>
              <a:ext uri="{FF2B5EF4-FFF2-40B4-BE49-F238E27FC236}">
                <a16:creationId xmlns:a16="http://schemas.microsoft.com/office/drawing/2014/main" id="{1B39C894-6552-27A0-3565-6CD6D08451D9}"/>
              </a:ext>
            </a:extLst>
          </p:cNvPr>
          <p:cNvSpPr txBox="1"/>
          <p:nvPr/>
        </p:nvSpPr>
        <p:spPr>
          <a:xfrm>
            <a:off x="2599157" y="4574187"/>
            <a:ext cx="7004089" cy="584773"/>
          </a:xfrm>
          <a:prstGeom prst="rect">
            <a:avLst/>
          </a:prstGeom>
        </p:spPr>
        <p:txBody>
          <a:bodyPr wrap="square" lIns="91440" tIns="45720" rIns="91440" bIns="45720" rtlCol="0" anchor="t"/>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it-IT" sz="2400" b="1">
                <a:solidFill>
                  <a:srgbClr val="006600"/>
                </a:solidFill>
                <a:latin typeface="Calibri"/>
                <a:cs typeface="Calibri"/>
              </a:rPr>
              <a:t>Design </a:t>
            </a:r>
            <a:r>
              <a:rPr lang="it-IT" sz="2400" b="1" err="1">
                <a:solidFill>
                  <a:srgbClr val="006600"/>
                </a:solidFill>
                <a:latin typeface="Calibri"/>
                <a:cs typeface="Calibri"/>
              </a:rPr>
              <a:t>Document</a:t>
            </a:r>
            <a:endParaRPr lang="it-IT" sz="2400" b="1" err="1">
              <a:solidFill>
                <a:srgbClr val="0066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779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a:xfrm>
            <a:off x="384695" y="139166"/>
            <a:ext cx="9510991" cy="840400"/>
          </a:xfrm>
        </p:spPr>
        <p:txBody>
          <a:bodyPr>
            <a:normAutofit/>
          </a:bodyPr>
          <a:lstStyle/>
          <a:p>
            <a:r>
              <a:rPr lang="it-IT" sz="3200">
                <a:latin typeface="Calibri"/>
                <a:cs typeface="Calibri"/>
              </a:rPr>
              <a:t>System </a:t>
            </a:r>
            <a:r>
              <a:rPr lang="it-IT" sz="3200" err="1">
                <a:latin typeface="Calibri"/>
                <a:cs typeface="Calibri"/>
              </a:rPr>
              <a:t>components</a:t>
            </a:r>
            <a:r>
              <a:rPr lang="it-IT" sz="3200">
                <a:latin typeface="Calibri"/>
                <a:cs typeface="Calibri"/>
              </a:rPr>
              <a:t> </a:t>
            </a:r>
            <a:r>
              <a:rPr lang="it-IT" sz="3200" err="1">
                <a:latin typeface="Calibri"/>
                <a:cs typeface="Calibri"/>
              </a:rPr>
              <a:t>view</a:t>
            </a:r>
            <a:endParaRPr lang="it-IT" sz="3200" err="1"/>
          </a:p>
        </p:txBody>
      </p:sp>
      <p:sp>
        <p:nvSpPr>
          <p:cNvPr id="4" name="Titolo 1">
            <a:extLst>
              <a:ext uri="{FF2B5EF4-FFF2-40B4-BE49-F238E27FC236}">
                <a16:creationId xmlns:a16="http://schemas.microsoft.com/office/drawing/2014/main" id="{8E89BC96-DBCE-619B-9F0F-B51786FF03FD}"/>
              </a:ext>
            </a:extLst>
          </p:cNvPr>
          <p:cNvSpPr txBox="1">
            <a:spLocks/>
          </p:cNvSpPr>
          <p:nvPr/>
        </p:nvSpPr>
        <p:spPr>
          <a:xfrm>
            <a:off x="10534535" y="139166"/>
            <a:ext cx="1525231" cy="840400"/>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pPr algn="r"/>
            <a:r>
              <a:rPr lang="it-IT" sz="1800">
                <a:latin typeface="Calibri"/>
                <a:cs typeface="Calibri"/>
              </a:rPr>
              <a:t>DD</a:t>
            </a:r>
            <a:endParaRPr lang="it-IT" sz="1800"/>
          </a:p>
        </p:txBody>
      </p:sp>
      <p:sp>
        <p:nvSpPr>
          <p:cNvPr id="5" name="Segnaposto contenuto 2">
            <a:extLst>
              <a:ext uri="{FF2B5EF4-FFF2-40B4-BE49-F238E27FC236}">
                <a16:creationId xmlns:a16="http://schemas.microsoft.com/office/drawing/2014/main" id="{6111DDA5-4A27-79B2-835D-2E232A8C8659}"/>
              </a:ext>
            </a:extLst>
          </p:cNvPr>
          <p:cNvSpPr>
            <a:spLocks noGrp="1"/>
          </p:cNvSpPr>
          <p:nvPr>
            <p:ph idx="1"/>
          </p:nvPr>
        </p:nvSpPr>
        <p:spPr>
          <a:xfrm>
            <a:off x="609600" y="1600201"/>
            <a:ext cx="11098301" cy="2626043"/>
          </a:xfrm>
        </p:spPr>
        <p:txBody>
          <a:bodyPr vert="horz" lIns="91440" tIns="45720" rIns="91440" bIns="45720" rtlCol="0" anchor="t">
            <a:normAutofit/>
          </a:bodyPr>
          <a:lstStyle/>
          <a:p>
            <a:endParaRPr lang="it-IT"/>
          </a:p>
          <a:p>
            <a:endParaRPr lang="it-IT"/>
          </a:p>
        </p:txBody>
      </p:sp>
      <p:pic>
        <p:nvPicPr>
          <p:cNvPr id="8" name="Immagine 8">
            <a:extLst>
              <a:ext uri="{FF2B5EF4-FFF2-40B4-BE49-F238E27FC236}">
                <a16:creationId xmlns:a16="http://schemas.microsoft.com/office/drawing/2014/main" id="{F294D056-B38F-A21B-504F-889C49CFA5A7}"/>
              </a:ext>
            </a:extLst>
          </p:cNvPr>
          <p:cNvPicPr>
            <a:picLocks noChangeAspect="1"/>
          </p:cNvPicPr>
          <p:nvPr/>
        </p:nvPicPr>
        <p:blipFill>
          <a:blip r:embed="rId3"/>
          <a:stretch>
            <a:fillRect/>
          </a:stretch>
        </p:blipFill>
        <p:spPr>
          <a:xfrm>
            <a:off x="47765" y="1712283"/>
            <a:ext cx="12015849" cy="3334473"/>
          </a:xfrm>
          <a:prstGeom prst="rect">
            <a:avLst/>
          </a:prstGeom>
        </p:spPr>
      </p:pic>
      <p:sp>
        <p:nvSpPr>
          <p:cNvPr id="3" name="CasellaDiTesto 2">
            <a:extLst>
              <a:ext uri="{FF2B5EF4-FFF2-40B4-BE49-F238E27FC236}">
                <a16:creationId xmlns:a16="http://schemas.microsoft.com/office/drawing/2014/main" id="{D2FA9F63-CBA0-7D11-3BE5-DB588D5F6EEE}"/>
              </a:ext>
            </a:extLst>
          </p:cNvPr>
          <p:cNvSpPr txBox="1"/>
          <p:nvPr/>
        </p:nvSpPr>
        <p:spPr>
          <a:xfrm>
            <a:off x="766948" y="5455226"/>
            <a:ext cx="45769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cs typeface="Calibri"/>
              </a:rPr>
              <a:t>Online non funziona niente quindi l'ho sul desktop</a:t>
            </a:r>
          </a:p>
          <a:p>
            <a:endParaRPr lang="it-IT">
              <a:cs typeface="Calibri"/>
            </a:endParaRPr>
          </a:p>
        </p:txBody>
      </p:sp>
    </p:spTree>
    <p:extLst>
      <p:ext uri="{BB962C8B-B14F-4D97-AF65-F5344CB8AC3E}">
        <p14:creationId xmlns:p14="http://schemas.microsoft.com/office/powerpoint/2010/main" val="282801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a:xfrm>
            <a:off x="384695" y="139166"/>
            <a:ext cx="9510991" cy="840400"/>
          </a:xfrm>
        </p:spPr>
        <p:txBody>
          <a:bodyPr>
            <a:normAutofit/>
          </a:bodyPr>
          <a:lstStyle/>
          <a:p>
            <a:r>
              <a:rPr lang="it-IT" sz="3200">
                <a:latin typeface="Calibri"/>
                <a:cs typeface="Calibri"/>
              </a:rPr>
              <a:t>Component </a:t>
            </a:r>
            <a:r>
              <a:rPr lang="it-IT" sz="3200" err="1">
                <a:latin typeface="Calibri"/>
                <a:cs typeface="Calibri"/>
              </a:rPr>
              <a:t>interfaces</a:t>
            </a:r>
            <a:endParaRPr lang="it-IT" sz="3200" err="1"/>
          </a:p>
        </p:txBody>
      </p:sp>
      <p:sp>
        <p:nvSpPr>
          <p:cNvPr id="4" name="Titolo 1">
            <a:extLst>
              <a:ext uri="{FF2B5EF4-FFF2-40B4-BE49-F238E27FC236}">
                <a16:creationId xmlns:a16="http://schemas.microsoft.com/office/drawing/2014/main" id="{8E89BC96-DBCE-619B-9F0F-B51786FF03FD}"/>
              </a:ext>
            </a:extLst>
          </p:cNvPr>
          <p:cNvSpPr txBox="1">
            <a:spLocks/>
          </p:cNvSpPr>
          <p:nvPr/>
        </p:nvSpPr>
        <p:spPr>
          <a:xfrm>
            <a:off x="10534535" y="139166"/>
            <a:ext cx="1525231" cy="840400"/>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pPr algn="r"/>
            <a:r>
              <a:rPr lang="it-IT" sz="1800">
                <a:latin typeface="Calibri"/>
                <a:cs typeface="Calibri"/>
              </a:rPr>
              <a:t>DD</a:t>
            </a:r>
            <a:endParaRPr lang="it-IT" sz="1800"/>
          </a:p>
        </p:txBody>
      </p:sp>
      <p:sp>
        <p:nvSpPr>
          <p:cNvPr id="5" name="Segnaposto contenuto 2">
            <a:extLst>
              <a:ext uri="{FF2B5EF4-FFF2-40B4-BE49-F238E27FC236}">
                <a16:creationId xmlns:a16="http://schemas.microsoft.com/office/drawing/2014/main" id="{6111DDA5-4A27-79B2-835D-2E232A8C8659}"/>
              </a:ext>
            </a:extLst>
          </p:cNvPr>
          <p:cNvSpPr>
            <a:spLocks noGrp="1"/>
          </p:cNvSpPr>
          <p:nvPr>
            <p:ph idx="1"/>
          </p:nvPr>
        </p:nvSpPr>
        <p:spPr>
          <a:xfrm>
            <a:off x="609600" y="1600201"/>
            <a:ext cx="11098301" cy="2626043"/>
          </a:xfrm>
        </p:spPr>
        <p:txBody>
          <a:bodyPr vert="horz" lIns="91440" tIns="45720" rIns="91440" bIns="45720" rtlCol="0" anchor="t">
            <a:normAutofit/>
          </a:bodyPr>
          <a:lstStyle/>
          <a:p>
            <a:endParaRPr lang="it-IT"/>
          </a:p>
          <a:p>
            <a:r>
              <a:rPr lang="it-IT">
                <a:latin typeface="Calibri"/>
                <a:cs typeface="Calibri"/>
              </a:rPr>
              <a:t>Ce l'ha </a:t>
            </a:r>
            <a:r>
              <a:rPr lang="it-IT" err="1">
                <a:latin typeface="Calibri"/>
                <a:cs typeface="Calibri"/>
              </a:rPr>
              <a:t>bbrav</a:t>
            </a:r>
            <a:r>
              <a:rPr lang="it-IT">
                <a:latin typeface="Calibri"/>
                <a:cs typeface="Calibri"/>
              </a:rPr>
              <a:t> sul desktop</a:t>
            </a:r>
            <a:endParaRPr lang="it-IT"/>
          </a:p>
        </p:txBody>
      </p:sp>
      <p:pic>
        <p:nvPicPr>
          <p:cNvPr id="3" name="Immagine 5">
            <a:extLst>
              <a:ext uri="{FF2B5EF4-FFF2-40B4-BE49-F238E27FC236}">
                <a16:creationId xmlns:a16="http://schemas.microsoft.com/office/drawing/2014/main" id="{A4166A96-E64A-8949-9EC8-169C1EB15EDF}"/>
              </a:ext>
            </a:extLst>
          </p:cNvPr>
          <p:cNvPicPr>
            <a:picLocks noChangeAspect="1"/>
          </p:cNvPicPr>
          <p:nvPr/>
        </p:nvPicPr>
        <p:blipFill>
          <a:blip r:embed="rId3"/>
          <a:stretch>
            <a:fillRect/>
          </a:stretch>
        </p:blipFill>
        <p:spPr>
          <a:xfrm>
            <a:off x="1178983" y="2660427"/>
            <a:ext cx="9601200" cy="3315147"/>
          </a:xfrm>
          <a:prstGeom prst="rect">
            <a:avLst/>
          </a:prstGeom>
        </p:spPr>
      </p:pic>
    </p:spTree>
    <p:extLst>
      <p:ext uri="{BB962C8B-B14F-4D97-AF65-F5344CB8AC3E}">
        <p14:creationId xmlns:p14="http://schemas.microsoft.com/office/powerpoint/2010/main" val="1081437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a:xfrm>
            <a:off x="384695" y="139166"/>
            <a:ext cx="9510991" cy="840400"/>
          </a:xfrm>
        </p:spPr>
        <p:txBody>
          <a:bodyPr>
            <a:normAutofit/>
          </a:bodyPr>
          <a:lstStyle/>
          <a:p>
            <a:r>
              <a:rPr lang="it-IT" sz="3200" err="1">
                <a:latin typeface="Calibri"/>
                <a:cs typeface="Calibri"/>
              </a:rPr>
              <a:t>Architectural</a:t>
            </a:r>
            <a:r>
              <a:rPr lang="it-IT" sz="3200">
                <a:latin typeface="Calibri"/>
                <a:cs typeface="Calibri"/>
              </a:rPr>
              <a:t> style and patterns</a:t>
            </a:r>
            <a:endParaRPr lang="it-IT" sz="3200"/>
          </a:p>
        </p:txBody>
      </p:sp>
      <p:sp>
        <p:nvSpPr>
          <p:cNvPr id="4" name="Titolo 1">
            <a:extLst>
              <a:ext uri="{FF2B5EF4-FFF2-40B4-BE49-F238E27FC236}">
                <a16:creationId xmlns:a16="http://schemas.microsoft.com/office/drawing/2014/main" id="{8E89BC96-DBCE-619B-9F0F-B51786FF03FD}"/>
              </a:ext>
            </a:extLst>
          </p:cNvPr>
          <p:cNvSpPr txBox="1">
            <a:spLocks/>
          </p:cNvSpPr>
          <p:nvPr/>
        </p:nvSpPr>
        <p:spPr>
          <a:xfrm>
            <a:off x="10534535" y="139166"/>
            <a:ext cx="1525231" cy="840400"/>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pPr algn="r"/>
            <a:r>
              <a:rPr lang="it-IT" sz="1800">
                <a:latin typeface="Calibri"/>
                <a:cs typeface="Calibri"/>
              </a:rPr>
              <a:t>DD</a:t>
            </a:r>
            <a:endParaRPr lang="it-IT" sz="1800"/>
          </a:p>
        </p:txBody>
      </p:sp>
      <p:sp>
        <p:nvSpPr>
          <p:cNvPr id="5" name="Segnaposto contenuto 2">
            <a:extLst>
              <a:ext uri="{FF2B5EF4-FFF2-40B4-BE49-F238E27FC236}">
                <a16:creationId xmlns:a16="http://schemas.microsoft.com/office/drawing/2014/main" id="{6111DDA5-4A27-79B2-835D-2E232A8C8659}"/>
              </a:ext>
            </a:extLst>
          </p:cNvPr>
          <p:cNvSpPr>
            <a:spLocks noGrp="1"/>
          </p:cNvSpPr>
          <p:nvPr>
            <p:ph idx="1"/>
          </p:nvPr>
        </p:nvSpPr>
        <p:spPr>
          <a:xfrm>
            <a:off x="609600" y="1600201"/>
            <a:ext cx="11098301" cy="2626043"/>
          </a:xfrm>
        </p:spPr>
        <p:txBody>
          <a:bodyPr vert="horz" lIns="91440" tIns="45720" rIns="91440" bIns="45720" rtlCol="0" anchor="t">
            <a:normAutofit/>
          </a:bodyPr>
          <a:lstStyle/>
          <a:p>
            <a:endParaRPr lang="it-IT"/>
          </a:p>
          <a:p>
            <a:endParaRPr lang="it-IT"/>
          </a:p>
        </p:txBody>
      </p:sp>
      <p:pic>
        <p:nvPicPr>
          <p:cNvPr id="6" name="Immagine 6">
            <a:extLst>
              <a:ext uri="{FF2B5EF4-FFF2-40B4-BE49-F238E27FC236}">
                <a16:creationId xmlns:a16="http://schemas.microsoft.com/office/drawing/2014/main" id="{17309598-B2AE-0270-0ED5-5DF6CCC2E2E4}"/>
              </a:ext>
            </a:extLst>
          </p:cNvPr>
          <p:cNvPicPr>
            <a:picLocks noChangeAspect="1"/>
          </p:cNvPicPr>
          <p:nvPr/>
        </p:nvPicPr>
        <p:blipFill>
          <a:blip r:embed="rId3"/>
          <a:stretch>
            <a:fillRect/>
          </a:stretch>
        </p:blipFill>
        <p:spPr>
          <a:xfrm>
            <a:off x="1901781" y="1598897"/>
            <a:ext cx="8388438" cy="4314881"/>
          </a:xfrm>
          <a:prstGeom prst="rect">
            <a:avLst/>
          </a:prstGeom>
        </p:spPr>
      </p:pic>
      <p:pic>
        <p:nvPicPr>
          <p:cNvPr id="3" name="Immagine 6">
            <a:extLst>
              <a:ext uri="{FF2B5EF4-FFF2-40B4-BE49-F238E27FC236}">
                <a16:creationId xmlns:a16="http://schemas.microsoft.com/office/drawing/2014/main" id="{188D9141-8B6E-2D88-E164-146D763FED3F}"/>
              </a:ext>
            </a:extLst>
          </p:cNvPr>
          <p:cNvPicPr>
            <a:picLocks noChangeAspect="1"/>
          </p:cNvPicPr>
          <p:nvPr/>
        </p:nvPicPr>
        <p:blipFill>
          <a:blip r:embed="rId4"/>
          <a:stretch>
            <a:fillRect/>
          </a:stretch>
        </p:blipFill>
        <p:spPr>
          <a:xfrm>
            <a:off x="10244369" y="1530350"/>
            <a:ext cx="1334095" cy="4114800"/>
          </a:xfrm>
          <a:prstGeom prst="rect">
            <a:avLst/>
          </a:prstGeom>
        </p:spPr>
      </p:pic>
      <p:sp>
        <p:nvSpPr>
          <p:cNvPr id="7" name="CasellaDiTesto 6">
            <a:extLst>
              <a:ext uri="{FF2B5EF4-FFF2-40B4-BE49-F238E27FC236}">
                <a16:creationId xmlns:a16="http://schemas.microsoft.com/office/drawing/2014/main" id="{D7504013-6520-B545-36BD-F3F132FBBAA6}"/>
              </a:ext>
            </a:extLst>
          </p:cNvPr>
          <p:cNvSpPr txBox="1"/>
          <p:nvPr/>
        </p:nvSpPr>
        <p:spPr>
          <a:xfrm>
            <a:off x="267228" y="2211917"/>
            <a:ext cx="12700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cs typeface="Calibri"/>
              </a:rPr>
              <a:t>Elimina logo </a:t>
            </a:r>
            <a:r>
              <a:rPr lang="it-IT" err="1">
                <a:cs typeface="Calibri"/>
              </a:rPr>
              <a:t>altexsoft</a:t>
            </a:r>
          </a:p>
        </p:txBody>
      </p:sp>
    </p:spTree>
    <p:extLst>
      <p:ext uri="{BB962C8B-B14F-4D97-AF65-F5344CB8AC3E}">
        <p14:creationId xmlns:p14="http://schemas.microsoft.com/office/powerpoint/2010/main" val="253859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a:xfrm>
            <a:off x="384695" y="139166"/>
            <a:ext cx="9510991" cy="840400"/>
          </a:xfrm>
        </p:spPr>
        <p:txBody>
          <a:bodyPr>
            <a:normAutofit/>
          </a:bodyPr>
          <a:lstStyle/>
          <a:p>
            <a:r>
              <a:rPr lang="it-IT" sz="2000" err="1">
                <a:latin typeface="Calibri"/>
                <a:cs typeface="Calibri"/>
              </a:rPr>
              <a:t>Implementation</a:t>
            </a:r>
            <a:r>
              <a:rPr lang="it-IT" sz="2000">
                <a:latin typeface="Calibri"/>
                <a:cs typeface="Calibri"/>
              </a:rPr>
              <a:t>, </a:t>
            </a:r>
            <a:r>
              <a:rPr lang="it-IT" sz="2000" err="1">
                <a:latin typeface="Calibri"/>
                <a:cs typeface="Calibri"/>
              </a:rPr>
              <a:t>integration</a:t>
            </a:r>
            <a:r>
              <a:rPr lang="it-IT" sz="2000">
                <a:latin typeface="Calibri"/>
                <a:cs typeface="Calibri"/>
              </a:rPr>
              <a:t> and </a:t>
            </a:r>
            <a:r>
              <a:rPr lang="it-IT" sz="2000" err="1">
                <a:latin typeface="Calibri"/>
                <a:cs typeface="Calibri"/>
              </a:rPr>
              <a:t>tests</a:t>
            </a:r>
            <a:r>
              <a:rPr lang="it-IT" sz="2000">
                <a:latin typeface="Calibri"/>
                <a:cs typeface="Calibri"/>
              </a:rPr>
              <a:t> plan</a:t>
            </a:r>
            <a:br>
              <a:rPr lang="it-IT" sz="4000"/>
            </a:br>
            <a:r>
              <a:rPr lang="it-IT" sz="2800" err="1">
                <a:latin typeface="Calibri"/>
                <a:cs typeface="Calibri"/>
              </a:rPr>
              <a:t>eMSP</a:t>
            </a:r>
            <a:r>
              <a:rPr lang="it-IT" sz="2800">
                <a:latin typeface="Calibri"/>
                <a:cs typeface="Calibri"/>
              </a:rPr>
              <a:t> server</a:t>
            </a:r>
            <a:endParaRPr lang="it-IT" sz="2800" b="0">
              <a:latin typeface="Calibri"/>
              <a:cs typeface="Calibri"/>
            </a:endParaRPr>
          </a:p>
          <a:p>
            <a:endParaRPr lang="it-IT" sz="4000"/>
          </a:p>
        </p:txBody>
      </p:sp>
      <p:sp>
        <p:nvSpPr>
          <p:cNvPr id="4" name="Titolo 1">
            <a:extLst>
              <a:ext uri="{FF2B5EF4-FFF2-40B4-BE49-F238E27FC236}">
                <a16:creationId xmlns:a16="http://schemas.microsoft.com/office/drawing/2014/main" id="{8E89BC96-DBCE-619B-9F0F-B51786FF03FD}"/>
              </a:ext>
            </a:extLst>
          </p:cNvPr>
          <p:cNvSpPr txBox="1">
            <a:spLocks/>
          </p:cNvSpPr>
          <p:nvPr/>
        </p:nvSpPr>
        <p:spPr>
          <a:xfrm>
            <a:off x="10534535" y="139166"/>
            <a:ext cx="1525231" cy="840400"/>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pPr algn="r"/>
            <a:r>
              <a:rPr lang="it-IT" sz="1800">
                <a:latin typeface="Calibri"/>
                <a:cs typeface="Calibri"/>
              </a:rPr>
              <a:t>DD</a:t>
            </a:r>
            <a:endParaRPr lang="it-IT" sz="1800"/>
          </a:p>
        </p:txBody>
      </p:sp>
      <p:sp>
        <p:nvSpPr>
          <p:cNvPr id="5" name="Segnaposto contenuto 2">
            <a:extLst>
              <a:ext uri="{FF2B5EF4-FFF2-40B4-BE49-F238E27FC236}">
                <a16:creationId xmlns:a16="http://schemas.microsoft.com/office/drawing/2014/main" id="{6111DDA5-4A27-79B2-835D-2E232A8C8659}"/>
              </a:ext>
            </a:extLst>
          </p:cNvPr>
          <p:cNvSpPr>
            <a:spLocks noGrp="1"/>
          </p:cNvSpPr>
          <p:nvPr>
            <p:ph idx="1"/>
          </p:nvPr>
        </p:nvSpPr>
        <p:spPr>
          <a:xfrm>
            <a:off x="609600" y="1600201"/>
            <a:ext cx="11098301" cy="2626043"/>
          </a:xfrm>
        </p:spPr>
        <p:txBody>
          <a:bodyPr vert="horz" lIns="91440" tIns="45720" rIns="91440" bIns="45720" rtlCol="0" anchor="t">
            <a:normAutofit/>
          </a:bodyPr>
          <a:lstStyle/>
          <a:p>
            <a:endParaRPr lang="it-IT"/>
          </a:p>
          <a:p>
            <a:endParaRPr lang="it-IT"/>
          </a:p>
        </p:txBody>
      </p:sp>
      <p:pic>
        <p:nvPicPr>
          <p:cNvPr id="7" name="Immagine 7">
            <a:extLst>
              <a:ext uri="{FF2B5EF4-FFF2-40B4-BE49-F238E27FC236}">
                <a16:creationId xmlns:a16="http://schemas.microsoft.com/office/drawing/2014/main" id="{3530992B-9BF9-8F31-6706-8FB140A53795}"/>
              </a:ext>
            </a:extLst>
          </p:cNvPr>
          <p:cNvPicPr>
            <a:picLocks noChangeAspect="1"/>
          </p:cNvPicPr>
          <p:nvPr/>
        </p:nvPicPr>
        <p:blipFill>
          <a:blip r:embed="rId3"/>
          <a:stretch>
            <a:fillRect/>
          </a:stretch>
        </p:blipFill>
        <p:spPr>
          <a:xfrm>
            <a:off x="2832538" y="1601454"/>
            <a:ext cx="5883165" cy="3957265"/>
          </a:xfrm>
          <a:prstGeom prst="rect">
            <a:avLst/>
          </a:prstGeom>
        </p:spPr>
      </p:pic>
    </p:spTree>
    <p:extLst>
      <p:ext uri="{BB962C8B-B14F-4D97-AF65-F5344CB8AC3E}">
        <p14:creationId xmlns:p14="http://schemas.microsoft.com/office/powerpoint/2010/main" val="393028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8E89BC96-DBCE-619B-9F0F-B51786FF03FD}"/>
              </a:ext>
            </a:extLst>
          </p:cNvPr>
          <p:cNvSpPr txBox="1">
            <a:spLocks/>
          </p:cNvSpPr>
          <p:nvPr/>
        </p:nvSpPr>
        <p:spPr>
          <a:xfrm>
            <a:off x="10534535" y="139166"/>
            <a:ext cx="1525231" cy="840400"/>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pPr algn="r"/>
            <a:r>
              <a:rPr lang="it-IT" sz="1800">
                <a:latin typeface="Calibri"/>
                <a:cs typeface="Calibri"/>
              </a:rPr>
              <a:t>DD</a:t>
            </a:r>
            <a:endParaRPr lang="it-IT" sz="1800"/>
          </a:p>
        </p:txBody>
      </p:sp>
      <p:sp>
        <p:nvSpPr>
          <p:cNvPr id="5" name="Segnaposto contenuto 2">
            <a:extLst>
              <a:ext uri="{FF2B5EF4-FFF2-40B4-BE49-F238E27FC236}">
                <a16:creationId xmlns:a16="http://schemas.microsoft.com/office/drawing/2014/main" id="{6111DDA5-4A27-79B2-835D-2E232A8C8659}"/>
              </a:ext>
            </a:extLst>
          </p:cNvPr>
          <p:cNvSpPr>
            <a:spLocks noGrp="1"/>
          </p:cNvSpPr>
          <p:nvPr>
            <p:ph idx="1"/>
          </p:nvPr>
        </p:nvSpPr>
        <p:spPr>
          <a:xfrm>
            <a:off x="609600" y="1600201"/>
            <a:ext cx="11098301" cy="2626043"/>
          </a:xfrm>
        </p:spPr>
        <p:txBody>
          <a:bodyPr vert="horz" lIns="91440" tIns="45720" rIns="91440" bIns="45720" rtlCol="0" anchor="t">
            <a:normAutofit/>
          </a:bodyPr>
          <a:lstStyle/>
          <a:p>
            <a:endParaRPr lang="it-IT"/>
          </a:p>
          <a:p>
            <a:endParaRPr lang="it-IT"/>
          </a:p>
        </p:txBody>
      </p:sp>
      <p:pic>
        <p:nvPicPr>
          <p:cNvPr id="6" name="Immagine 6">
            <a:extLst>
              <a:ext uri="{FF2B5EF4-FFF2-40B4-BE49-F238E27FC236}">
                <a16:creationId xmlns:a16="http://schemas.microsoft.com/office/drawing/2014/main" id="{B68AF1CC-78EC-D046-293A-8183A76248D9}"/>
              </a:ext>
            </a:extLst>
          </p:cNvPr>
          <p:cNvPicPr>
            <a:picLocks noChangeAspect="1"/>
          </p:cNvPicPr>
          <p:nvPr/>
        </p:nvPicPr>
        <p:blipFill>
          <a:blip r:embed="rId3"/>
          <a:stretch>
            <a:fillRect/>
          </a:stretch>
        </p:blipFill>
        <p:spPr>
          <a:xfrm>
            <a:off x="1912882" y="2051984"/>
            <a:ext cx="7945820" cy="3200720"/>
          </a:xfrm>
          <a:prstGeom prst="rect">
            <a:avLst/>
          </a:prstGeom>
        </p:spPr>
      </p:pic>
      <p:sp>
        <p:nvSpPr>
          <p:cNvPr id="12" name="Titolo 1">
            <a:extLst>
              <a:ext uri="{FF2B5EF4-FFF2-40B4-BE49-F238E27FC236}">
                <a16:creationId xmlns:a16="http://schemas.microsoft.com/office/drawing/2014/main" id="{78080BA9-2044-1D4C-3D15-356A200A87D0}"/>
              </a:ext>
            </a:extLst>
          </p:cNvPr>
          <p:cNvSpPr>
            <a:spLocks noGrp="1"/>
          </p:cNvSpPr>
          <p:nvPr>
            <p:ph type="title"/>
          </p:nvPr>
        </p:nvSpPr>
        <p:spPr>
          <a:xfrm>
            <a:off x="384695" y="139166"/>
            <a:ext cx="9510991" cy="840400"/>
          </a:xfrm>
        </p:spPr>
        <p:txBody>
          <a:bodyPr>
            <a:normAutofit/>
          </a:bodyPr>
          <a:lstStyle/>
          <a:p>
            <a:r>
              <a:rPr lang="it-IT" sz="2000" err="1">
                <a:latin typeface="Calibri"/>
                <a:cs typeface="Calibri"/>
              </a:rPr>
              <a:t>Implementation</a:t>
            </a:r>
            <a:r>
              <a:rPr lang="it-IT" sz="2000">
                <a:latin typeface="Calibri"/>
                <a:cs typeface="Calibri"/>
              </a:rPr>
              <a:t>, </a:t>
            </a:r>
            <a:r>
              <a:rPr lang="it-IT" sz="2000" err="1">
                <a:latin typeface="Calibri"/>
                <a:cs typeface="Calibri"/>
              </a:rPr>
              <a:t>integration</a:t>
            </a:r>
            <a:r>
              <a:rPr lang="it-IT" sz="2000">
                <a:latin typeface="Calibri"/>
                <a:cs typeface="Calibri"/>
              </a:rPr>
              <a:t> and </a:t>
            </a:r>
            <a:r>
              <a:rPr lang="it-IT" sz="2000" err="1">
                <a:latin typeface="Calibri"/>
                <a:cs typeface="Calibri"/>
              </a:rPr>
              <a:t>tests</a:t>
            </a:r>
            <a:r>
              <a:rPr lang="it-IT" sz="2000">
                <a:latin typeface="Calibri"/>
                <a:cs typeface="Calibri"/>
              </a:rPr>
              <a:t> plan</a:t>
            </a:r>
            <a:br>
              <a:rPr lang="it-IT" sz="2400">
                <a:latin typeface="Calibri"/>
                <a:cs typeface="Calibri"/>
              </a:rPr>
            </a:br>
            <a:r>
              <a:rPr lang="it-IT" sz="2800">
                <a:latin typeface="Calibri"/>
                <a:cs typeface="Calibri"/>
              </a:rPr>
              <a:t>CPMS server – part 1</a:t>
            </a:r>
            <a:endParaRPr lang="it-IT" sz="2800"/>
          </a:p>
        </p:txBody>
      </p:sp>
    </p:spTree>
    <p:extLst>
      <p:ext uri="{BB962C8B-B14F-4D97-AF65-F5344CB8AC3E}">
        <p14:creationId xmlns:p14="http://schemas.microsoft.com/office/powerpoint/2010/main" val="271163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8E89BC96-DBCE-619B-9F0F-B51786FF03FD}"/>
              </a:ext>
            </a:extLst>
          </p:cNvPr>
          <p:cNvSpPr txBox="1">
            <a:spLocks/>
          </p:cNvSpPr>
          <p:nvPr/>
        </p:nvSpPr>
        <p:spPr>
          <a:xfrm>
            <a:off x="10534535" y="139166"/>
            <a:ext cx="1525231" cy="840400"/>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pPr algn="r"/>
            <a:r>
              <a:rPr lang="it-IT" sz="1800">
                <a:latin typeface="Calibri"/>
                <a:cs typeface="Calibri"/>
              </a:rPr>
              <a:t>DD</a:t>
            </a:r>
            <a:endParaRPr lang="it-IT" sz="1800"/>
          </a:p>
        </p:txBody>
      </p:sp>
      <p:sp>
        <p:nvSpPr>
          <p:cNvPr id="5" name="Segnaposto contenuto 2">
            <a:extLst>
              <a:ext uri="{FF2B5EF4-FFF2-40B4-BE49-F238E27FC236}">
                <a16:creationId xmlns:a16="http://schemas.microsoft.com/office/drawing/2014/main" id="{6111DDA5-4A27-79B2-835D-2E232A8C8659}"/>
              </a:ext>
            </a:extLst>
          </p:cNvPr>
          <p:cNvSpPr>
            <a:spLocks noGrp="1"/>
          </p:cNvSpPr>
          <p:nvPr>
            <p:ph idx="1"/>
          </p:nvPr>
        </p:nvSpPr>
        <p:spPr>
          <a:xfrm>
            <a:off x="609600" y="1600201"/>
            <a:ext cx="11098301" cy="2626043"/>
          </a:xfrm>
        </p:spPr>
        <p:txBody>
          <a:bodyPr vert="horz" lIns="91440" tIns="45720" rIns="91440" bIns="45720" rtlCol="0" anchor="t">
            <a:normAutofit/>
          </a:bodyPr>
          <a:lstStyle/>
          <a:p>
            <a:endParaRPr lang="it-IT"/>
          </a:p>
          <a:p>
            <a:endParaRPr lang="it-IT"/>
          </a:p>
        </p:txBody>
      </p:sp>
      <p:pic>
        <p:nvPicPr>
          <p:cNvPr id="3" name="Immagine 5">
            <a:extLst>
              <a:ext uri="{FF2B5EF4-FFF2-40B4-BE49-F238E27FC236}">
                <a16:creationId xmlns:a16="http://schemas.microsoft.com/office/drawing/2014/main" id="{8E9DB4B3-A613-5147-3086-E3DF2FDE1EC3}"/>
              </a:ext>
            </a:extLst>
          </p:cNvPr>
          <p:cNvPicPr>
            <a:picLocks noChangeAspect="1"/>
          </p:cNvPicPr>
          <p:nvPr/>
        </p:nvPicPr>
        <p:blipFill>
          <a:blip r:embed="rId3"/>
          <a:stretch>
            <a:fillRect/>
          </a:stretch>
        </p:blipFill>
        <p:spPr>
          <a:xfrm>
            <a:off x="1571297" y="1952770"/>
            <a:ext cx="9259613" cy="2847357"/>
          </a:xfrm>
          <a:prstGeom prst="rect">
            <a:avLst/>
          </a:prstGeom>
        </p:spPr>
      </p:pic>
      <p:sp>
        <p:nvSpPr>
          <p:cNvPr id="15" name="Titolo 1">
            <a:extLst>
              <a:ext uri="{FF2B5EF4-FFF2-40B4-BE49-F238E27FC236}">
                <a16:creationId xmlns:a16="http://schemas.microsoft.com/office/drawing/2014/main" id="{D2CEC855-B15E-CDC5-582B-5A7635811BBD}"/>
              </a:ext>
            </a:extLst>
          </p:cNvPr>
          <p:cNvSpPr txBox="1">
            <a:spLocks/>
          </p:cNvSpPr>
          <p:nvPr/>
        </p:nvSpPr>
        <p:spPr>
          <a:xfrm>
            <a:off x="331222" y="179271"/>
            <a:ext cx="9510991" cy="840400"/>
          </a:xfrm>
          <a:prstGeom prst="rect">
            <a:avLst/>
          </a:prstGeom>
        </p:spPr>
        <p:txBody>
          <a:bodyPr vert="horz" lIns="91440" tIns="45720" rIns="91440" bIns="45720" rtlCol="0" anchor="t" anchorCtr="0">
            <a:normAutofit fontScale="97500"/>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r>
              <a:rPr lang="it-IT" sz="2000" err="1">
                <a:latin typeface="Calibri"/>
                <a:cs typeface="Calibri"/>
              </a:rPr>
              <a:t>Implementation</a:t>
            </a:r>
            <a:r>
              <a:rPr lang="it-IT" sz="2000">
                <a:latin typeface="Calibri"/>
                <a:cs typeface="Calibri"/>
              </a:rPr>
              <a:t>, </a:t>
            </a:r>
            <a:r>
              <a:rPr lang="it-IT" sz="2000" err="1">
                <a:latin typeface="Calibri"/>
                <a:cs typeface="Calibri"/>
              </a:rPr>
              <a:t>integration</a:t>
            </a:r>
            <a:r>
              <a:rPr lang="it-IT" sz="2000">
                <a:latin typeface="Calibri"/>
                <a:cs typeface="Calibri"/>
              </a:rPr>
              <a:t> and </a:t>
            </a:r>
            <a:r>
              <a:rPr lang="it-IT" sz="2000" err="1">
                <a:latin typeface="Calibri"/>
                <a:cs typeface="Calibri"/>
              </a:rPr>
              <a:t>tests</a:t>
            </a:r>
            <a:r>
              <a:rPr lang="it-IT" sz="2000">
                <a:latin typeface="Calibri"/>
                <a:cs typeface="Calibri"/>
              </a:rPr>
              <a:t> plan</a:t>
            </a:r>
            <a:br>
              <a:rPr lang="it-IT" sz="2400">
                <a:latin typeface="Calibri"/>
                <a:cs typeface="Calibri"/>
              </a:rPr>
            </a:br>
            <a:r>
              <a:rPr lang="it-IT" sz="2800">
                <a:latin typeface="Calibri"/>
                <a:cs typeface="Calibri"/>
              </a:rPr>
              <a:t>CPMS server – part 2</a:t>
            </a:r>
            <a:endParaRPr lang="it-IT" sz="2800"/>
          </a:p>
        </p:txBody>
      </p:sp>
    </p:spTree>
    <p:extLst>
      <p:ext uri="{BB962C8B-B14F-4D97-AF65-F5344CB8AC3E}">
        <p14:creationId xmlns:p14="http://schemas.microsoft.com/office/powerpoint/2010/main" val="560988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8E89BC96-DBCE-619B-9F0F-B51786FF03FD}"/>
              </a:ext>
            </a:extLst>
          </p:cNvPr>
          <p:cNvSpPr txBox="1">
            <a:spLocks/>
          </p:cNvSpPr>
          <p:nvPr/>
        </p:nvSpPr>
        <p:spPr>
          <a:xfrm>
            <a:off x="10534535" y="139166"/>
            <a:ext cx="1525231" cy="840400"/>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pPr algn="r"/>
            <a:r>
              <a:rPr lang="it-IT" sz="1800">
                <a:latin typeface="Calibri"/>
                <a:cs typeface="Calibri"/>
              </a:rPr>
              <a:t>DD</a:t>
            </a:r>
            <a:endParaRPr lang="it-IT" sz="1800"/>
          </a:p>
        </p:txBody>
      </p:sp>
      <p:sp>
        <p:nvSpPr>
          <p:cNvPr id="5" name="Segnaposto contenuto 2">
            <a:extLst>
              <a:ext uri="{FF2B5EF4-FFF2-40B4-BE49-F238E27FC236}">
                <a16:creationId xmlns:a16="http://schemas.microsoft.com/office/drawing/2014/main" id="{6111DDA5-4A27-79B2-835D-2E232A8C8659}"/>
              </a:ext>
            </a:extLst>
          </p:cNvPr>
          <p:cNvSpPr>
            <a:spLocks noGrp="1"/>
          </p:cNvSpPr>
          <p:nvPr>
            <p:ph idx="1"/>
          </p:nvPr>
        </p:nvSpPr>
        <p:spPr>
          <a:xfrm>
            <a:off x="609600" y="1600201"/>
            <a:ext cx="11098301" cy="2626043"/>
          </a:xfrm>
        </p:spPr>
        <p:txBody>
          <a:bodyPr vert="horz" lIns="91440" tIns="45720" rIns="91440" bIns="45720" rtlCol="0" anchor="t">
            <a:normAutofit/>
          </a:bodyPr>
          <a:lstStyle/>
          <a:p>
            <a:endParaRPr lang="it-IT"/>
          </a:p>
          <a:p>
            <a:endParaRPr lang="it-IT"/>
          </a:p>
        </p:txBody>
      </p:sp>
      <p:pic>
        <p:nvPicPr>
          <p:cNvPr id="3" name="Immagine 5">
            <a:extLst>
              <a:ext uri="{FF2B5EF4-FFF2-40B4-BE49-F238E27FC236}">
                <a16:creationId xmlns:a16="http://schemas.microsoft.com/office/drawing/2014/main" id="{419A8D57-945D-AB3B-AC63-6A2E7355CFAA}"/>
              </a:ext>
            </a:extLst>
          </p:cNvPr>
          <p:cNvPicPr>
            <a:picLocks noChangeAspect="1"/>
          </p:cNvPicPr>
          <p:nvPr/>
        </p:nvPicPr>
        <p:blipFill>
          <a:blip r:embed="rId3"/>
          <a:stretch>
            <a:fillRect/>
          </a:stretch>
        </p:blipFill>
        <p:spPr>
          <a:xfrm>
            <a:off x="1978572" y="2116410"/>
            <a:ext cx="8379372" cy="3466006"/>
          </a:xfrm>
          <a:prstGeom prst="rect">
            <a:avLst/>
          </a:prstGeom>
        </p:spPr>
      </p:pic>
      <p:sp>
        <p:nvSpPr>
          <p:cNvPr id="9" name="Titolo 1">
            <a:extLst>
              <a:ext uri="{FF2B5EF4-FFF2-40B4-BE49-F238E27FC236}">
                <a16:creationId xmlns:a16="http://schemas.microsoft.com/office/drawing/2014/main" id="{5EF600C9-FAE1-239B-AB4D-F25D66E82AAC}"/>
              </a:ext>
            </a:extLst>
          </p:cNvPr>
          <p:cNvSpPr>
            <a:spLocks noGrp="1"/>
          </p:cNvSpPr>
          <p:nvPr>
            <p:ph type="title"/>
          </p:nvPr>
        </p:nvSpPr>
        <p:spPr>
          <a:xfrm>
            <a:off x="384695" y="139166"/>
            <a:ext cx="9510991" cy="840400"/>
          </a:xfrm>
        </p:spPr>
        <p:txBody>
          <a:bodyPr>
            <a:normAutofit/>
          </a:bodyPr>
          <a:lstStyle/>
          <a:p>
            <a:r>
              <a:rPr lang="it-IT" sz="2000" err="1">
                <a:latin typeface="Calibri"/>
                <a:cs typeface="Calibri"/>
              </a:rPr>
              <a:t>Implementation</a:t>
            </a:r>
            <a:r>
              <a:rPr lang="it-IT" sz="2000">
                <a:latin typeface="Calibri"/>
                <a:cs typeface="Calibri"/>
              </a:rPr>
              <a:t>, </a:t>
            </a:r>
            <a:r>
              <a:rPr lang="it-IT" sz="2000" err="1">
                <a:latin typeface="Calibri"/>
                <a:cs typeface="Calibri"/>
              </a:rPr>
              <a:t>integration</a:t>
            </a:r>
            <a:r>
              <a:rPr lang="it-IT" sz="2000">
                <a:latin typeface="Calibri"/>
                <a:cs typeface="Calibri"/>
              </a:rPr>
              <a:t> and </a:t>
            </a:r>
            <a:r>
              <a:rPr lang="it-IT" sz="2000" err="1">
                <a:latin typeface="Calibri"/>
                <a:cs typeface="Calibri"/>
              </a:rPr>
              <a:t>tests</a:t>
            </a:r>
            <a:r>
              <a:rPr lang="it-IT" sz="2000">
                <a:latin typeface="Calibri"/>
                <a:cs typeface="Calibri"/>
              </a:rPr>
              <a:t> plan</a:t>
            </a:r>
            <a:br>
              <a:rPr lang="it-IT" sz="2400">
                <a:latin typeface="Calibri"/>
                <a:cs typeface="Calibri"/>
              </a:rPr>
            </a:br>
            <a:r>
              <a:rPr lang="it-IT" sz="2800" err="1">
                <a:latin typeface="Calibri"/>
                <a:cs typeface="Calibri"/>
              </a:rPr>
              <a:t>eMSP</a:t>
            </a:r>
            <a:r>
              <a:rPr lang="it-IT" sz="2800">
                <a:latin typeface="Calibri"/>
                <a:cs typeface="Calibri"/>
              </a:rPr>
              <a:t> app</a:t>
            </a:r>
            <a:endParaRPr lang="it-IT" sz="2800"/>
          </a:p>
        </p:txBody>
      </p:sp>
    </p:spTree>
    <p:extLst>
      <p:ext uri="{BB962C8B-B14F-4D97-AF65-F5344CB8AC3E}">
        <p14:creationId xmlns:p14="http://schemas.microsoft.com/office/powerpoint/2010/main" val="327917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D431E86-03B3-7C42-8AF8-957503CAE7EE}"/>
              </a:ext>
            </a:extLst>
          </p:cNvPr>
          <p:cNvSpPr txBox="1"/>
          <p:nvPr/>
        </p:nvSpPr>
        <p:spPr>
          <a:xfrm>
            <a:off x="5771136" y="2499925"/>
            <a:ext cx="4736536" cy="830997"/>
          </a:xfrm>
          <a:prstGeom prst="rect">
            <a:avLst/>
          </a:prstGeom>
          <a:noFill/>
        </p:spPr>
        <p:txBody>
          <a:bodyPr wrap="square" rtlCol="0">
            <a:spAutoFit/>
          </a:bodyPr>
          <a:lstStyle/>
          <a:p>
            <a:pPr algn="ctr"/>
            <a:r>
              <a:rPr lang="it-IT" sz="2400" b="1">
                <a:solidFill>
                  <a:srgbClr val="3A705B"/>
                </a:solidFill>
                <a:latin typeface="Calibri" panose="020F0502020204030204" pitchFamily="34" charset="0"/>
                <a:cs typeface="Calibri" panose="020F0502020204030204" pitchFamily="34" charset="0"/>
              </a:rPr>
              <a:t>Nome Cognome Autore</a:t>
            </a:r>
          </a:p>
          <a:p>
            <a:pPr algn="ctr"/>
            <a:r>
              <a:rPr lang="it-IT" sz="2400" b="1" i="1">
                <a:solidFill>
                  <a:srgbClr val="549373"/>
                </a:solidFill>
                <a:latin typeface="Calibri" panose="020F0502020204030204" pitchFamily="34" charset="0"/>
                <a:cs typeface="Calibri" panose="020F0502020204030204" pitchFamily="34" charset="0"/>
              </a:rPr>
              <a:t>Ruolo autore presso il Dipartimento</a:t>
            </a:r>
          </a:p>
        </p:txBody>
      </p:sp>
      <p:sp>
        <p:nvSpPr>
          <p:cNvPr id="4" name="CasellaDiTesto 3">
            <a:extLst>
              <a:ext uri="{FF2B5EF4-FFF2-40B4-BE49-F238E27FC236}">
                <a16:creationId xmlns:a16="http://schemas.microsoft.com/office/drawing/2014/main" id="{442EAB33-E222-8744-A578-699991589200}"/>
              </a:ext>
            </a:extLst>
          </p:cNvPr>
          <p:cNvSpPr txBox="1"/>
          <p:nvPr/>
        </p:nvSpPr>
        <p:spPr>
          <a:xfrm>
            <a:off x="6338596" y="3420455"/>
            <a:ext cx="3601616" cy="1169551"/>
          </a:xfrm>
          <a:prstGeom prst="rect">
            <a:avLst/>
          </a:prstGeom>
          <a:noFill/>
        </p:spPr>
        <p:txBody>
          <a:bodyPr wrap="square" rtlCol="0">
            <a:spAutoFit/>
          </a:bodyPr>
          <a:lstStyle/>
          <a:p>
            <a:pPr algn="ctr"/>
            <a:r>
              <a:rPr lang="it-IT" sz="1400">
                <a:latin typeface="Calibri" panose="020F0502020204030204" pitchFamily="34" charset="0"/>
                <a:cs typeface="Calibri" panose="020F0502020204030204" pitchFamily="34" charset="0"/>
              </a:rPr>
              <a:t>CONTATTI</a:t>
            </a:r>
          </a:p>
          <a:p>
            <a:pPr algn="ctr"/>
            <a:endParaRPr lang="it-IT" sz="1400">
              <a:latin typeface="Calibri" panose="020F0502020204030204" pitchFamily="34" charset="0"/>
              <a:cs typeface="Calibri" panose="020F0502020204030204" pitchFamily="34" charset="0"/>
            </a:endParaRPr>
          </a:p>
          <a:p>
            <a:pPr algn="ctr"/>
            <a:r>
              <a:rPr lang="it-IT" sz="1400">
                <a:latin typeface="Calibri" panose="020F0502020204030204" pitchFamily="34" charset="0"/>
                <a:cs typeface="Calibri" panose="020F0502020204030204" pitchFamily="34" charset="0"/>
              </a:rPr>
              <a:t>Tel. +39 02 2399 XXXX</a:t>
            </a:r>
          </a:p>
          <a:p>
            <a:pPr algn="ctr"/>
            <a:r>
              <a:rPr lang="it-IT" sz="1400">
                <a:solidFill>
                  <a:srgbClr val="38715B"/>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nome.cognome@polimi.it</a:t>
            </a:r>
            <a:r>
              <a:rPr lang="it-IT" sz="1400">
                <a:solidFill>
                  <a:srgbClr val="38715B"/>
                </a:solidFill>
                <a:latin typeface="Calibri" panose="020F0502020204030204" pitchFamily="34" charset="0"/>
                <a:cs typeface="Calibri" panose="020F0502020204030204" pitchFamily="34" charset="0"/>
              </a:rPr>
              <a:t> </a:t>
            </a:r>
          </a:p>
          <a:p>
            <a:pPr algn="ctr"/>
            <a:r>
              <a:rPr lang="it-IT" sz="1400">
                <a:solidFill>
                  <a:srgbClr val="38715B"/>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www.deib.polimi.it</a:t>
            </a:r>
            <a:r>
              <a:rPr lang="it-IT" sz="1400">
                <a:solidFill>
                  <a:srgbClr val="38715B"/>
                </a:solidFill>
                <a:latin typeface="Calibri" panose="020F0502020204030204" pitchFamily="34" charset="0"/>
                <a:cs typeface="Calibri" panose="020F0502020204030204" pitchFamily="34" charset="0"/>
              </a:rPr>
              <a:t> </a:t>
            </a:r>
          </a:p>
        </p:txBody>
      </p:sp>
      <p:sp>
        <p:nvSpPr>
          <p:cNvPr id="3" name="CasellaDiTesto 2">
            <a:extLst>
              <a:ext uri="{FF2B5EF4-FFF2-40B4-BE49-F238E27FC236}">
                <a16:creationId xmlns:a16="http://schemas.microsoft.com/office/drawing/2014/main" id="{D8B9D1F0-FBBD-DE6B-F3BD-787787A49DA2}"/>
              </a:ext>
            </a:extLst>
          </p:cNvPr>
          <p:cNvSpPr txBox="1"/>
          <p:nvPr/>
        </p:nvSpPr>
        <p:spPr>
          <a:xfrm>
            <a:off x="4226816" y="1351844"/>
            <a:ext cx="7835336" cy="830997"/>
          </a:xfrm>
          <a:prstGeom prst="rect">
            <a:avLst/>
          </a:prstGeom>
          <a:noFill/>
        </p:spPr>
        <p:txBody>
          <a:bodyPr wrap="square" lIns="91440" tIns="45720" rIns="91440" bIns="45720" rtlCol="0" anchor="t">
            <a:spAutoFit/>
          </a:bodyPr>
          <a:lstStyle/>
          <a:p>
            <a:pPr algn="ctr"/>
            <a:r>
              <a:rPr lang="it-IT" sz="2400" err="1">
                <a:ea typeface="+mn-lt"/>
                <a:cs typeface="+mn-lt"/>
              </a:rPr>
              <a:t>Please</a:t>
            </a:r>
            <a:r>
              <a:rPr lang="it-IT" sz="2400">
                <a:ea typeface="+mn-lt"/>
                <a:cs typeface="+mn-lt"/>
              </a:rPr>
              <a:t> note </a:t>
            </a:r>
            <a:r>
              <a:rPr lang="it-IT" sz="2400" err="1">
                <a:ea typeface="+mn-lt"/>
                <a:cs typeface="+mn-lt"/>
              </a:rPr>
              <a:t>that</a:t>
            </a:r>
            <a:r>
              <a:rPr lang="it-IT" sz="2400">
                <a:ea typeface="+mn-lt"/>
                <a:cs typeface="+mn-lt"/>
              </a:rPr>
              <a:t> the use of "</a:t>
            </a:r>
            <a:r>
              <a:rPr lang="it-IT" sz="2400" err="1">
                <a:ea typeface="+mn-lt"/>
                <a:cs typeface="+mn-lt"/>
              </a:rPr>
              <a:t>it</a:t>
            </a:r>
            <a:r>
              <a:rPr lang="it-IT" sz="2400">
                <a:ea typeface="+mn-lt"/>
                <a:cs typeface="+mn-lt"/>
              </a:rPr>
              <a:t>" in the </a:t>
            </a:r>
            <a:r>
              <a:rPr lang="it-IT" sz="2400" err="1">
                <a:ea typeface="+mn-lt"/>
                <a:cs typeface="+mn-lt"/>
              </a:rPr>
              <a:t>previous</a:t>
            </a:r>
            <a:r>
              <a:rPr lang="it-IT" sz="2400">
                <a:ea typeface="+mn-lt"/>
                <a:cs typeface="+mn-lt"/>
              </a:rPr>
              <a:t> slide </a:t>
            </a:r>
            <a:r>
              <a:rPr lang="it-IT" sz="2400" err="1">
                <a:ea typeface="+mn-lt"/>
                <a:cs typeface="+mn-lt"/>
              </a:rPr>
              <a:t>is</a:t>
            </a:r>
            <a:r>
              <a:rPr lang="it-IT" sz="2400">
                <a:ea typeface="+mn-lt"/>
                <a:cs typeface="+mn-lt"/>
              </a:rPr>
              <a:t> </a:t>
            </a:r>
            <a:r>
              <a:rPr lang="it-IT" sz="2400" err="1">
                <a:ea typeface="+mn-lt"/>
                <a:cs typeface="+mn-lt"/>
              </a:rPr>
              <a:t>used</a:t>
            </a:r>
            <a:r>
              <a:rPr lang="it-IT" sz="2400">
                <a:ea typeface="+mn-lt"/>
                <a:cs typeface="+mn-lt"/>
              </a:rPr>
              <a:t> to </a:t>
            </a:r>
            <a:r>
              <a:rPr lang="it-IT" sz="2400" err="1">
                <a:ea typeface="+mn-lt"/>
                <a:cs typeface="+mn-lt"/>
              </a:rPr>
              <a:t>provide</a:t>
            </a:r>
            <a:r>
              <a:rPr lang="it-IT" sz="2400">
                <a:ea typeface="+mn-lt"/>
                <a:cs typeface="+mn-lt"/>
              </a:rPr>
              <a:t> a </a:t>
            </a:r>
            <a:r>
              <a:rPr lang="it-IT" sz="2400" err="1">
                <a:ea typeface="+mn-lt"/>
                <a:cs typeface="+mn-lt"/>
              </a:rPr>
              <a:t>neutral</a:t>
            </a:r>
            <a:r>
              <a:rPr lang="it-IT" sz="2400">
                <a:ea typeface="+mn-lt"/>
                <a:cs typeface="+mn-lt"/>
              </a:rPr>
              <a:t> and inclusive </a:t>
            </a:r>
            <a:r>
              <a:rPr lang="it-IT" sz="2400" err="1">
                <a:ea typeface="+mn-lt"/>
                <a:cs typeface="+mn-lt"/>
              </a:rPr>
              <a:t>language</a:t>
            </a:r>
            <a:r>
              <a:rPr lang="it-IT" sz="2400">
                <a:ea typeface="+mn-lt"/>
                <a:cs typeface="+mn-lt"/>
              </a:rPr>
              <a:t>.</a:t>
            </a:r>
            <a:endParaRPr lang="it-IT"/>
          </a:p>
        </p:txBody>
      </p:sp>
    </p:spTree>
    <p:extLst>
      <p:ext uri="{BB962C8B-B14F-4D97-AF65-F5344CB8AC3E}">
        <p14:creationId xmlns:p14="http://schemas.microsoft.com/office/powerpoint/2010/main" val="320100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br>
              <a:rPr lang="it-IT">
                <a:latin typeface="Calibri"/>
                <a:cs typeface="Calibri"/>
              </a:rPr>
            </a:br>
            <a:endParaRPr lang="it-IT">
              <a:latin typeface="Calibri"/>
              <a:cs typeface="Calibri"/>
            </a:endParaRPr>
          </a:p>
        </p:txBody>
      </p:sp>
      <p:sp>
        <p:nvSpPr>
          <p:cNvPr id="17" name="CasellaDiTesto 1">
            <a:extLst>
              <a:ext uri="{FF2B5EF4-FFF2-40B4-BE49-F238E27FC236}">
                <a16:creationId xmlns:a16="http://schemas.microsoft.com/office/drawing/2014/main" id="{D8BB6837-F711-4797-85F1-E21B6A05D7CB}"/>
              </a:ext>
            </a:extLst>
          </p:cNvPr>
          <p:cNvSpPr txBox="1"/>
          <p:nvPr/>
        </p:nvSpPr>
        <p:spPr>
          <a:xfrm>
            <a:off x="4651477" y="2714907"/>
            <a:ext cx="2767369" cy="1428053"/>
          </a:xfrm>
          <a:prstGeom prst="rect">
            <a:avLst/>
          </a:prstGeom>
        </p:spPr>
        <p:txBody>
          <a:bodyPr wrap="square" lIns="91440" tIns="45720" rIns="91440" bIns="45720" rtlCol="0" anchor="t"/>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it-IT" sz="8800" b="1">
                <a:solidFill>
                  <a:srgbClr val="006600"/>
                </a:solidFill>
                <a:latin typeface="Calibri"/>
                <a:cs typeface="Calibri"/>
              </a:rPr>
              <a:t>RASD</a:t>
            </a:r>
            <a:endParaRPr lang="it-IT"/>
          </a:p>
        </p:txBody>
      </p:sp>
      <p:sp>
        <p:nvSpPr>
          <p:cNvPr id="4" name="CasellaDiTesto 3">
            <a:extLst>
              <a:ext uri="{FF2B5EF4-FFF2-40B4-BE49-F238E27FC236}">
                <a16:creationId xmlns:a16="http://schemas.microsoft.com/office/drawing/2014/main" id="{1B39C894-6552-27A0-3565-6CD6D08451D9}"/>
              </a:ext>
            </a:extLst>
          </p:cNvPr>
          <p:cNvSpPr txBox="1"/>
          <p:nvPr/>
        </p:nvSpPr>
        <p:spPr>
          <a:xfrm>
            <a:off x="2599157" y="4574187"/>
            <a:ext cx="7004089" cy="584773"/>
          </a:xfrm>
          <a:prstGeom prst="rect">
            <a:avLst/>
          </a:prstGeom>
        </p:spPr>
        <p:txBody>
          <a:bodyPr wrap="square" lIns="91440" tIns="45720" rIns="91440" bIns="45720" rtlCol="0" anchor="t"/>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it-IT" sz="2400" b="1" err="1">
                <a:solidFill>
                  <a:srgbClr val="006600"/>
                </a:solidFill>
                <a:latin typeface="Calibri"/>
                <a:cs typeface="Calibri"/>
              </a:rPr>
              <a:t>Requirements</a:t>
            </a:r>
            <a:r>
              <a:rPr lang="it-IT" sz="2400" b="1">
                <a:solidFill>
                  <a:srgbClr val="006600"/>
                </a:solidFill>
                <a:latin typeface="Calibri"/>
                <a:cs typeface="Calibri"/>
              </a:rPr>
              <a:t> Analysis and </a:t>
            </a:r>
            <a:r>
              <a:rPr lang="it-IT" sz="2400" b="1" err="1">
                <a:solidFill>
                  <a:srgbClr val="006600"/>
                </a:solidFill>
                <a:latin typeface="Calibri"/>
                <a:cs typeface="Calibri"/>
              </a:rPr>
              <a:t>Specification</a:t>
            </a:r>
            <a:r>
              <a:rPr lang="it-IT" sz="2400" b="1">
                <a:solidFill>
                  <a:srgbClr val="006600"/>
                </a:solidFill>
                <a:latin typeface="Calibri"/>
                <a:cs typeface="Calibri"/>
              </a:rPr>
              <a:t> </a:t>
            </a:r>
            <a:r>
              <a:rPr lang="it-IT" sz="2400" b="1" err="1">
                <a:solidFill>
                  <a:srgbClr val="006600"/>
                </a:solidFill>
                <a:latin typeface="Calibri"/>
                <a:cs typeface="Calibri"/>
              </a:rPr>
              <a:t>Document</a:t>
            </a:r>
            <a:endParaRPr lang="it-IT" sz="2400" b="1" err="1">
              <a:solidFill>
                <a:srgbClr val="0066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8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a:xfrm>
            <a:off x="384695" y="139166"/>
            <a:ext cx="9510991" cy="840400"/>
          </a:xfrm>
        </p:spPr>
        <p:txBody>
          <a:bodyPr vert="horz" lIns="91440" tIns="45720" rIns="91440" bIns="45720" rtlCol="0" anchor="ctr" anchorCtr="0">
            <a:normAutofit/>
          </a:bodyPr>
          <a:lstStyle/>
          <a:p>
            <a:r>
              <a:rPr lang="it-IT" sz="3200">
                <a:latin typeface="Calibri"/>
                <a:cs typeface="Calibri"/>
              </a:rPr>
              <a:t>Goals</a:t>
            </a:r>
            <a:endParaRPr lang="it-IT" sz="3200"/>
          </a:p>
        </p:txBody>
      </p:sp>
      <p:sp>
        <p:nvSpPr>
          <p:cNvPr id="4" name="Titolo 1">
            <a:extLst>
              <a:ext uri="{FF2B5EF4-FFF2-40B4-BE49-F238E27FC236}">
                <a16:creationId xmlns:a16="http://schemas.microsoft.com/office/drawing/2014/main" id="{8E89BC96-DBCE-619B-9F0F-B51786FF03FD}"/>
              </a:ext>
            </a:extLst>
          </p:cNvPr>
          <p:cNvSpPr txBox="1">
            <a:spLocks/>
          </p:cNvSpPr>
          <p:nvPr/>
        </p:nvSpPr>
        <p:spPr>
          <a:xfrm>
            <a:off x="10534535" y="139166"/>
            <a:ext cx="1525231" cy="840400"/>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pPr algn="r"/>
            <a:r>
              <a:rPr lang="it-IT" sz="1800">
                <a:latin typeface="Calibri"/>
                <a:cs typeface="Calibri"/>
              </a:rPr>
              <a:t>RASD</a:t>
            </a:r>
            <a:endParaRPr lang="it-IT" sz="1800"/>
          </a:p>
        </p:txBody>
      </p:sp>
      <p:graphicFrame>
        <p:nvGraphicFramePr>
          <p:cNvPr id="6" name="Segnaposto contenuto 4">
            <a:extLst>
              <a:ext uri="{FF2B5EF4-FFF2-40B4-BE49-F238E27FC236}">
                <a16:creationId xmlns:a16="http://schemas.microsoft.com/office/drawing/2014/main" id="{8A6177B9-A226-6C75-DB37-6E9CB6E48C1D}"/>
              </a:ext>
            </a:extLst>
          </p:cNvPr>
          <p:cNvGraphicFramePr>
            <a:graphicFrameLocks noGrp="1"/>
          </p:cNvGraphicFramePr>
          <p:nvPr>
            <p:ph idx="1"/>
            <p:extLst>
              <p:ext uri="{D42A27DB-BD31-4B8C-83A1-F6EECF244321}">
                <p14:modId xmlns:p14="http://schemas.microsoft.com/office/powerpoint/2010/main" val="1555083547"/>
              </p:ext>
            </p:extLst>
          </p:nvPr>
        </p:nvGraphicFramePr>
        <p:xfrm>
          <a:off x="609600" y="1600200"/>
          <a:ext cx="11098204" cy="4086957"/>
        </p:xfrm>
        <a:graphic>
          <a:graphicData uri="http://schemas.openxmlformats.org/drawingml/2006/table">
            <a:tbl>
              <a:tblPr>
                <a:tableStyleId>{5FD0F851-EC5A-4D38-B0AD-8093EC10F338}</a:tableStyleId>
              </a:tblPr>
              <a:tblGrid>
                <a:gridCol w="536447">
                  <a:extLst>
                    <a:ext uri="{9D8B030D-6E8A-4147-A177-3AD203B41FA5}">
                      <a16:colId xmlns:a16="http://schemas.microsoft.com/office/drawing/2014/main" val="1766658269"/>
                    </a:ext>
                  </a:extLst>
                </a:gridCol>
                <a:gridCol w="10561757">
                  <a:extLst>
                    <a:ext uri="{9D8B030D-6E8A-4147-A177-3AD203B41FA5}">
                      <a16:colId xmlns:a16="http://schemas.microsoft.com/office/drawing/2014/main" val="1828705420"/>
                    </a:ext>
                  </a:extLst>
                </a:gridCol>
              </a:tblGrid>
              <a:tr h="583851">
                <a:tc>
                  <a:txBody>
                    <a:bodyPr/>
                    <a:lstStyle/>
                    <a:p>
                      <a:pPr algn="just">
                        <a:lnSpc>
                          <a:spcPct val="150000"/>
                        </a:lnSpc>
                      </a:pPr>
                      <a:r>
                        <a:rPr lang="it-IT" sz="2000">
                          <a:effectLst/>
                        </a:rPr>
                        <a:t>G1</a:t>
                      </a:r>
                    </a:p>
                  </a:txBody>
                  <a:tcPr anchor="ctr">
                    <a:lnL w="0">
                      <a:noFill/>
                    </a:lnL>
                    <a:lnR w="28575">
                      <a:solidFill>
                        <a:srgbClr val="026639"/>
                      </a:solidFill>
                    </a:lnR>
                    <a:lnT w="0">
                      <a:noFill/>
                    </a:lnT>
                    <a:lnB w="0">
                      <a:noFill/>
                    </a:lnB>
                  </a:tcPr>
                </a:tc>
                <a:tc>
                  <a:txBody>
                    <a:bodyPr/>
                    <a:lstStyle/>
                    <a:p>
                      <a:pPr algn="just">
                        <a:lnSpc>
                          <a:spcPct val="150000"/>
                        </a:lnSpc>
                      </a:pPr>
                      <a:r>
                        <a:rPr lang="en-US" sz="2000" noProof="0">
                          <a:effectLst/>
                        </a:rPr>
                        <a:t>Allow</a:t>
                      </a:r>
                      <a:r>
                        <a:rPr lang="it-IT" sz="2000">
                          <a:effectLst/>
                        </a:rPr>
                        <a:t> user to </a:t>
                      </a:r>
                      <a:r>
                        <a:rPr lang="it-IT" sz="2000" err="1">
                          <a:effectLst/>
                        </a:rPr>
                        <a:t>pay</a:t>
                      </a:r>
                      <a:r>
                        <a:rPr lang="it-IT" sz="2000">
                          <a:effectLst/>
                        </a:rPr>
                        <a:t> for a </a:t>
                      </a:r>
                      <a:r>
                        <a:rPr lang="en-US" sz="2000" noProof="0">
                          <a:effectLst/>
                        </a:rPr>
                        <a:t>charge</a:t>
                      </a:r>
                    </a:p>
                  </a:txBody>
                  <a:tcPr anchor="ctr">
                    <a:lnL w="28575">
                      <a:solidFill>
                        <a:srgbClr val="026639"/>
                      </a:solidFill>
                    </a:lnL>
                    <a:lnR w="0">
                      <a:noFill/>
                    </a:lnR>
                    <a:lnT w="0">
                      <a:noFill/>
                    </a:lnT>
                    <a:lnB w="0">
                      <a:noFill/>
                    </a:lnB>
                  </a:tcPr>
                </a:tc>
                <a:extLst>
                  <a:ext uri="{0D108BD9-81ED-4DB2-BD59-A6C34878D82A}">
                    <a16:rowId xmlns:a16="http://schemas.microsoft.com/office/drawing/2014/main" val="4224671954"/>
                  </a:ext>
                </a:extLst>
              </a:tr>
              <a:tr h="583851">
                <a:tc>
                  <a:txBody>
                    <a:bodyPr/>
                    <a:lstStyle/>
                    <a:p>
                      <a:pPr algn="just">
                        <a:lnSpc>
                          <a:spcPct val="150000"/>
                        </a:lnSpc>
                      </a:pPr>
                      <a:r>
                        <a:rPr lang="it-IT" sz="2000">
                          <a:effectLst/>
                        </a:rPr>
                        <a:t>G2</a:t>
                      </a:r>
                    </a:p>
                  </a:txBody>
                  <a:tcPr anchor="ctr">
                    <a:lnL w="0">
                      <a:noFill/>
                    </a:lnL>
                    <a:lnR w="28575">
                      <a:solidFill>
                        <a:srgbClr val="026639"/>
                      </a:solidFill>
                    </a:lnR>
                    <a:lnT w="0">
                      <a:noFill/>
                    </a:lnT>
                    <a:lnB w="0">
                      <a:noFill/>
                    </a:lnB>
                  </a:tcPr>
                </a:tc>
                <a:tc>
                  <a:txBody>
                    <a:bodyPr/>
                    <a:lstStyle/>
                    <a:p>
                      <a:pPr algn="just">
                        <a:lnSpc>
                          <a:spcPct val="150000"/>
                        </a:lnSpc>
                      </a:pPr>
                      <a:r>
                        <a:rPr lang="it-IT" sz="2000" err="1">
                          <a:effectLst/>
                        </a:rPr>
                        <a:t>Allow</a:t>
                      </a:r>
                      <a:r>
                        <a:rPr lang="it-IT" sz="2000">
                          <a:effectLst/>
                        </a:rPr>
                        <a:t> user to book a </a:t>
                      </a:r>
                      <a:r>
                        <a:rPr lang="it-IT" sz="2000" err="1">
                          <a:effectLst/>
                        </a:rPr>
                        <a:t>charge</a:t>
                      </a:r>
                    </a:p>
                  </a:txBody>
                  <a:tcPr anchor="ctr">
                    <a:lnL w="28575">
                      <a:solidFill>
                        <a:srgbClr val="026639"/>
                      </a:solidFill>
                    </a:lnL>
                    <a:lnR w="0">
                      <a:noFill/>
                    </a:lnR>
                    <a:lnT w="0">
                      <a:noFill/>
                    </a:lnT>
                    <a:lnB w="0">
                      <a:noFill/>
                    </a:lnB>
                  </a:tcPr>
                </a:tc>
                <a:extLst>
                  <a:ext uri="{0D108BD9-81ED-4DB2-BD59-A6C34878D82A}">
                    <a16:rowId xmlns:a16="http://schemas.microsoft.com/office/drawing/2014/main" val="1840506074"/>
                  </a:ext>
                </a:extLst>
              </a:tr>
              <a:tr h="583851">
                <a:tc>
                  <a:txBody>
                    <a:bodyPr/>
                    <a:lstStyle/>
                    <a:p>
                      <a:pPr algn="just">
                        <a:lnSpc>
                          <a:spcPct val="150000"/>
                        </a:lnSpc>
                      </a:pPr>
                      <a:r>
                        <a:rPr lang="it-IT" sz="2000">
                          <a:effectLst/>
                        </a:rPr>
                        <a:t>G3</a:t>
                      </a:r>
                    </a:p>
                  </a:txBody>
                  <a:tcPr anchor="ctr">
                    <a:lnL w="0">
                      <a:noFill/>
                    </a:lnL>
                    <a:lnR w="28575">
                      <a:solidFill>
                        <a:srgbClr val="026639"/>
                      </a:solidFill>
                    </a:lnR>
                    <a:lnT w="0">
                      <a:noFill/>
                    </a:lnT>
                    <a:lnB w="0">
                      <a:noFill/>
                    </a:lnB>
                  </a:tcPr>
                </a:tc>
                <a:tc>
                  <a:txBody>
                    <a:bodyPr/>
                    <a:lstStyle/>
                    <a:p>
                      <a:pPr algn="just">
                        <a:lnSpc>
                          <a:spcPct val="150000"/>
                        </a:lnSpc>
                      </a:pPr>
                      <a:r>
                        <a:rPr lang="it-IT" sz="2000" err="1">
                          <a:effectLst/>
                        </a:rPr>
                        <a:t>Allow</a:t>
                      </a:r>
                      <a:r>
                        <a:rPr lang="it-IT" sz="2000">
                          <a:effectLst/>
                        </a:rPr>
                        <a:t> user to </a:t>
                      </a:r>
                      <a:r>
                        <a:rPr lang="it-IT" sz="2000" err="1">
                          <a:effectLst/>
                        </a:rPr>
                        <a:t>register</a:t>
                      </a:r>
                      <a:r>
                        <a:rPr lang="it-IT" sz="2000">
                          <a:effectLst/>
                        </a:rPr>
                        <a:t> to the </a:t>
                      </a:r>
                      <a:r>
                        <a:rPr lang="it-IT" sz="2000" err="1">
                          <a:effectLst/>
                        </a:rPr>
                        <a:t>eMSP</a:t>
                      </a:r>
                      <a:r>
                        <a:rPr lang="it-IT" sz="2000">
                          <a:effectLst/>
                        </a:rPr>
                        <a:t> system</a:t>
                      </a:r>
                    </a:p>
                  </a:txBody>
                  <a:tcPr anchor="ctr">
                    <a:lnL w="28575">
                      <a:solidFill>
                        <a:srgbClr val="026639"/>
                      </a:solidFill>
                    </a:lnL>
                    <a:lnR w="0">
                      <a:noFill/>
                    </a:lnR>
                    <a:lnT w="0">
                      <a:noFill/>
                    </a:lnT>
                    <a:lnB w="0">
                      <a:noFill/>
                    </a:lnB>
                  </a:tcPr>
                </a:tc>
                <a:extLst>
                  <a:ext uri="{0D108BD9-81ED-4DB2-BD59-A6C34878D82A}">
                    <a16:rowId xmlns:a16="http://schemas.microsoft.com/office/drawing/2014/main" val="963749435"/>
                  </a:ext>
                </a:extLst>
              </a:tr>
              <a:tr h="583851">
                <a:tc>
                  <a:txBody>
                    <a:bodyPr/>
                    <a:lstStyle/>
                    <a:p>
                      <a:pPr algn="just">
                        <a:lnSpc>
                          <a:spcPct val="150000"/>
                        </a:lnSpc>
                      </a:pPr>
                      <a:r>
                        <a:rPr lang="it-IT" sz="2000">
                          <a:effectLst/>
                        </a:rPr>
                        <a:t>G4</a:t>
                      </a:r>
                    </a:p>
                  </a:txBody>
                  <a:tcPr anchor="ctr">
                    <a:lnL w="0">
                      <a:noFill/>
                    </a:lnL>
                    <a:lnR w="28575">
                      <a:solidFill>
                        <a:srgbClr val="026639"/>
                      </a:solidFill>
                    </a:lnR>
                    <a:lnT w="0">
                      <a:noFill/>
                    </a:lnT>
                    <a:lnB w="0">
                      <a:noFill/>
                    </a:lnB>
                  </a:tcPr>
                </a:tc>
                <a:tc>
                  <a:txBody>
                    <a:bodyPr/>
                    <a:lstStyle/>
                    <a:p>
                      <a:pPr algn="just">
                        <a:lnSpc>
                          <a:spcPct val="150000"/>
                        </a:lnSpc>
                      </a:pPr>
                      <a:r>
                        <a:rPr lang="it-IT" sz="2000" err="1">
                          <a:effectLst/>
                        </a:rPr>
                        <a:t>Allow</a:t>
                      </a:r>
                      <a:r>
                        <a:rPr lang="it-IT" sz="2000">
                          <a:effectLst/>
                        </a:rPr>
                        <a:t> user to know </a:t>
                      </a:r>
                      <a:r>
                        <a:rPr lang="it-IT" sz="2000" err="1">
                          <a:effectLst/>
                        </a:rPr>
                        <a:t>about</a:t>
                      </a:r>
                      <a:r>
                        <a:rPr lang="it-IT" sz="2000">
                          <a:effectLst/>
                        </a:rPr>
                        <a:t> </a:t>
                      </a:r>
                      <a:r>
                        <a:rPr lang="it-IT" sz="2000" err="1">
                          <a:effectLst/>
                        </a:rPr>
                        <a:t>charging</a:t>
                      </a:r>
                      <a:r>
                        <a:rPr lang="it-IT" sz="2000">
                          <a:effectLst/>
                        </a:rPr>
                        <a:t> station prices and special </a:t>
                      </a:r>
                      <a:r>
                        <a:rPr lang="it-IT" sz="2000" err="1">
                          <a:effectLst/>
                        </a:rPr>
                        <a:t>offers</a:t>
                      </a:r>
                    </a:p>
                  </a:txBody>
                  <a:tcPr anchor="ctr">
                    <a:lnL w="28575">
                      <a:solidFill>
                        <a:srgbClr val="026639"/>
                      </a:solidFill>
                    </a:lnL>
                    <a:lnR w="0">
                      <a:noFill/>
                    </a:lnR>
                    <a:lnT w="0">
                      <a:noFill/>
                    </a:lnT>
                    <a:lnB w="0">
                      <a:noFill/>
                    </a:lnB>
                  </a:tcPr>
                </a:tc>
                <a:extLst>
                  <a:ext uri="{0D108BD9-81ED-4DB2-BD59-A6C34878D82A}">
                    <a16:rowId xmlns:a16="http://schemas.microsoft.com/office/drawing/2014/main" val="2778575275"/>
                  </a:ext>
                </a:extLst>
              </a:tr>
              <a:tr h="583851">
                <a:tc>
                  <a:txBody>
                    <a:bodyPr/>
                    <a:lstStyle/>
                    <a:p>
                      <a:pPr algn="just">
                        <a:lnSpc>
                          <a:spcPct val="150000"/>
                        </a:lnSpc>
                      </a:pPr>
                      <a:r>
                        <a:rPr lang="it-IT" sz="2000">
                          <a:effectLst/>
                        </a:rPr>
                        <a:t>G5</a:t>
                      </a:r>
                    </a:p>
                  </a:txBody>
                  <a:tcPr anchor="ctr">
                    <a:lnL w="0">
                      <a:noFill/>
                    </a:lnL>
                    <a:lnR w="28575">
                      <a:solidFill>
                        <a:srgbClr val="026639"/>
                      </a:solidFill>
                    </a:lnR>
                    <a:lnT w="0">
                      <a:noFill/>
                    </a:lnT>
                    <a:lnB w="0">
                      <a:noFill/>
                    </a:lnB>
                  </a:tcPr>
                </a:tc>
                <a:tc>
                  <a:txBody>
                    <a:bodyPr/>
                    <a:lstStyle/>
                    <a:p>
                      <a:pPr algn="just">
                        <a:lnSpc>
                          <a:spcPct val="150000"/>
                        </a:lnSpc>
                      </a:pPr>
                      <a:r>
                        <a:rPr lang="it-IT" sz="2000" err="1">
                          <a:effectLst/>
                        </a:rPr>
                        <a:t>Allow</a:t>
                      </a:r>
                      <a:r>
                        <a:rPr lang="it-IT" sz="2000">
                          <a:effectLst/>
                        </a:rPr>
                        <a:t> user to </a:t>
                      </a:r>
                      <a:r>
                        <a:rPr lang="it-IT" sz="2000" err="1">
                          <a:effectLst/>
                        </a:rPr>
                        <a:t>perform</a:t>
                      </a:r>
                      <a:r>
                        <a:rPr lang="it-IT" sz="2000">
                          <a:effectLst/>
                        </a:rPr>
                        <a:t> a </a:t>
                      </a:r>
                      <a:r>
                        <a:rPr lang="it-IT" sz="2000" err="1">
                          <a:effectLst/>
                        </a:rPr>
                        <a:t>charging</a:t>
                      </a:r>
                      <a:r>
                        <a:rPr lang="it-IT" sz="2000">
                          <a:effectLst/>
                        </a:rPr>
                        <a:t> </a:t>
                      </a:r>
                      <a:r>
                        <a:rPr lang="it-IT" sz="2000" err="1">
                          <a:effectLst/>
                        </a:rPr>
                        <a:t>process</a:t>
                      </a:r>
                    </a:p>
                  </a:txBody>
                  <a:tcPr anchor="ctr">
                    <a:lnL w="28575">
                      <a:solidFill>
                        <a:srgbClr val="026639"/>
                      </a:solidFill>
                    </a:lnL>
                    <a:lnR w="0">
                      <a:noFill/>
                    </a:lnR>
                    <a:lnT w="0">
                      <a:noFill/>
                    </a:lnT>
                    <a:lnB w="0">
                      <a:noFill/>
                    </a:lnB>
                  </a:tcPr>
                </a:tc>
                <a:extLst>
                  <a:ext uri="{0D108BD9-81ED-4DB2-BD59-A6C34878D82A}">
                    <a16:rowId xmlns:a16="http://schemas.microsoft.com/office/drawing/2014/main" val="1579482631"/>
                  </a:ext>
                </a:extLst>
              </a:tr>
              <a:tr h="583851">
                <a:tc>
                  <a:txBody>
                    <a:bodyPr/>
                    <a:lstStyle/>
                    <a:p>
                      <a:pPr algn="just">
                        <a:lnSpc>
                          <a:spcPct val="150000"/>
                        </a:lnSpc>
                      </a:pPr>
                      <a:r>
                        <a:rPr lang="it-IT" sz="2000">
                          <a:effectLst/>
                        </a:rPr>
                        <a:t>G6</a:t>
                      </a:r>
                    </a:p>
                  </a:txBody>
                  <a:tcPr anchor="ctr">
                    <a:lnL w="0">
                      <a:noFill/>
                    </a:lnL>
                    <a:lnR w="28575">
                      <a:solidFill>
                        <a:srgbClr val="026639"/>
                      </a:solidFill>
                    </a:lnR>
                    <a:lnT w="0">
                      <a:noFill/>
                    </a:lnT>
                    <a:lnB w="0">
                      <a:noFill/>
                    </a:lnB>
                  </a:tcPr>
                </a:tc>
                <a:tc>
                  <a:txBody>
                    <a:bodyPr/>
                    <a:lstStyle/>
                    <a:p>
                      <a:pPr algn="just">
                        <a:lnSpc>
                          <a:spcPct val="150000"/>
                        </a:lnSpc>
                      </a:pPr>
                      <a:r>
                        <a:rPr lang="it-IT" sz="2000" err="1">
                          <a:effectLst/>
                        </a:rPr>
                        <a:t>Allow</a:t>
                      </a:r>
                      <a:r>
                        <a:rPr lang="it-IT" sz="2000">
                          <a:effectLst/>
                        </a:rPr>
                        <a:t> user to make </a:t>
                      </a:r>
                      <a:r>
                        <a:rPr lang="it-IT" sz="2000" err="1">
                          <a:effectLst/>
                        </a:rPr>
                        <a:t>reservations</a:t>
                      </a:r>
                    </a:p>
                  </a:txBody>
                  <a:tcPr anchor="ctr">
                    <a:lnL w="28575">
                      <a:solidFill>
                        <a:srgbClr val="026639"/>
                      </a:solidFill>
                    </a:lnL>
                    <a:lnR w="0">
                      <a:noFill/>
                    </a:lnR>
                    <a:lnT w="0">
                      <a:noFill/>
                    </a:lnT>
                    <a:lnB w="0">
                      <a:noFill/>
                    </a:lnB>
                  </a:tcPr>
                </a:tc>
                <a:extLst>
                  <a:ext uri="{0D108BD9-81ED-4DB2-BD59-A6C34878D82A}">
                    <a16:rowId xmlns:a16="http://schemas.microsoft.com/office/drawing/2014/main" val="619495660"/>
                  </a:ext>
                </a:extLst>
              </a:tr>
              <a:tr h="583851">
                <a:tc>
                  <a:txBody>
                    <a:bodyPr/>
                    <a:lstStyle/>
                    <a:p>
                      <a:pPr algn="just">
                        <a:lnSpc>
                          <a:spcPct val="150000"/>
                        </a:lnSpc>
                      </a:pPr>
                      <a:r>
                        <a:rPr lang="it-IT" sz="2000">
                          <a:effectLst/>
                        </a:rPr>
                        <a:t>G7</a:t>
                      </a:r>
                    </a:p>
                  </a:txBody>
                  <a:tcPr anchor="ctr">
                    <a:lnL w="0">
                      <a:noFill/>
                    </a:lnL>
                    <a:lnR w="28575">
                      <a:solidFill>
                        <a:srgbClr val="026639"/>
                      </a:solidFill>
                    </a:lnR>
                    <a:lnT w="0">
                      <a:noFill/>
                    </a:lnT>
                    <a:lnB w="0">
                      <a:noFill/>
                    </a:lnB>
                  </a:tcPr>
                </a:tc>
                <a:tc>
                  <a:txBody>
                    <a:bodyPr/>
                    <a:lstStyle/>
                    <a:p>
                      <a:pPr algn="just">
                        <a:lnSpc>
                          <a:spcPct val="150000"/>
                        </a:lnSpc>
                      </a:pPr>
                      <a:r>
                        <a:rPr lang="it-IT" sz="2000" err="1">
                          <a:effectLst/>
                        </a:rPr>
                        <a:t>Allow</a:t>
                      </a:r>
                      <a:r>
                        <a:rPr lang="it-IT" sz="2000">
                          <a:effectLst/>
                        </a:rPr>
                        <a:t> CPMS to </a:t>
                      </a:r>
                      <a:r>
                        <a:rPr lang="it-IT" sz="2000" err="1">
                          <a:effectLst/>
                        </a:rPr>
                        <a:t>manage</a:t>
                      </a:r>
                      <a:r>
                        <a:rPr lang="it-IT" sz="2000">
                          <a:effectLst/>
                        </a:rPr>
                        <a:t> </a:t>
                      </a:r>
                      <a:r>
                        <a:rPr lang="it-IT" sz="2000" err="1">
                          <a:effectLst/>
                        </a:rPr>
                        <a:t>manually</a:t>
                      </a:r>
                      <a:r>
                        <a:rPr lang="it-IT" sz="2000">
                          <a:effectLst/>
                        </a:rPr>
                        <a:t> or </a:t>
                      </a:r>
                      <a:r>
                        <a:rPr lang="it-IT" sz="2000" err="1">
                          <a:effectLst/>
                        </a:rPr>
                        <a:t>automatically</a:t>
                      </a:r>
                      <a:r>
                        <a:rPr lang="it-IT" sz="2000">
                          <a:effectLst/>
                        </a:rPr>
                        <a:t> the power input/output of the </a:t>
                      </a:r>
                      <a:r>
                        <a:rPr lang="it-IT" sz="2000" err="1">
                          <a:effectLst/>
                        </a:rPr>
                        <a:t>charging</a:t>
                      </a:r>
                      <a:r>
                        <a:rPr lang="it-IT" sz="2000">
                          <a:effectLst/>
                        </a:rPr>
                        <a:t> station </a:t>
                      </a:r>
                    </a:p>
                  </a:txBody>
                  <a:tcPr anchor="ctr">
                    <a:lnL w="28575">
                      <a:solidFill>
                        <a:srgbClr val="026639"/>
                      </a:solidFill>
                    </a:lnL>
                    <a:lnR w="0">
                      <a:noFill/>
                    </a:lnR>
                    <a:lnT w="0">
                      <a:noFill/>
                    </a:lnT>
                    <a:lnB w="0">
                      <a:noFill/>
                    </a:lnB>
                  </a:tcPr>
                </a:tc>
                <a:extLst>
                  <a:ext uri="{0D108BD9-81ED-4DB2-BD59-A6C34878D82A}">
                    <a16:rowId xmlns:a16="http://schemas.microsoft.com/office/drawing/2014/main" val="617834390"/>
                  </a:ext>
                </a:extLst>
              </a:tr>
            </a:tbl>
          </a:graphicData>
        </a:graphic>
      </p:graphicFrame>
    </p:spTree>
    <p:extLst>
      <p:ext uri="{BB962C8B-B14F-4D97-AF65-F5344CB8AC3E}">
        <p14:creationId xmlns:p14="http://schemas.microsoft.com/office/powerpoint/2010/main" val="218526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a:xfrm>
            <a:off x="384695" y="139166"/>
            <a:ext cx="9510991" cy="840400"/>
          </a:xfrm>
        </p:spPr>
        <p:txBody>
          <a:bodyPr vert="horz" lIns="91440" tIns="45720" rIns="91440" bIns="45720" rtlCol="0" anchor="ctr" anchorCtr="0">
            <a:normAutofit fontScale="90000"/>
          </a:bodyPr>
          <a:lstStyle/>
          <a:p>
            <a:r>
              <a:rPr lang="it-IT">
                <a:latin typeface="Calibri"/>
                <a:cs typeface="Calibri"/>
              </a:rPr>
              <a:t>Use case</a:t>
            </a:r>
            <a:br>
              <a:rPr lang="it-IT" sz="3200">
                <a:latin typeface="Calibri"/>
                <a:cs typeface="Calibri"/>
              </a:rPr>
            </a:br>
            <a:r>
              <a:rPr lang="it-IT" sz="3100" err="1">
                <a:latin typeface="Calibri"/>
                <a:cs typeface="Calibri"/>
              </a:rPr>
              <a:t>Charging</a:t>
            </a:r>
            <a:r>
              <a:rPr lang="it-IT" sz="3200">
                <a:latin typeface="Calibri"/>
                <a:cs typeface="Calibri"/>
              </a:rPr>
              <a:t> </a:t>
            </a:r>
            <a:r>
              <a:rPr lang="it-IT" sz="3200" err="1">
                <a:latin typeface="Calibri"/>
                <a:cs typeface="Calibri"/>
              </a:rPr>
              <a:t>Process</a:t>
            </a:r>
            <a:endParaRPr lang="it-IT" sz="3200" err="1"/>
          </a:p>
        </p:txBody>
      </p:sp>
      <p:sp>
        <p:nvSpPr>
          <p:cNvPr id="4" name="Titolo 1">
            <a:extLst>
              <a:ext uri="{FF2B5EF4-FFF2-40B4-BE49-F238E27FC236}">
                <a16:creationId xmlns:a16="http://schemas.microsoft.com/office/drawing/2014/main" id="{8E89BC96-DBCE-619B-9F0F-B51786FF03FD}"/>
              </a:ext>
            </a:extLst>
          </p:cNvPr>
          <p:cNvSpPr txBox="1">
            <a:spLocks/>
          </p:cNvSpPr>
          <p:nvPr/>
        </p:nvSpPr>
        <p:spPr>
          <a:xfrm>
            <a:off x="10534535" y="139166"/>
            <a:ext cx="1525231" cy="840400"/>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pPr algn="r"/>
            <a:r>
              <a:rPr lang="it-IT" sz="1800">
                <a:latin typeface="Calibri"/>
                <a:cs typeface="Calibri"/>
              </a:rPr>
              <a:t>RASD</a:t>
            </a:r>
            <a:endParaRPr lang="it-IT" sz="1800"/>
          </a:p>
        </p:txBody>
      </p:sp>
      <p:sp>
        <p:nvSpPr>
          <p:cNvPr id="7" name="CasellaDiTesto 6">
            <a:extLst>
              <a:ext uri="{FF2B5EF4-FFF2-40B4-BE49-F238E27FC236}">
                <a16:creationId xmlns:a16="http://schemas.microsoft.com/office/drawing/2014/main" id="{C73B4561-7100-9B6E-9929-2A9071477CC1}"/>
              </a:ext>
            </a:extLst>
          </p:cNvPr>
          <p:cNvSpPr txBox="1"/>
          <p:nvPr/>
        </p:nvSpPr>
        <p:spPr>
          <a:xfrm>
            <a:off x="743712" y="2910479"/>
            <a:ext cx="1116415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it-IT" sz="2000">
                <a:ea typeface="+mn-lt"/>
                <a:cs typeface="+mn-lt"/>
              </a:rPr>
              <a:t>User </a:t>
            </a:r>
            <a:r>
              <a:rPr lang="it-IT" sz="2000" err="1">
                <a:ea typeface="+mn-lt"/>
                <a:cs typeface="+mn-lt"/>
              </a:rPr>
              <a:t>selects</a:t>
            </a:r>
            <a:r>
              <a:rPr lang="it-IT" sz="2000">
                <a:ea typeface="+mn-lt"/>
                <a:cs typeface="+mn-lt"/>
              </a:rPr>
              <a:t> </a:t>
            </a:r>
            <a:r>
              <a:rPr lang="it-IT" sz="2000" err="1">
                <a:ea typeface="+mn-lt"/>
                <a:cs typeface="+mn-lt"/>
              </a:rPr>
              <a:t>desired</a:t>
            </a:r>
            <a:r>
              <a:rPr lang="it-IT" sz="2000">
                <a:ea typeface="+mn-lt"/>
                <a:cs typeface="+mn-lt"/>
              </a:rPr>
              <a:t> </a:t>
            </a:r>
            <a:r>
              <a:rPr lang="it-IT" sz="2000" err="1">
                <a:ea typeface="+mn-lt"/>
                <a:cs typeface="+mn-lt"/>
              </a:rPr>
              <a:t>reservation</a:t>
            </a:r>
            <a:r>
              <a:rPr lang="it-IT" sz="2000">
                <a:ea typeface="+mn-lt"/>
                <a:cs typeface="+mn-lt"/>
              </a:rPr>
              <a:t> from list on </a:t>
            </a:r>
            <a:r>
              <a:rPr lang="it-IT" sz="2000" err="1">
                <a:ea typeface="+mn-lt"/>
                <a:cs typeface="+mn-lt"/>
              </a:rPr>
              <a:t>eMSP</a:t>
            </a:r>
            <a:r>
              <a:rPr lang="it-IT" sz="2000">
                <a:ea typeface="+mn-lt"/>
                <a:cs typeface="+mn-lt"/>
              </a:rPr>
              <a:t> app </a:t>
            </a:r>
            <a:r>
              <a:rPr lang="it-IT" sz="2000" err="1">
                <a:ea typeface="+mn-lt"/>
                <a:cs typeface="+mn-lt"/>
              </a:rPr>
              <a:t>that</a:t>
            </a:r>
            <a:r>
              <a:rPr lang="it-IT" sz="2000">
                <a:ea typeface="+mn-lt"/>
                <a:cs typeface="+mn-lt"/>
              </a:rPr>
              <a:t> </a:t>
            </a:r>
            <a:r>
              <a:rPr lang="it-IT" sz="2000" err="1">
                <a:ea typeface="+mn-lt"/>
                <a:cs typeface="+mn-lt"/>
              </a:rPr>
              <a:t>cumunicate</a:t>
            </a:r>
            <a:r>
              <a:rPr lang="it-IT" sz="2000">
                <a:ea typeface="+mn-lt"/>
                <a:cs typeface="+mn-lt"/>
              </a:rPr>
              <a:t> the user </a:t>
            </a:r>
            <a:r>
              <a:rPr lang="it-IT" sz="2000" err="1">
                <a:ea typeface="+mn-lt"/>
                <a:cs typeface="+mn-lt"/>
              </a:rPr>
              <a:t>identity</a:t>
            </a:r>
            <a:r>
              <a:rPr lang="it-IT" sz="2000">
                <a:ea typeface="+mn-lt"/>
                <a:cs typeface="+mn-lt"/>
              </a:rPr>
              <a:t> and the </a:t>
            </a:r>
            <a:r>
              <a:rPr lang="it-IT" sz="2000" err="1">
                <a:ea typeface="+mn-lt"/>
                <a:cs typeface="+mn-lt"/>
              </a:rPr>
              <a:t>selected</a:t>
            </a:r>
            <a:r>
              <a:rPr lang="it-IT" sz="2000">
                <a:ea typeface="+mn-lt"/>
                <a:cs typeface="+mn-lt"/>
              </a:rPr>
              <a:t> </a:t>
            </a:r>
            <a:r>
              <a:rPr lang="it-IT" sz="2000" err="1">
                <a:ea typeface="+mn-lt"/>
                <a:cs typeface="+mn-lt"/>
              </a:rPr>
              <a:t>charging</a:t>
            </a:r>
            <a:r>
              <a:rPr lang="it-IT" sz="2000">
                <a:ea typeface="+mn-lt"/>
                <a:cs typeface="+mn-lt"/>
              </a:rPr>
              <a:t> </a:t>
            </a:r>
            <a:r>
              <a:rPr lang="it-IT" sz="2000" err="1">
                <a:ea typeface="+mn-lt"/>
                <a:cs typeface="+mn-lt"/>
              </a:rPr>
              <a:t>column</a:t>
            </a:r>
            <a:r>
              <a:rPr lang="it-IT" sz="2000">
                <a:ea typeface="+mn-lt"/>
                <a:cs typeface="+mn-lt"/>
              </a:rPr>
              <a:t> to the CPMS</a:t>
            </a:r>
            <a:br>
              <a:rPr lang="it-IT" sz="2000">
                <a:ea typeface="+mn-lt"/>
                <a:cs typeface="+mn-lt"/>
              </a:rPr>
            </a:br>
            <a:endParaRPr lang="it-IT" sz="2000">
              <a:ea typeface="+mn-lt"/>
              <a:cs typeface="+mn-lt"/>
            </a:endParaRPr>
          </a:p>
          <a:p>
            <a:pPr marL="342900" indent="-342900">
              <a:buAutoNum type="arabicPeriod"/>
            </a:pPr>
            <a:r>
              <a:rPr lang="it-IT" sz="2000">
                <a:cs typeface="Calibri"/>
              </a:rPr>
              <a:t>User plugs the car and the </a:t>
            </a:r>
            <a:r>
              <a:rPr lang="it-IT" sz="2000" err="1">
                <a:cs typeface="Calibri"/>
              </a:rPr>
              <a:t>charging</a:t>
            </a:r>
            <a:r>
              <a:rPr lang="it-IT" sz="2000">
                <a:cs typeface="Calibri"/>
              </a:rPr>
              <a:t> </a:t>
            </a:r>
            <a:r>
              <a:rPr lang="it-IT" sz="2000" err="1">
                <a:cs typeface="Calibri"/>
              </a:rPr>
              <a:t>process</a:t>
            </a:r>
            <a:r>
              <a:rPr lang="it-IT" sz="2000">
                <a:cs typeface="Calibri"/>
              </a:rPr>
              <a:t> start. The user </a:t>
            </a:r>
            <a:r>
              <a:rPr lang="it-IT" sz="2000" err="1">
                <a:cs typeface="Calibri"/>
              </a:rPr>
              <a:t>will</a:t>
            </a:r>
            <a:r>
              <a:rPr lang="it-IT" sz="2000">
                <a:cs typeface="Calibri"/>
              </a:rPr>
              <a:t> be </a:t>
            </a:r>
            <a:r>
              <a:rPr lang="it-IT" sz="2000" err="1">
                <a:cs typeface="Calibri"/>
              </a:rPr>
              <a:t>notified</a:t>
            </a:r>
            <a:r>
              <a:rPr lang="it-IT" sz="2000">
                <a:cs typeface="Calibri"/>
              </a:rPr>
              <a:t> 10 minutes </a:t>
            </a:r>
            <a:r>
              <a:rPr lang="it-IT" sz="2000" err="1">
                <a:cs typeface="Calibri"/>
              </a:rPr>
              <a:t>before</a:t>
            </a:r>
            <a:r>
              <a:rPr lang="it-IT" sz="2000">
                <a:cs typeface="Calibri"/>
              </a:rPr>
              <a:t> the end of the </a:t>
            </a:r>
            <a:r>
              <a:rPr lang="it-IT" sz="2000" err="1">
                <a:cs typeface="Calibri"/>
              </a:rPr>
              <a:t>process</a:t>
            </a:r>
            <a:br>
              <a:rPr lang="it-IT" sz="2000">
                <a:cs typeface="Calibri"/>
              </a:rPr>
            </a:br>
            <a:endParaRPr lang="it-IT" sz="2000">
              <a:cs typeface="Calibri"/>
            </a:endParaRPr>
          </a:p>
          <a:p>
            <a:pPr marL="342900" indent="-342900">
              <a:buAutoNum type="arabicPeriod"/>
            </a:pPr>
            <a:r>
              <a:rPr lang="it-IT" sz="2000">
                <a:cs typeface="Calibri"/>
              </a:rPr>
              <a:t>CPMS comunicate the </a:t>
            </a:r>
            <a:r>
              <a:rPr lang="it-IT" sz="2000" err="1">
                <a:cs typeface="Calibri"/>
              </a:rPr>
              <a:t>final</a:t>
            </a:r>
            <a:r>
              <a:rPr lang="it-IT" sz="2000">
                <a:cs typeface="Calibri"/>
              </a:rPr>
              <a:t> bill to the user </a:t>
            </a:r>
            <a:r>
              <a:rPr lang="it-IT" sz="2000" err="1">
                <a:cs typeface="Calibri"/>
              </a:rPr>
              <a:t>throught</a:t>
            </a:r>
            <a:r>
              <a:rPr lang="it-IT" sz="2000">
                <a:cs typeface="Calibri"/>
              </a:rPr>
              <a:t> the </a:t>
            </a:r>
            <a:r>
              <a:rPr lang="it-IT" sz="2000" err="1">
                <a:cs typeface="Calibri"/>
              </a:rPr>
              <a:t>eMSP</a:t>
            </a:r>
            <a:r>
              <a:rPr lang="it-IT" sz="2000">
                <a:cs typeface="Calibri"/>
              </a:rPr>
              <a:t> app, </a:t>
            </a:r>
            <a:r>
              <a:rPr lang="it-IT" sz="2000" err="1">
                <a:cs typeface="Calibri"/>
              </a:rPr>
              <a:t>that</a:t>
            </a:r>
            <a:r>
              <a:rPr lang="it-IT" sz="2000">
                <a:cs typeface="Calibri"/>
              </a:rPr>
              <a:t> makes the payment</a:t>
            </a:r>
            <a:br>
              <a:rPr lang="it-IT" sz="2000">
                <a:cs typeface="Calibri"/>
              </a:rPr>
            </a:br>
            <a:endParaRPr lang="it-IT" sz="2000">
              <a:cs typeface="Calibri"/>
            </a:endParaRPr>
          </a:p>
          <a:p>
            <a:pPr marL="342900" indent="-342900">
              <a:buAutoNum type="arabicPeriod"/>
            </a:pPr>
            <a:r>
              <a:rPr lang="it-IT" sz="2000" err="1">
                <a:cs typeface="Calibri"/>
              </a:rPr>
              <a:t>If</a:t>
            </a:r>
            <a:r>
              <a:rPr lang="it-IT" sz="2000">
                <a:cs typeface="Calibri"/>
              </a:rPr>
              <a:t> the </a:t>
            </a:r>
            <a:r>
              <a:rPr lang="it-IT" sz="2000" err="1">
                <a:cs typeface="Calibri"/>
              </a:rPr>
              <a:t>charging</a:t>
            </a:r>
            <a:r>
              <a:rPr lang="it-IT" sz="2000">
                <a:cs typeface="Calibri"/>
              </a:rPr>
              <a:t> spot </a:t>
            </a:r>
            <a:r>
              <a:rPr lang="it-IT" sz="2000" err="1">
                <a:cs typeface="Calibri"/>
              </a:rPr>
              <a:t>is</a:t>
            </a:r>
            <a:r>
              <a:rPr lang="it-IT" sz="2000">
                <a:cs typeface="Calibri"/>
              </a:rPr>
              <a:t> </a:t>
            </a:r>
            <a:r>
              <a:rPr lang="it-IT" sz="2000" err="1">
                <a:cs typeface="Calibri"/>
              </a:rPr>
              <a:t>freed</a:t>
            </a:r>
            <a:r>
              <a:rPr lang="it-IT" sz="2000">
                <a:cs typeface="Calibri"/>
              </a:rPr>
              <a:t> </a:t>
            </a:r>
            <a:r>
              <a:rPr lang="it-IT" sz="2000" err="1">
                <a:cs typeface="Calibri"/>
              </a:rPr>
              <a:t>before</a:t>
            </a:r>
            <a:r>
              <a:rPr lang="it-IT" sz="2000">
                <a:cs typeface="Calibri"/>
              </a:rPr>
              <a:t> the end of the </a:t>
            </a:r>
            <a:r>
              <a:rPr lang="it-IT" sz="2000" err="1">
                <a:cs typeface="Calibri"/>
              </a:rPr>
              <a:t>reservations</a:t>
            </a:r>
            <a:r>
              <a:rPr lang="it-IT" sz="2000">
                <a:cs typeface="Calibri"/>
              </a:rPr>
              <a:t>, the CPMS makes the </a:t>
            </a:r>
            <a:r>
              <a:rPr lang="it-IT" sz="2000" err="1">
                <a:cs typeface="Calibri"/>
              </a:rPr>
              <a:t>remaining</a:t>
            </a:r>
            <a:r>
              <a:rPr lang="it-IT" sz="2000">
                <a:cs typeface="Calibri"/>
              </a:rPr>
              <a:t> time </a:t>
            </a:r>
            <a:r>
              <a:rPr lang="it-IT" sz="2000" err="1">
                <a:cs typeface="Calibri"/>
              </a:rPr>
              <a:t>available</a:t>
            </a:r>
            <a:r>
              <a:rPr lang="it-IT" sz="2000">
                <a:cs typeface="Calibri"/>
              </a:rPr>
              <a:t> to </a:t>
            </a:r>
            <a:r>
              <a:rPr lang="it-IT" sz="2000" err="1">
                <a:cs typeface="Calibri"/>
              </a:rPr>
              <a:t>other</a:t>
            </a:r>
            <a:r>
              <a:rPr lang="it-IT" sz="2000">
                <a:cs typeface="Calibri"/>
              </a:rPr>
              <a:t> users</a:t>
            </a:r>
          </a:p>
        </p:txBody>
      </p:sp>
      <p:sp>
        <p:nvSpPr>
          <p:cNvPr id="18" name="CasellaDiTesto 17">
            <a:extLst>
              <a:ext uri="{FF2B5EF4-FFF2-40B4-BE49-F238E27FC236}">
                <a16:creationId xmlns:a16="http://schemas.microsoft.com/office/drawing/2014/main" id="{8E4C57F0-1EB1-3105-265F-31019C788D8B}"/>
              </a:ext>
            </a:extLst>
          </p:cNvPr>
          <p:cNvSpPr txBox="1"/>
          <p:nvPr/>
        </p:nvSpPr>
        <p:spPr>
          <a:xfrm>
            <a:off x="499872" y="1475851"/>
            <a:ext cx="17745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b="1" err="1">
                <a:solidFill>
                  <a:srgbClr val="026639"/>
                </a:solidFill>
                <a:cs typeface="Calibri"/>
              </a:rPr>
              <a:t>Actor</a:t>
            </a:r>
            <a:r>
              <a:rPr lang="it-IT" sz="2400" b="1">
                <a:solidFill>
                  <a:srgbClr val="026639"/>
                </a:solidFill>
                <a:cs typeface="Calibri"/>
              </a:rPr>
              <a:t>:</a:t>
            </a:r>
            <a:r>
              <a:rPr lang="it-IT" sz="2000">
                <a:solidFill>
                  <a:srgbClr val="009653"/>
                </a:solidFill>
                <a:cs typeface="Calibri"/>
              </a:rPr>
              <a:t> </a:t>
            </a:r>
            <a:r>
              <a:rPr lang="it-IT" sz="2000">
                <a:cs typeface="Calibri"/>
              </a:rPr>
              <a:t>User</a:t>
            </a:r>
          </a:p>
        </p:txBody>
      </p:sp>
      <p:sp>
        <p:nvSpPr>
          <p:cNvPr id="22" name="CasellaDiTesto 21">
            <a:extLst>
              <a:ext uri="{FF2B5EF4-FFF2-40B4-BE49-F238E27FC236}">
                <a16:creationId xmlns:a16="http://schemas.microsoft.com/office/drawing/2014/main" id="{DCFE72D2-E7E6-D9C4-3684-6B33DEBAF78A}"/>
              </a:ext>
            </a:extLst>
          </p:cNvPr>
          <p:cNvSpPr txBox="1"/>
          <p:nvPr/>
        </p:nvSpPr>
        <p:spPr>
          <a:xfrm>
            <a:off x="621792" y="2194560"/>
            <a:ext cx="10997183" cy="5730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it-IT"/>
          </a:p>
        </p:txBody>
      </p:sp>
      <p:sp>
        <p:nvSpPr>
          <p:cNvPr id="25" name="CasellaDiTesto 24">
            <a:extLst>
              <a:ext uri="{FF2B5EF4-FFF2-40B4-BE49-F238E27FC236}">
                <a16:creationId xmlns:a16="http://schemas.microsoft.com/office/drawing/2014/main" id="{CD387F52-79F8-8E9B-445C-06D05AD84988}"/>
              </a:ext>
            </a:extLst>
          </p:cNvPr>
          <p:cNvSpPr txBox="1"/>
          <p:nvPr/>
        </p:nvSpPr>
        <p:spPr>
          <a:xfrm>
            <a:off x="512786" y="2040334"/>
            <a:ext cx="111658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b="1">
                <a:solidFill>
                  <a:srgbClr val="026639"/>
                </a:solidFill>
                <a:cs typeface="Calibri"/>
              </a:rPr>
              <a:t>Entry </a:t>
            </a:r>
            <a:r>
              <a:rPr lang="it-IT" sz="2400" b="1" err="1">
                <a:solidFill>
                  <a:srgbClr val="026639"/>
                </a:solidFill>
                <a:cs typeface="Calibri"/>
              </a:rPr>
              <a:t>Conditions</a:t>
            </a:r>
            <a:r>
              <a:rPr lang="it-IT" sz="2400" b="1">
                <a:solidFill>
                  <a:srgbClr val="026639"/>
                </a:solidFill>
                <a:cs typeface="Calibri"/>
              </a:rPr>
              <a:t>:</a:t>
            </a:r>
            <a:r>
              <a:rPr lang="it-IT" sz="2000">
                <a:solidFill>
                  <a:srgbClr val="026639"/>
                </a:solidFill>
                <a:cs typeface="Calibri"/>
              </a:rPr>
              <a:t> </a:t>
            </a:r>
            <a:r>
              <a:rPr lang="it-IT" sz="2000">
                <a:ea typeface="+mn-lt"/>
                <a:cs typeface="+mn-lt"/>
              </a:rPr>
              <a:t> </a:t>
            </a:r>
            <a:r>
              <a:rPr lang="it-IT" sz="2000" err="1">
                <a:ea typeface="+mn-lt"/>
                <a:cs typeface="+mn-lt"/>
              </a:rPr>
              <a:t>reservation</a:t>
            </a:r>
            <a:r>
              <a:rPr lang="it-IT" sz="2000">
                <a:ea typeface="+mn-lt"/>
                <a:cs typeface="+mn-lt"/>
              </a:rPr>
              <a:t> </a:t>
            </a:r>
            <a:r>
              <a:rPr lang="it-IT" sz="2000" err="1">
                <a:ea typeface="+mn-lt"/>
                <a:cs typeface="+mn-lt"/>
              </a:rPr>
              <a:t>has</a:t>
            </a:r>
            <a:r>
              <a:rPr lang="it-IT" sz="2000">
                <a:ea typeface="+mn-lt"/>
                <a:cs typeface="+mn-lt"/>
              </a:rPr>
              <a:t> </a:t>
            </a:r>
            <a:r>
              <a:rPr lang="it-IT" sz="2000" err="1">
                <a:ea typeface="+mn-lt"/>
                <a:cs typeface="+mn-lt"/>
              </a:rPr>
              <a:t>been</a:t>
            </a:r>
            <a:r>
              <a:rPr lang="it-IT" sz="2000">
                <a:ea typeface="+mn-lt"/>
                <a:cs typeface="+mn-lt"/>
              </a:rPr>
              <a:t> </a:t>
            </a:r>
            <a:r>
              <a:rPr lang="it-IT" sz="2000" err="1">
                <a:ea typeface="+mn-lt"/>
                <a:cs typeface="+mn-lt"/>
              </a:rPr>
              <a:t>previuosly</a:t>
            </a:r>
            <a:r>
              <a:rPr lang="it-IT" sz="2000">
                <a:ea typeface="+mn-lt"/>
                <a:cs typeface="+mn-lt"/>
              </a:rPr>
              <a:t> made</a:t>
            </a:r>
            <a:endParaRPr lang="it-IT" sz="2000">
              <a:cs typeface="Calibri"/>
            </a:endParaRPr>
          </a:p>
        </p:txBody>
      </p:sp>
      <p:sp>
        <p:nvSpPr>
          <p:cNvPr id="26" name="CasellaDiTesto 25">
            <a:extLst>
              <a:ext uri="{FF2B5EF4-FFF2-40B4-BE49-F238E27FC236}">
                <a16:creationId xmlns:a16="http://schemas.microsoft.com/office/drawing/2014/main" id="{B2FE8F7C-EE10-FDD1-4AD2-C45C53F2359F}"/>
              </a:ext>
            </a:extLst>
          </p:cNvPr>
          <p:cNvSpPr txBox="1"/>
          <p:nvPr/>
        </p:nvSpPr>
        <p:spPr>
          <a:xfrm>
            <a:off x="499871" y="255763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b="1">
                <a:solidFill>
                  <a:srgbClr val="026639"/>
                </a:solidFill>
                <a:cs typeface="Calibri"/>
              </a:rPr>
              <a:t>Event Flow:</a:t>
            </a:r>
            <a:endParaRPr lang="it-IT" sz="2400">
              <a:solidFill>
                <a:srgbClr val="026639"/>
              </a:solidFill>
              <a:cs typeface="Calibri"/>
            </a:endParaRPr>
          </a:p>
        </p:txBody>
      </p:sp>
    </p:spTree>
    <p:extLst>
      <p:ext uri="{BB962C8B-B14F-4D97-AF65-F5344CB8AC3E}">
        <p14:creationId xmlns:p14="http://schemas.microsoft.com/office/powerpoint/2010/main" val="110193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a:xfrm>
            <a:off x="384695" y="139166"/>
            <a:ext cx="9510991" cy="840400"/>
          </a:xfrm>
        </p:spPr>
        <p:txBody>
          <a:bodyPr>
            <a:normAutofit fontScale="90000"/>
          </a:bodyPr>
          <a:lstStyle/>
          <a:p>
            <a:r>
              <a:rPr lang="it-IT" err="1">
                <a:latin typeface="Calibri"/>
                <a:cs typeface="Calibri"/>
              </a:rPr>
              <a:t>Most</a:t>
            </a:r>
            <a:r>
              <a:rPr lang="it-IT" sz="2000">
                <a:latin typeface="Calibri"/>
                <a:cs typeface="Calibri"/>
              </a:rPr>
              <a:t> </a:t>
            </a:r>
            <a:r>
              <a:rPr lang="it-IT" sz="2000" err="1">
                <a:latin typeface="Calibri"/>
                <a:cs typeface="Calibri"/>
              </a:rPr>
              <a:t>important</a:t>
            </a:r>
            <a:r>
              <a:rPr lang="it-IT" sz="2000">
                <a:latin typeface="Calibri"/>
                <a:cs typeface="Calibri"/>
              </a:rPr>
              <a:t> </a:t>
            </a:r>
            <a:br>
              <a:rPr lang="it-IT" sz="3200">
                <a:latin typeface="Calibri"/>
                <a:cs typeface="Calibri"/>
              </a:rPr>
            </a:br>
            <a:r>
              <a:rPr lang="it-IT" sz="3100" err="1">
                <a:latin typeface="Calibri"/>
                <a:cs typeface="Calibri"/>
              </a:rPr>
              <a:t>Requirements</a:t>
            </a:r>
            <a:endParaRPr lang="it-IT" sz="3100" err="1"/>
          </a:p>
        </p:txBody>
      </p:sp>
      <p:sp>
        <p:nvSpPr>
          <p:cNvPr id="4" name="Titolo 1">
            <a:extLst>
              <a:ext uri="{FF2B5EF4-FFF2-40B4-BE49-F238E27FC236}">
                <a16:creationId xmlns:a16="http://schemas.microsoft.com/office/drawing/2014/main" id="{8E89BC96-DBCE-619B-9F0F-B51786FF03FD}"/>
              </a:ext>
            </a:extLst>
          </p:cNvPr>
          <p:cNvSpPr txBox="1">
            <a:spLocks/>
          </p:cNvSpPr>
          <p:nvPr/>
        </p:nvSpPr>
        <p:spPr>
          <a:xfrm>
            <a:off x="10534535" y="139166"/>
            <a:ext cx="1525231" cy="840400"/>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pPr algn="r"/>
            <a:r>
              <a:rPr lang="it-IT" sz="1800">
                <a:latin typeface="Calibri"/>
                <a:cs typeface="Calibri"/>
              </a:rPr>
              <a:t>RASD</a:t>
            </a:r>
            <a:endParaRPr lang="it-IT" sz="1800"/>
          </a:p>
        </p:txBody>
      </p:sp>
      <p:sp>
        <p:nvSpPr>
          <p:cNvPr id="5" name="Segnaposto contenuto 2">
            <a:extLst>
              <a:ext uri="{FF2B5EF4-FFF2-40B4-BE49-F238E27FC236}">
                <a16:creationId xmlns:a16="http://schemas.microsoft.com/office/drawing/2014/main" id="{6111DDA5-4A27-79B2-835D-2E232A8C8659}"/>
              </a:ext>
            </a:extLst>
          </p:cNvPr>
          <p:cNvSpPr>
            <a:spLocks noGrp="1"/>
          </p:cNvSpPr>
          <p:nvPr>
            <p:ph idx="1"/>
          </p:nvPr>
        </p:nvSpPr>
        <p:spPr>
          <a:xfrm>
            <a:off x="609600" y="1600201"/>
            <a:ext cx="11098301" cy="2626043"/>
          </a:xfrm>
        </p:spPr>
        <p:txBody>
          <a:bodyPr vert="horz" lIns="91440" tIns="45720" rIns="91440" bIns="45720" rtlCol="0" anchor="t">
            <a:normAutofit/>
          </a:bodyPr>
          <a:lstStyle/>
          <a:p>
            <a:endParaRPr lang="it-IT"/>
          </a:p>
          <a:p>
            <a:endParaRPr lang="it-IT"/>
          </a:p>
        </p:txBody>
      </p:sp>
      <p:graphicFrame>
        <p:nvGraphicFramePr>
          <p:cNvPr id="7" name="Tabella 7">
            <a:extLst>
              <a:ext uri="{FF2B5EF4-FFF2-40B4-BE49-F238E27FC236}">
                <a16:creationId xmlns:a16="http://schemas.microsoft.com/office/drawing/2014/main" id="{8CC2DD7A-4852-16C5-CE85-985A9E455883}"/>
              </a:ext>
            </a:extLst>
          </p:cNvPr>
          <p:cNvGraphicFramePr>
            <a:graphicFrameLocks noGrp="1"/>
          </p:cNvGraphicFramePr>
          <p:nvPr>
            <p:extLst>
              <p:ext uri="{D42A27DB-BD31-4B8C-83A1-F6EECF244321}">
                <p14:modId xmlns:p14="http://schemas.microsoft.com/office/powerpoint/2010/main" val="2493932177"/>
              </p:ext>
            </p:extLst>
          </p:nvPr>
        </p:nvGraphicFramePr>
        <p:xfrm>
          <a:off x="490779" y="1498169"/>
          <a:ext cx="11227281" cy="4326090"/>
        </p:xfrm>
        <a:graphic>
          <a:graphicData uri="http://schemas.openxmlformats.org/drawingml/2006/table">
            <a:tbl>
              <a:tblPr firstRow="1" bandRow="1">
                <a:tableStyleId>{2D5ABB26-0587-4C30-8999-92F81FD0307C}</a:tableStyleId>
              </a:tblPr>
              <a:tblGrid>
                <a:gridCol w="797590">
                  <a:extLst>
                    <a:ext uri="{9D8B030D-6E8A-4147-A177-3AD203B41FA5}">
                      <a16:colId xmlns:a16="http://schemas.microsoft.com/office/drawing/2014/main" val="793044139"/>
                    </a:ext>
                  </a:extLst>
                </a:gridCol>
                <a:gridCol w="10429691">
                  <a:extLst>
                    <a:ext uri="{9D8B030D-6E8A-4147-A177-3AD203B41FA5}">
                      <a16:colId xmlns:a16="http://schemas.microsoft.com/office/drawing/2014/main" val="371211508"/>
                    </a:ext>
                  </a:extLst>
                </a:gridCol>
              </a:tblGrid>
              <a:tr h="865218">
                <a:tc>
                  <a:txBody>
                    <a:bodyPr/>
                    <a:lstStyle/>
                    <a:p>
                      <a:pPr lvl="0">
                        <a:lnSpc>
                          <a:spcPct val="150000"/>
                        </a:lnSpc>
                        <a:buNone/>
                      </a:pPr>
                      <a:r>
                        <a:rPr lang="it-IT" sz="2200"/>
                        <a:t>R6</a:t>
                      </a:r>
                    </a:p>
                  </a:txBody>
                  <a:tcPr>
                    <a:lnL w="0">
                      <a:noFill/>
                    </a:lnL>
                    <a:lnR w="28575">
                      <a:solidFill>
                        <a:srgbClr val="026639"/>
                      </a:solidFill>
                    </a:lnR>
                    <a:lnT w="0">
                      <a:noFill/>
                    </a:lnT>
                    <a:lnB w="0">
                      <a:noFill/>
                    </a:lnB>
                  </a:tcPr>
                </a:tc>
                <a:tc>
                  <a:txBody>
                    <a:bodyPr/>
                    <a:lstStyle/>
                    <a:p>
                      <a:pPr lvl="0">
                        <a:lnSpc>
                          <a:spcPct val="150000"/>
                        </a:lnSpc>
                        <a:buNone/>
                      </a:pPr>
                      <a:r>
                        <a:rPr lang="it-IT" sz="2200" b="0" i="0" u="none" strike="noStrike" noProof="0" err="1">
                          <a:latin typeface="Calibri"/>
                        </a:rPr>
                        <a:t>eMSP</a:t>
                      </a:r>
                      <a:r>
                        <a:rPr lang="it-IT" sz="2200" b="0" i="0" u="none" strike="noStrike" noProof="0">
                          <a:latin typeface="Calibri"/>
                        </a:rPr>
                        <a:t> </a:t>
                      </a:r>
                      <a:r>
                        <a:rPr lang="it-IT" sz="2200" b="0" i="0" u="none" strike="noStrike" noProof="0" err="1">
                          <a:latin typeface="Calibri"/>
                        </a:rPr>
                        <a:t>shall</a:t>
                      </a:r>
                      <a:r>
                        <a:rPr lang="it-IT" sz="2200" b="0" i="0" u="none" strike="noStrike" noProof="0">
                          <a:latin typeface="Calibri"/>
                        </a:rPr>
                        <a:t> </a:t>
                      </a:r>
                      <a:r>
                        <a:rPr lang="it-IT" sz="2200" b="0" i="0" u="none" strike="noStrike" noProof="0" err="1">
                          <a:latin typeface="Calibri"/>
                        </a:rPr>
                        <a:t>allow</a:t>
                      </a:r>
                      <a:r>
                        <a:rPr lang="it-IT" sz="2200" b="0" i="0" u="none" strike="noStrike" noProof="0">
                          <a:latin typeface="Calibri"/>
                        </a:rPr>
                        <a:t> </a:t>
                      </a:r>
                      <a:r>
                        <a:rPr lang="it-IT" sz="2200" b="0" i="0" u="none" strike="noStrike" noProof="0" err="1">
                          <a:latin typeface="Calibri"/>
                        </a:rPr>
                        <a:t>registered</a:t>
                      </a:r>
                      <a:r>
                        <a:rPr lang="it-IT" sz="2200" b="0" i="0" u="none" strike="noStrike" noProof="0">
                          <a:latin typeface="Calibri"/>
                        </a:rPr>
                        <a:t> users to make a </a:t>
                      </a:r>
                      <a:r>
                        <a:rPr lang="it-IT" sz="2200" b="0" i="0" u="none" strike="noStrike" noProof="0" err="1">
                          <a:latin typeface="Calibri"/>
                        </a:rPr>
                        <a:t>reservation</a:t>
                      </a:r>
                      <a:r>
                        <a:rPr lang="it-IT" sz="2200" b="0" i="0" u="none" strike="noStrike" noProof="0">
                          <a:latin typeface="Calibri"/>
                        </a:rPr>
                        <a:t> to a </a:t>
                      </a:r>
                      <a:r>
                        <a:rPr lang="it-IT" sz="2200" b="0" i="0" u="none" strike="noStrike" noProof="0" err="1">
                          <a:latin typeface="Calibri"/>
                        </a:rPr>
                        <a:t>specific</a:t>
                      </a:r>
                      <a:r>
                        <a:rPr lang="it-IT" sz="2200" b="0" i="0" u="none" strike="noStrike" noProof="0">
                          <a:latin typeface="Calibri"/>
                        </a:rPr>
                        <a:t> CS </a:t>
                      </a:r>
                      <a:r>
                        <a:rPr lang="it-IT" sz="2200" b="0" i="0" u="none" strike="noStrike" noProof="0" err="1">
                          <a:latin typeface="Calibri"/>
                        </a:rPr>
                        <a:t>at</a:t>
                      </a:r>
                      <a:r>
                        <a:rPr lang="it-IT" sz="2200" b="0" i="0" u="none" strike="noStrike" noProof="0">
                          <a:latin typeface="Calibri"/>
                        </a:rPr>
                        <a:t> a </a:t>
                      </a:r>
                      <a:r>
                        <a:rPr lang="it-IT" sz="2200" b="0" i="0" u="none" strike="noStrike" noProof="0" err="1">
                          <a:latin typeface="Calibri"/>
                        </a:rPr>
                        <a:t>specific</a:t>
                      </a:r>
                      <a:r>
                        <a:rPr lang="it-IT" sz="2200" b="0" i="0" u="none" strike="noStrike" noProof="0">
                          <a:latin typeface="Calibri"/>
                        </a:rPr>
                        <a:t> date</a:t>
                      </a:r>
                      <a:endParaRPr lang="it-IT" sz="2200"/>
                    </a:p>
                  </a:txBody>
                  <a:tcPr>
                    <a:lnL w="28575">
                      <a:solidFill>
                        <a:srgbClr val="026639"/>
                      </a:solidFill>
                    </a:lnL>
                    <a:lnR w="0">
                      <a:noFill/>
                    </a:lnR>
                    <a:lnT w="0">
                      <a:noFill/>
                    </a:lnT>
                    <a:lnB w="0">
                      <a:noFill/>
                    </a:lnB>
                  </a:tcPr>
                </a:tc>
                <a:extLst>
                  <a:ext uri="{0D108BD9-81ED-4DB2-BD59-A6C34878D82A}">
                    <a16:rowId xmlns:a16="http://schemas.microsoft.com/office/drawing/2014/main" val="3327188993"/>
                  </a:ext>
                </a:extLst>
              </a:tr>
              <a:tr h="865218">
                <a:tc>
                  <a:txBody>
                    <a:bodyPr/>
                    <a:lstStyle/>
                    <a:p>
                      <a:pPr>
                        <a:lnSpc>
                          <a:spcPct val="150000"/>
                        </a:lnSpc>
                      </a:pPr>
                      <a:r>
                        <a:rPr lang="it-IT" sz="2200"/>
                        <a:t>R7</a:t>
                      </a:r>
                    </a:p>
                  </a:txBody>
                  <a:tcPr>
                    <a:lnL w="0">
                      <a:noFill/>
                    </a:lnL>
                    <a:lnR w="28575">
                      <a:solidFill>
                        <a:srgbClr val="026639"/>
                      </a:solidFill>
                    </a:lnR>
                    <a:lnT w="0">
                      <a:noFill/>
                    </a:lnT>
                    <a:lnB w="0">
                      <a:noFill/>
                    </a:lnB>
                  </a:tcPr>
                </a:tc>
                <a:tc>
                  <a:txBody>
                    <a:bodyPr/>
                    <a:lstStyle/>
                    <a:p>
                      <a:pPr marL="0" marR="0" lvl="0" indent="0" algn="l">
                        <a:lnSpc>
                          <a:spcPct val="150000"/>
                        </a:lnSpc>
                        <a:spcBef>
                          <a:spcPct val="20000"/>
                        </a:spcBef>
                        <a:spcAft>
                          <a:spcPts val="0"/>
                        </a:spcAft>
                        <a:buNone/>
                      </a:pPr>
                      <a:r>
                        <a:rPr lang="it-IT" sz="2200" b="0" i="0" u="none" strike="noStrike" noProof="0" err="1">
                          <a:latin typeface="Calibri"/>
                        </a:rPr>
                        <a:t>eMSP</a:t>
                      </a:r>
                      <a:r>
                        <a:rPr lang="it-IT" sz="2200" b="0" i="0" u="none" strike="noStrike" noProof="0">
                          <a:latin typeface="Calibri"/>
                        </a:rPr>
                        <a:t> must show </a:t>
                      </a:r>
                      <a:r>
                        <a:rPr lang="it-IT" sz="2200" b="0" i="0" u="none" strike="noStrike" noProof="0" err="1">
                          <a:latin typeface="Calibri"/>
                        </a:rPr>
                        <a:t>registered</a:t>
                      </a:r>
                      <a:r>
                        <a:rPr lang="it-IT" sz="2200" b="0" i="0" u="none" strike="noStrike" noProof="0">
                          <a:latin typeface="Calibri"/>
                        </a:rPr>
                        <a:t> users </a:t>
                      </a:r>
                      <a:r>
                        <a:rPr lang="it-IT" sz="2200" b="0" i="0" u="none" strike="noStrike" noProof="0" err="1">
                          <a:latin typeface="Calibri"/>
                        </a:rPr>
                        <a:t>correct</a:t>
                      </a:r>
                      <a:r>
                        <a:rPr lang="it-IT" sz="2200" b="0" i="0" u="none" strike="noStrike" noProof="0">
                          <a:latin typeface="Calibri"/>
                        </a:rPr>
                        <a:t> </a:t>
                      </a:r>
                      <a:r>
                        <a:rPr lang="it-IT" sz="2200" b="0" i="0" u="none" strike="noStrike" noProof="0" err="1">
                          <a:latin typeface="Calibri"/>
                        </a:rPr>
                        <a:t>positional</a:t>
                      </a:r>
                      <a:r>
                        <a:rPr lang="it-IT" sz="2200" b="0" i="0" u="none" strike="noStrike" noProof="0">
                          <a:latin typeface="Calibri"/>
                        </a:rPr>
                        <a:t> data and </a:t>
                      </a:r>
                      <a:r>
                        <a:rPr lang="it-IT" sz="2200" b="0" i="0" u="none" strike="noStrike" noProof="0" err="1">
                          <a:latin typeface="Calibri"/>
                        </a:rPr>
                        <a:t>nearby</a:t>
                      </a:r>
                      <a:r>
                        <a:rPr lang="it-IT" sz="2200" b="0" i="0" u="none" strike="noStrike" noProof="0">
                          <a:latin typeface="Calibri"/>
                        </a:rPr>
                        <a:t> </a:t>
                      </a:r>
                      <a:r>
                        <a:rPr lang="it-IT" sz="2200" b="0" i="0" u="none" strike="noStrike" noProof="0" err="1">
                          <a:latin typeface="Calibri"/>
                        </a:rPr>
                        <a:t>charging</a:t>
                      </a:r>
                      <a:r>
                        <a:rPr lang="it-IT" sz="2200" b="0" i="0" u="none" strike="noStrike" noProof="0">
                          <a:latin typeface="Calibri"/>
                        </a:rPr>
                        <a:t> stations</a:t>
                      </a:r>
                    </a:p>
                  </a:txBody>
                  <a:tcPr>
                    <a:lnL w="28575">
                      <a:solidFill>
                        <a:srgbClr val="026639"/>
                      </a:solidFill>
                    </a:lnL>
                    <a:lnR w="0">
                      <a:noFill/>
                    </a:lnR>
                    <a:lnT w="0">
                      <a:noFill/>
                    </a:lnT>
                    <a:lnB w="0">
                      <a:noFill/>
                    </a:lnB>
                  </a:tcPr>
                </a:tc>
                <a:extLst>
                  <a:ext uri="{0D108BD9-81ED-4DB2-BD59-A6C34878D82A}">
                    <a16:rowId xmlns:a16="http://schemas.microsoft.com/office/drawing/2014/main" val="1007884531"/>
                  </a:ext>
                </a:extLst>
              </a:tr>
              <a:tr h="865218">
                <a:tc>
                  <a:txBody>
                    <a:bodyPr/>
                    <a:lstStyle/>
                    <a:p>
                      <a:pPr>
                        <a:lnSpc>
                          <a:spcPct val="150000"/>
                        </a:lnSpc>
                      </a:pPr>
                      <a:r>
                        <a:rPr lang="it-IT" sz="2200"/>
                        <a:t>R18</a:t>
                      </a:r>
                    </a:p>
                  </a:txBody>
                  <a:tcPr>
                    <a:lnL w="0">
                      <a:noFill/>
                    </a:lnL>
                    <a:lnR w="28575">
                      <a:solidFill>
                        <a:srgbClr val="026639"/>
                      </a:solidFill>
                    </a:lnR>
                    <a:lnT w="0">
                      <a:noFill/>
                    </a:lnT>
                    <a:lnB w="0">
                      <a:noFill/>
                    </a:lnB>
                  </a:tcPr>
                </a:tc>
                <a:tc>
                  <a:txBody>
                    <a:bodyPr/>
                    <a:lstStyle/>
                    <a:p>
                      <a:pPr lvl="0">
                        <a:lnSpc>
                          <a:spcPct val="150000"/>
                        </a:lnSpc>
                        <a:buNone/>
                      </a:pPr>
                      <a:r>
                        <a:rPr lang="it-IT" sz="2200" b="0" i="0" u="none" strike="noStrike" noProof="0">
                          <a:latin typeface="Calibri"/>
                        </a:rPr>
                        <a:t>CPMS must be </a:t>
                      </a:r>
                      <a:r>
                        <a:rPr lang="it-IT" sz="2200" b="0" i="0" u="none" strike="noStrike" noProof="0" err="1">
                          <a:latin typeface="Calibri"/>
                        </a:rPr>
                        <a:t>able</a:t>
                      </a:r>
                      <a:r>
                        <a:rPr lang="it-IT" sz="2200" b="0" i="0" u="none" strike="noStrike" noProof="0">
                          <a:latin typeface="Calibri"/>
                        </a:rPr>
                        <a:t> to </a:t>
                      </a:r>
                      <a:r>
                        <a:rPr lang="it-IT" sz="2200" b="0" i="0" u="none" strike="noStrike" noProof="0" err="1">
                          <a:latin typeface="Calibri"/>
                        </a:rPr>
                        <a:t>automatically</a:t>
                      </a:r>
                      <a:r>
                        <a:rPr lang="it-IT" sz="2200" b="0" i="0" u="none" strike="noStrike" noProof="0">
                          <a:latin typeface="Calibri"/>
                        </a:rPr>
                        <a:t> decide </a:t>
                      </a:r>
                      <a:r>
                        <a:rPr lang="it-IT" sz="2200" b="0" i="0" u="none" strike="noStrike" noProof="0" err="1">
                          <a:latin typeface="Calibri"/>
                        </a:rPr>
                        <a:t>how</a:t>
                      </a:r>
                      <a:r>
                        <a:rPr lang="it-IT" sz="2200" b="0" i="0" u="none" strike="noStrike" noProof="0">
                          <a:latin typeface="Calibri"/>
                        </a:rPr>
                        <a:t> to </a:t>
                      </a:r>
                      <a:r>
                        <a:rPr lang="it-IT" sz="2200" b="0" i="0" u="none" strike="noStrike" noProof="0" err="1">
                          <a:latin typeface="Calibri"/>
                        </a:rPr>
                        <a:t>manage</a:t>
                      </a:r>
                      <a:r>
                        <a:rPr lang="it-IT" sz="2200" b="0" i="0" u="none" strike="noStrike" noProof="0">
                          <a:latin typeface="Calibri"/>
                        </a:rPr>
                        <a:t> </a:t>
                      </a:r>
                      <a:r>
                        <a:rPr lang="it-IT" sz="2200" b="0" i="0" u="none" strike="noStrike" noProof="0" err="1">
                          <a:latin typeface="Calibri"/>
                        </a:rPr>
                        <a:t>its</a:t>
                      </a:r>
                      <a:r>
                        <a:rPr lang="it-IT" sz="2200" b="0" i="0" u="none" strike="noStrike" noProof="0">
                          <a:latin typeface="Calibri"/>
                        </a:rPr>
                        <a:t> </a:t>
                      </a:r>
                      <a:r>
                        <a:rPr lang="it-IT" sz="2200" b="0" i="0" u="none" strike="noStrike" noProof="0" err="1">
                          <a:latin typeface="Calibri"/>
                        </a:rPr>
                        <a:t>own</a:t>
                      </a:r>
                      <a:r>
                        <a:rPr lang="it-IT" sz="2200" b="0" i="0" u="none" strike="noStrike" noProof="0">
                          <a:latin typeface="Calibri"/>
                        </a:rPr>
                        <a:t> </a:t>
                      </a:r>
                      <a:r>
                        <a:rPr lang="it-IT" sz="2200" b="0" i="0" u="none" strike="noStrike" noProof="0" err="1">
                          <a:latin typeface="Calibri"/>
                        </a:rPr>
                        <a:t>battery</a:t>
                      </a:r>
                      <a:r>
                        <a:rPr lang="it-IT" sz="2200" b="0" i="0" u="none" strike="noStrike" noProof="0">
                          <a:latin typeface="Calibri"/>
                        </a:rPr>
                        <a:t> and net power</a:t>
                      </a:r>
                      <a:endParaRPr lang="it-IT" sz="2200"/>
                    </a:p>
                  </a:txBody>
                  <a:tcPr>
                    <a:lnL w="28575">
                      <a:solidFill>
                        <a:srgbClr val="026639"/>
                      </a:solidFill>
                    </a:lnL>
                    <a:lnR w="0">
                      <a:noFill/>
                    </a:lnR>
                    <a:lnT w="0">
                      <a:noFill/>
                    </a:lnT>
                    <a:lnB w="0">
                      <a:noFill/>
                    </a:lnB>
                  </a:tcPr>
                </a:tc>
                <a:extLst>
                  <a:ext uri="{0D108BD9-81ED-4DB2-BD59-A6C34878D82A}">
                    <a16:rowId xmlns:a16="http://schemas.microsoft.com/office/drawing/2014/main" val="3843500339"/>
                  </a:ext>
                </a:extLst>
              </a:tr>
              <a:tr h="865218">
                <a:tc>
                  <a:txBody>
                    <a:bodyPr/>
                    <a:lstStyle/>
                    <a:p>
                      <a:pPr>
                        <a:lnSpc>
                          <a:spcPct val="150000"/>
                        </a:lnSpc>
                      </a:pPr>
                      <a:r>
                        <a:rPr lang="it-IT" sz="2200"/>
                        <a:t>R19</a:t>
                      </a:r>
                    </a:p>
                  </a:txBody>
                  <a:tcPr>
                    <a:lnL w="0">
                      <a:noFill/>
                    </a:lnL>
                    <a:lnR w="28575">
                      <a:solidFill>
                        <a:srgbClr val="026639"/>
                      </a:solidFill>
                    </a:lnR>
                    <a:lnT w="0">
                      <a:noFill/>
                    </a:lnT>
                    <a:lnB w="0">
                      <a:noFill/>
                    </a:lnB>
                  </a:tcPr>
                </a:tc>
                <a:tc>
                  <a:txBody>
                    <a:bodyPr/>
                    <a:lstStyle/>
                    <a:p>
                      <a:pPr marL="0" marR="0" lvl="0" indent="0" algn="l">
                        <a:lnSpc>
                          <a:spcPct val="150000"/>
                        </a:lnSpc>
                        <a:spcBef>
                          <a:spcPct val="20000"/>
                        </a:spcBef>
                        <a:spcAft>
                          <a:spcPts val="0"/>
                        </a:spcAft>
                        <a:buNone/>
                      </a:pPr>
                      <a:r>
                        <a:rPr lang="it-IT" sz="2200" b="0" i="0" u="none" strike="noStrike" noProof="0">
                          <a:latin typeface="Calibri"/>
                        </a:rPr>
                        <a:t>CPMS must be </a:t>
                      </a:r>
                      <a:r>
                        <a:rPr lang="it-IT" sz="2200" b="0" i="0" u="none" strike="noStrike" noProof="0" err="1">
                          <a:latin typeface="Calibri"/>
                        </a:rPr>
                        <a:t>able</a:t>
                      </a:r>
                      <a:r>
                        <a:rPr lang="it-IT" sz="2200" b="0" i="0" u="none" strike="noStrike" noProof="0">
                          <a:latin typeface="Calibri"/>
                        </a:rPr>
                        <a:t> to </a:t>
                      </a:r>
                      <a:r>
                        <a:rPr lang="it-IT" sz="2200" b="0" i="0" u="none" strike="noStrike" noProof="0" err="1">
                          <a:latin typeface="Calibri"/>
                        </a:rPr>
                        <a:t>automatically</a:t>
                      </a:r>
                      <a:r>
                        <a:rPr lang="it-IT" sz="2200" b="0" i="0" u="none" strike="noStrike" noProof="0">
                          <a:latin typeface="Calibri"/>
                        </a:rPr>
                        <a:t> decide </a:t>
                      </a:r>
                      <a:r>
                        <a:rPr lang="it-IT" sz="2200" b="0" i="0" u="none" strike="noStrike" noProof="0" err="1">
                          <a:latin typeface="Calibri"/>
                        </a:rPr>
                        <a:t>which</a:t>
                      </a:r>
                      <a:r>
                        <a:rPr lang="it-IT" sz="2200" b="0" i="0" u="none" strike="noStrike" noProof="0">
                          <a:latin typeface="Calibri"/>
                        </a:rPr>
                        <a:t> DSO </a:t>
                      </a:r>
                      <a:r>
                        <a:rPr lang="it-IT" sz="2200" b="0" i="0" u="none" strike="noStrike" noProof="0" err="1">
                          <a:latin typeface="Calibri"/>
                        </a:rPr>
                        <a:t>buy</a:t>
                      </a:r>
                      <a:r>
                        <a:rPr lang="it-IT" sz="2200" b="0" i="0" u="none" strike="noStrike" noProof="0">
                          <a:latin typeface="Calibri"/>
                        </a:rPr>
                        <a:t> energy from</a:t>
                      </a:r>
                      <a:endParaRPr lang="en-US" sz="2200" b="0" i="0" u="none" strike="noStrike" noProof="0">
                        <a:latin typeface="Calibri"/>
                      </a:endParaRPr>
                    </a:p>
                  </a:txBody>
                  <a:tcPr>
                    <a:lnL w="28575">
                      <a:solidFill>
                        <a:srgbClr val="026639"/>
                      </a:solidFill>
                    </a:lnL>
                    <a:lnR w="0">
                      <a:noFill/>
                    </a:lnR>
                    <a:lnT w="0">
                      <a:noFill/>
                    </a:lnT>
                    <a:lnB w="0">
                      <a:noFill/>
                    </a:lnB>
                  </a:tcPr>
                </a:tc>
                <a:extLst>
                  <a:ext uri="{0D108BD9-81ED-4DB2-BD59-A6C34878D82A}">
                    <a16:rowId xmlns:a16="http://schemas.microsoft.com/office/drawing/2014/main" val="3083965069"/>
                  </a:ext>
                </a:extLst>
              </a:tr>
              <a:tr h="865218">
                <a:tc>
                  <a:txBody>
                    <a:bodyPr/>
                    <a:lstStyle/>
                    <a:p>
                      <a:pPr>
                        <a:lnSpc>
                          <a:spcPct val="150000"/>
                        </a:lnSpc>
                      </a:pPr>
                      <a:r>
                        <a:rPr lang="it-IT" sz="2200"/>
                        <a:t>R20</a:t>
                      </a:r>
                    </a:p>
                  </a:txBody>
                  <a:tcPr>
                    <a:lnL w="0">
                      <a:noFill/>
                    </a:lnL>
                    <a:lnR w="28575">
                      <a:solidFill>
                        <a:srgbClr val="026639"/>
                      </a:solidFill>
                    </a:lnR>
                    <a:lnT w="0">
                      <a:noFill/>
                    </a:lnT>
                    <a:lnB w="0">
                      <a:noFill/>
                    </a:lnB>
                  </a:tcPr>
                </a:tc>
                <a:tc>
                  <a:txBody>
                    <a:bodyPr/>
                    <a:lstStyle/>
                    <a:p>
                      <a:pPr lvl="0">
                        <a:lnSpc>
                          <a:spcPct val="150000"/>
                        </a:lnSpc>
                        <a:buNone/>
                      </a:pPr>
                      <a:r>
                        <a:rPr lang="it-IT" sz="2200" b="0" i="0" u="none" strike="noStrike" noProof="0">
                          <a:latin typeface="Calibri"/>
                        </a:rPr>
                        <a:t>CPMS must be </a:t>
                      </a:r>
                      <a:r>
                        <a:rPr lang="it-IT" sz="2200" b="0" i="0" u="none" strike="noStrike" noProof="0" err="1">
                          <a:latin typeface="Calibri"/>
                        </a:rPr>
                        <a:t>able</a:t>
                      </a:r>
                      <a:r>
                        <a:rPr lang="it-IT" sz="2200" b="0" i="0" u="none" strike="noStrike" noProof="0">
                          <a:latin typeface="Calibri"/>
                        </a:rPr>
                        <a:t> to </a:t>
                      </a:r>
                      <a:r>
                        <a:rPr lang="it-IT" sz="2200" b="0" i="0" u="none" strike="noStrike" noProof="0" err="1">
                          <a:latin typeface="Calibri"/>
                        </a:rPr>
                        <a:t>answer</a:t>
                      </a:r>
                      <a:r>
                        <a:rPr lang="it-IT" sz="2200" b="0" i="0" u="none" strike="noStrike" noProof="0">
                          <a:latin typeface="Calibri"/>
                        </a:rPr>
                        <a:t> </a:t>
                      </a:r>
                      <a:r>
                        <a:rPr lang="it-IT" sz="2200" b="0" i="0" u="none" strike="noStrike" noProof="0" err="1">
                          <a:latin typeface="Calibri"/>
                        </a:rPr>
                        <a:t>eMSP</a:t>
                      </a:r>
                      <a:r>
                        <a:rPr lang="it-IT" sz="2200" b="0" i="0" u="none" strike="noStrike" noProof="0">
                          <a:latin typeface="Calibri"/>
                        </a:rPr>
                        <a:t> </a:t>
                      </a:r>
                      <a:r>
                        <a:rPr lang="it-IT" sz="2200" b="0" i="0" u="none" strike="noStrike" noProof="0" err="1">
                          <a:latin typeface="Calibri"/>
                        </a:rPr>
                        <a:t>requests</a:t>
                      </a:r>
                      <a:r>
                        <a:rPr lang="it-IT" sz="2200" b="0" i="0" u="none" strike="noStrike" noProof="0">
                          <a:latin typeface="Calibri"/>
                        </a:rPr>
                        <a:t> for free </a:t>
                      </a:r>
                      <a:r>
                        <a:rPr lang="it-IT" sz="2200" b="0" i="0" u="none" strike="noStrike" noProof="0" err="1">
                          <a:latin typeface="Calibri"/>
                        </a:rPr>
                        <a:t>timeframes</a:t>
                      </a:r>
                      <a:r>
                        <a:rPr lang="it-IT" sz="2200" b="0" i="0" u="none" strike="noStrike" noProof="0">
                          <a:latin typeface="Calibri"/>
                        </a:rPr>
                        <a:t> and relative prices</a:t>
                      </a:r>
                      <a:endParaRPr lang="it-IT" sz="2200"/>
                    </a:p>
                  </a:txBody>
                  <a:tcPr>
                    <a:lnL w="28575">
                      <a:solidFill>
                        <a:srgbClr val="026639"/>
                      </a:solidFill>
                    </a:lnL>
                    <a:lnR w="0">
                      <a:noFill/>
                    </a:lnR>
                    <a:lnT w="0">
                      <a:noFill/>
                    </a:lnT>
                    <a:lnB w="0">
                      <a:noFill/>
                    </a:lnB>
                  </a:tcPr>
                </a:tc>
                <a:extLst>
                  <a:ext uri="{0D108BD9-81ED-4DB2-BD59-A6C34878D82A}">
                    <a16:rowId xmlns:a16="http://schemas.microsoft.com/office/drawing/2014/main" val="906915331"/>
                  </a:ext>
                </a:extLst>
              </a:tr>
            </a:tbl>
          </a:graphicData>
        </a:graphic>
      </p:graphicFrame>
    </p:spTree>
    <p:extLst>
      <p:ext uri="{BB962C8B-B14F-4D97-AF65-F5344CB8AC3E}">
        <p14:creationId xmlns:p14="http://schemas.microsoft.com/office/powerpoint/2010/main" val="377054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a:xfrm>
            <a:off x="384695" y="139166"/>
            <a:ext cx="9510991" cy="840400"/>
          </a:xfrm>
        </p:spPr>
        <p:txBody>
          <a:bodyPr>
            <a:normAutofit fontScale="90000"/>
          </a:bodyPr>
          <a:lstStyle/>
          <a:p>
            <a:r>
              <a:rPr lang="it-IT" err="1">
                <a:latin typeface="Calibri"/>
                <a:cs typeface="Calibri"/>
              </a:rPr>
              <a:t>Most</a:t>
            </a:r>
            <a:r>
              <a:rPr lang="it-IT">
                <a:latin typeface="Calibri"/>
                <a:cs typeface="Calibri"/>
              </a:rPr>
              <a:t> </a:t>
            </a:r>
            <a:r>
              <a:rPr lang="it-IT" err="1">
                <a:latin typeface="Calibri"/>
                <a:cs typeface="Calibri"/>
              </a:rPr>
              <a:t>important</a:t>
            </a:r>
            <a:r>
              <a:rPr lang="it-IT">
                <a:latin typeface="Calibri"/>
                <a:cs typeface="Calibri"/>
              </a:rPr>
              <a:t> </a:t>
            </a:r>
            <a:br>
              <a:rPr lang="it-IT" sz="3200">
                <a:latin typeface="Calibri"/>
                <a:cs typeface="Calibri"/>
              </a:rPr>
            </a:br>
            <a:r>
              <a:rPr lang="it-IT" sz="3200" err="1">
                <a:latin typeface="Calibri"/>
                <a:cs typeface="Calibri"/>
              </a:rPr>
              <a:t>Assumptions</a:t>
            </a:r>
            <a:endParaRPr lang="it-IT" sz="3200" err="1"/>
          </a:p>
        </p:txBody>
      </p:sp>
      <p:sp>
        <p:nvSpPr>
          <p:cNvPr id="4" name="Titolo 1">
            <a:extLst>
              <a:ext uri="{FF2B5EF4-FFF2-40B4-BE49-F238E27FC236}">
                <a16:creationId xmlns:a16="http://schemas.microsoft.com/office/drawing/2014/main" id="{8E89BC96-DBCE-619B-9F0F-B51786FF03FD}"/>
              </a:ext>
            </a:extLst>
          </p:cNvPr>
          <p:cNvSpPr txBox="1">
            <a:spLocks/>
          </p:cNvSpPr>
          <p:nvPr/>
        </p:nvSpPr>
        <p:spPr>
          <a:xfrm>
            <a:off x="10534535" y="139166"/>
            <a:ext cx="1525231" cy="840400"/>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pPr algn="r"/>
            <a:r>
              <a:rPr lang="it-IT" sz="1800">
                <a:latin typeface="Calibri"/>
                <a:cs typeface="Calibri"/>
              </a:rPr>
              <a:t>RASD</a:t>
            </a:r>
            <a:endParaRPr lang="it-IT" sz="1800"/>
          </a:p>
        </p:txBody>
      </p:sp>
      <p:sp>
        <p:nvSpPr>
          <p:cNvPr id="5" name="Segnaposto contenuto 2">
            <a:extLst>
              <a:ext uri="{FF2B5EF4-FFF2-40B4-BE49-F238E27FC236}">
                <a16:creationId xmlns:a16="http://schemas.microsoft.com/office/drawing/2014/main" id="{6111DDA5-4A27-79B2-835D-2E232A8C8659}"/>
              </a:ext>
            </a:extLst>
          </p:cNvPr>
          <p:cNvSpPr>
            <a:spLocks noGrp="1"/>
          </p:cNvSpPr>
          <p:nvPr>
            <p:ph idx="1"/>
          </p:nvPr>
        </p:nvSpPr>
        <p:spPr>
          <a:xfrm>
            <a:off x="609600" y="1600201"/>
            <a:ext cx="11098301" cy="2626043"/>
          </a:xfrm>
        </p:spPr>
        <p:txBody>
          <a:bodyPr vert="horz" lIns="91440" tIns="45720" rIns="91440" bIns="45720" rtlCol="0" anchor="t">
            <a:normAutofit/>
          </a:bodyPr>
          <a:lstStyle/>
          <a:p>
            <a:endParaRPr lang="it-IT"/>
          </a:p>
          <a:p>
            <a:endParaRPr lang="it-IT"/>
          </a:p>
        </p:txBody>
      </p:sp>
      <p:graphicFrame>
        <p:nvGraphicFramePr>
          <p:cNvPr id="7" name="Tabella 7">
            <a:extLst>
              <a:ext uri="{FF2B5EF4-FFF2-40B4-BE49-F238E27FC236}">
                <a16:creationId xmlns:a16="http://schemas.microsoft.com/office/drawing/2014/main" id="{8CC2DD7A-4852-16C5-CE85-985A9E455883}"/>
              </a:ext>
            </a:extLst>
          </p:cNvPr>
          <p:cNvGraphicFramePr>
            <a:graphicFrameLocks noGrp="1"/>
          </p:cNvGraphicFramePr>
          <p:nvPr>
            <p:extLst>
              <p:ext uri="{D42A27DB-BD31-4B8C-83A1-F6EECF244321}">
                <p14:modId xmlns:p14="http://schemas.microsoft.com/office/powerpoint/2010/main" val="681363537"/>
              </p:ext>
            </p:extLst>
          </p:nvPr>
        </p:nvGraphicFramePr>
        <p:xfrm>
          <a:off x="365932" y="2257070"/>
          <a:ext cx="11362928" cy="2847405"/>
        </p:xfrm>
        <a:graphic>
          <a:graphicData uri="http://schemas.openxmlformats.org/drawingml/2006/table">
            <a:tbl>
              <a:tblPr firstRow="1" bandRow="1">
                <a:tableStyleId>{2D5ABB26-0587-4C30-8999-92F81FD0307C}</a:tableStyleId>
              </a:tblPr>
              <a:tblGrid>
                <a:gridCol w="1210805">
                  <a:extLst>
                    <a:ext uri="{9D8B030D-6E8A-4147-A177-3AD203B41FA5}">
                      <a16:colId xmlns:a16="http://schemas.microsoft.com/office/drawing/2014/main" val="793044139"/>
                    </a:ext>
                  </a:extLst>
                </a:gridCol>
                <a:gridCol w="10152123">
                  <a:extLst>
                    <a:ext uri="{9D8B030D-6E8A-4147-A177-3AD203B41FA5}">
                      <a16:colId xmlns:a16="http://schemas.microsoft.com/office/drawing/2014/main" val="371211508"/>
                    </a:ext>
                  </a:extLst>
                </a:gridCol>
              </a:tblGrid>
              <a:tr h="503045">
                <a:tc>
                  <a:txBody>
                    <a:bodyPr/>
                    <a:lstStyle/>
                    <a:p>
                      <a:pPr lvl="0">
                        <a:lnSpc>
                          <a:spcPct val="150000"/>
                        </a:lnSpc>
                        <a:buNone/>
                      </a:pPr>
                      <a:r>
                        <a:rPr lang="it-IT" sz="2400"/>
                        <a:t>D1</a:t>
                      </a:r>
                    </a:p>
                  </a:txBody>
                  <a:tcPr>
                    <a:lnL w="0">
                      <a:noFill/>
                    </a:lnL>
                    <a:lnR w="28575">
                      <a:solidFill>
                        <a:srgbClr val="026639"/>
                      </a:solidFill>
                    </a:lnR>
                    <a:lnT w="0">
                      <a:noFill/>
                    </a:lnT>
                    <a:lnB w="0">
                      <a:noFill/>
                    </a:lnB>
                  </a:tcPr>
                </a:tc>
                <a:tc>
                  <a:txBody>
                    <a:bodyPr/>
                    <a:lstStyle/>
                    <a:p>
                      <a:pPr marL="0" marR="0" lvl="0" indent="0" algn="l">
                        <a:lnSpc>
                          <a:spcPct val="100000"/>
                        </a:lnSpc>
                        <a:spcBef>
                          <a:spcPct val="20000"/>
                        </a:spcBef>
                        <a:spcAft>
                          <a:spcPts val="0"/>
                        </a:spcAft>
                        <a:buNone/>
                      </a:pPr>
                      <a:r>
                        <a:rPr lang="it-IT" sz="2400" b="0" i="0" u="none" strike="noStrike" noProof="0" err="1"/>
                        <a:t>During</a:t>
                      </a:r>
                      <a:r>
                        <a:rPr lang="it-IT" sz="2400" b="0" i="0" u="none" strike="noStrike" noProof="0"/>
                        <a:t> the night hours energy </a:t>
                      </a:r>
                      <a:r>
                        <a:rPr lang="it-IT" sz="2400" b="0" i="0" u="none" strike="noStrike" noProof="0" err="1"/>
                        <a:t>is</a:t>
                      </a:r>
                      <a:r>
                        <a:rPr lang="it-IT" sz="2400" b="0" i="0" u="none" strike="noStrike" noProof="0"/>
                        <a:t> </a:t>
                      </a:r>
                      <a:r>
                        <a:rPr lang="it-IT" sz="2400" b="0" i="0" u="none" strike="noStrike" noProof="0" err="1"/>
                        <a:t>less</a:t>
                      </a:r>
                      <a:r>
                        <a:rPr lang="it-IT" sz="2400" b="0" i="0" u="none" strike="noStrike" noProof="0"/>
                        <a:t> </a:t>
                      </a:r>
                      <a:r>
                        <a:rPr lang="it-IT" sz="2400" b="0" i="0" u="none" strike="noStrike" noProof="0" err="1"/>
                        <a:t>expensive</a:t>
                      </a:r>
                    </a:p>
                  </a:txBody>
                  <a:tcPr>
                    <a:lnL w="28575">
                      <a:solidFill>
                        <a:srgbClr val="026639"/>
                      </a:solidFill>
                    </a:lnL>
                    <a:lnR w="0">
                      <a:noFill/>
                    </a:lnR>
                    <a:lnT w="0">
                      <a:noFill/>
                    </a:lnT>
                    <a:lnB w="0">
                      <a:noFill/>
                    </a:lnB>
                  </a:tcPr>
                </a:tc>
                <a:extLst>
                  <a:ext uri="{0D108BD9-81ED-4DB2-BD59-A6C34878D82A}">
                    <a16:rowId xmlns:a16="http://schemas.microsoft.com/office/drawing/2014/main" val="3327188993"/>
                  </a:ext>
                </a:extLst>
              </a:tr>
              <a:tr h="503045">
                <a:tc>
                  <a:txBody>
                    <a:bodyPr/>
                    <a:lstStyle/>
                    <a:p>
                      <a:pPr>
                        <a:lnSpc>
                          <a:spcPct val="150000"/>
                        </a:lnSpc>
                      </a:pPr>
                      <a:r>
                        <a:rPr lang="it-IT" sz="2400"/>
                        <a:t>D3</a:t>
                      </a:r>
                    </a:p>
                  </a:txBody>
                  <a:tcPr>
                    <a:lnL w="0">
                      <a:noFill/>
                    </a:lnL>
                    <a:lnR w="28575">
                      <a:solidFill>
                        <a:srgbClr val="026639"/>
                      </a:solidFill>
                    </a:lnR>
                    <a:lnT w="0">
                      <a:noFill/>
                    </a:lnT>
                    <a:lnB w="0">
                      <a:noFill/>
                    </a:lnB>
                  </a:tcPr>
                </a:tc>
                <a:tc>
                  <a:txBody>
                    <a:bodyPr/>
                    <a:lstStyle/>
                    <a:p>
                      <a:pPr marL="0" marR="0" lvl="0" indent="0" algn="l">
                        <a:lnSpc>
                          <a:spcPct val="150000"/>
                        </a:lnSpc>
                        <a:spcBef>
                          <a:spcPct val="20000"/>
                        </a:spcBef>
                        <a:spcAft>
                          <a:spcPts val="0"/>
                        </a:spcAft>
                        <a:buNone/>
                      </a:pPr>
                      <a:r>
                        <a:rPr lang="it-IT" sz="2400" b="0" i="0" u="none" strike="noStrike" noProof="0"/>
                        <a:t>After a </a:t>
                      </a:r>
                      <a:r>
                        <a:rPr lang="it-IT" sz="2400" b="0" i="0" u="none" strike="noStrike" noProof="0" err="1"/>
                        <a:t>vehicle</a:t>
                      </a:r>
                      <a:r>
                        <a:rPr lang="it-IT" sz="2400" b="0" i="0" u="none" strike="noStrike" noProof="0"/>
                        <a:t> </a:t>
                      </a:r>
                      <a:r>
                        <a:rPr lang="it-IT" sz="2400" b="0" i="0" u="none" strike="noStrike" noProof="0" err="1"/>
                        <a:t>reserved</a:t>
                      </a:r>
                      <a:r>
                        <a:rPr lang="it-IT" sz="2400" b="0" i="0" u="none" strike="noStrike" noProof="0"/>
                        <a:t> time-frame finishes the </a:t>
                      </a:r>
                      <a:r>
                        <a:rPr lang="it-IT" sz="2400" b="0" i="0" u="none" strike="noStrike" noProof="0" err="1"/>
                        <a:t>charging</a:t>
                      </a:r>
                      <a:r>
                        <a:rPr lang="it-IT" sz="2400" b="0" i="0" u="none" strike="noStrike" noProof="0"/>
                        <a:t> </a:t>
                      </a:r>
                      <a:r>
                        <a:rPr lang="it-IT" sz="2400" b="0" i="0" u="none" strike="noStrike" noProof="0" err="1"/>
                        <a:t>socket</a:t>
                      </a:r>
                      <a:r>
                        <a:rPr lang="it-IT" sz="2400" b="0" i="0" u="none" strike="noStrike" noProof="0"/>
                        <a:t> </a:t>
                      </a:r>
                      <a:r>
                        <a:rPr lang="it-IT" sz="2400" b="0" i="0" u="none" strike="noStrike" noProof="0" err="1"/>
                        <a:t>is</a:t>
                      </a:r>
                      <a:r>
                        <a:rPr lang="it-IT" sz="2400" b="0" i="0" u="none" strike="noStrike" noProof="0"/>
                        <a:t> </a:t>
                      </a:r>
                      <a:r>
                        <a:rPr lang="it-IT" sz="2400" b="0" i="0" u="none" strike="noStrike" noProof="0" err="1"/>
                        <a:t>freed</a:t>
                      </a:r>
                      <a:r>
                        <a:rPr lang="it-IT" sz="2400" b="0" i="0" u="none" strike="noStrike" noProof="0"/>
                        <a:t> in 5 minutes</a:t>
                      </a:r>
                      <a:endParaRPr lang="it-IT" sz="2400" b="0" i="0" u="none" strike="noStrike" noProof="0">
                        <a:latin typeface="Calibri"/>
                      </a:endParaRPr>
                    </a:p>
                  </a:txBody>
                  <a:tcPr>
                    <a:lnL w="28575">
                      <a:solidFill>
                        <a:srgbClr val="026639"/>
                      </a:solidFill>
                    </a:lnL>
                    <a:lnR w="0">
                      <a:noFill/>
                    </a:lnR>
                    <a:lnT w="0">
                      <a:noFill/>
                    </a:lnT>
                    <a:lnB w="0">
                      <a:noFill/>
                    </a:lnB>
                  </a:tcPr>
                </a:tc>
                <a:extLst>
                  <a:ext uri="{0D108BD9-81ED-4DB2-BD59-A6C34878D82A}">
                    <a16:rowId xmlns:a16="http://schemas.microsoft.com/office/drawing/2014/main" val="1007884531"/>
                  </a:ext>
                </a:extLst>
              </a:tr>
              <a:tr h="920205">
                <a:tc>
                  <a:txBody>
                    <a:bodyPr/>
                    <a:lstStyle/>
                    <a:p>
                      <a:pPr>
                        <a:lnSpc>
                          <a:spcPct val="150000"/>
                        </a:lnSpc>
                      </a:pPr>
                      <a:r>
                        <a:rPr lang="it-IT" sz="2400"/>
                        <a:t>D[5-10]</a:t>
                      </a:r>
                    </a:p>
                  </a:txBody>
                  <a:tcPr>
                    <a:lnL w="0">
                      <a:noFill/>
                    </a:lnL>
                    <a:lnR w="28575">
                      <a:solidFill>
                        <a:srgbClr val="026639"/>
                      </a:solidFill>
                    </a:lnR>
                    <a:lnT w="0">
                      <a:noFill/>
                    </a:lnT>
                    <a:lnB w="0">
                      <a:noFill/>
                    </a:lnB>
                  </a:tcPr>
                </a:tc>
                <a:tc>
                  <a:txBody>
                    <a:bodyPr/>
                    <a:lstStyle/>
                    <a:p>
                      <a:pPr lvl="0">
                        <a:lnSpc>
                          <a:spcPct val="150000"/>
                        </a:lnSpc>
                        <a:buNone/>
                      </a:pPr>
                      <a:r>
                        <a:rPr lang="it-IT" sz="2400" b="0" i="0" u="none" strike="noStrike" noProof="0" err="1"/>
                        <a:t>There</a:t>
                      </a:r>
                      <a:r>
                        <a:rPr lang="it-IT" sz="2400" b="0" i="0" u="none" strike="noStrike" noProof="0"/>
                        <a:t> </a:t>
                      </a:r>
                      <a:r>
                        <a:rPr lang="it-IT" sz="2400" b="0" i="0" u="none" strike="noStrike" noProof="0" err="1"/>
                        <a:t>exists</a:t>
                      </a:r>
                      <a:r>
                        <a:rPr lang="it-IT" sz="2400" b="0" i="0" u="none" strike="noStrike" noProof="0"/>
                        <a:t> </a:t>
                      </a:r>
                      <a:r>
                        <a:rPr lang="it-IT" sz="2400" b="0" i="0" u="none" strike="noStrike" noProof="0" err="1"/>
                        <a:t>APIs</a:t>
                      </a:r>
                      <a:r>
                        <a:rPr lang="it-IT" sz="2400" b="0" i="0" u="none" strike="noStrike" noProof="0"/>
                        <a:t> </a:t>
                      </a:r>
                      <a:r>
                        <a:rPr lang="it-IT" sz="2400" b="0" i="0" u="none" strike="noStrike" noProof="0" err="1"/>
                        <a:t>that</a:t>
                      </a:r>
                      <a:r>
                        <a:rPr lang="it-IT" sz="2400" b="0" i="0" u="none" strike="noStrike" noProof="0"/>
                        <a:t> </a:t>
                      </a:r>
                      <a:r>
                        <a:rPr lang="it-IT" sz="2400" b="0" i="0" u="none" strike="noStrike" noProof="0" err="1"/>
                        <a:t>enable</a:t>
                      </a:r>
                      <a:r>
                        <a:rPr lang="it-IT" sz="2400" b="0" i="0" u="none" strike="noStrike" noProof="0"/>
                        <a:t> </a:t>
                      </a:r>
                      <a:r>
                        <a:rPr lang="it-IT" sz="2400" b="0" i="0" u="none" strike="noStrike" noProof="0" err="1"/>
                        <a:t>comunication</a:t>
                      </a:r>
                      <a:r>
                        <a:rPr lang="it-IT" sz="2400" b="0" i="0" u="none" strike="noStrike" noProof="0"/>
                        <a:t> </a:t>
                      </a:r>
                      <a:r>
                        <a:rPr lang="it-IT" sz="2400" b="0" i="0" u="none" strike="noStrike" noProof="0" err="1"/>
                        <a:t>between</a:t>
                      </a:r>
                      <a:r>
                        <a:rPr lang="it-IT" sz="2400" b="0" i="0" u="none" strike="noStrike" noProof="0"/>
                        <a:t> the </a:t>
                      </a:r>
                      <a:r>
                        <a:rPr lang="it-IT" sz="2400" b="0" i="0" u="none" strike="noStrike" noProof="0" err="1"/>
                        <a:t>different</a:t>
                      </a:r>
                      <a:r>
                        <a:rPr lang="it-IT" sz="2400" b="0" i="0" u="none" strike="noStrike" noProof="0"/>
                        <a:t> parts of the systems </a:t>
                      </a:r>
                      <a:r>
                        <a:rPr lang="it-IT" sz="2400" b="0" i="0" u="none" strike="noStrike" noProof="0" err="1"/>
                        <a:t>external</a:t>
                      </a:r>
                      <a:r>
                        <a:rPr lang="it-IT" sz="2400" b="0" i="0" u="none" strike="noStrike" noProof="0"/>
                        <a:t> </a:t>
                      </a:r>
                      <a:r>
                        <a:rPr lang="it-IT" sz="2400" b="0" i="0" u="none" strike="noStrike" noProof="0" err="1"/>
                        <a:t>modules</a:t>
                      </a:r>
                      <a:r>
                        <a:rPr lang="it-IT" sz="2400" b="0" i="0" u="none" strike="noStrike" noProof="0"/>
                        <a:t> </a:t>
                      </a:r>
                      <a:endParaRPr lang="it-IT" sz="2400"/>
                    </a:p>
                  </a:txBody>
                  <a:tcPr>
                    <a:lnL w="28575">
                      <a:solidFill>
                        <a:srgbClr val="026639"/>
                      </a:solidFill>
                    </a:lnL>
                    <a:lnR w="0">
                      <a:noFill/>
                    </a:lnR>
                    <a:lnT w="0">
                      <a:noFill/>
                    </a:lnT>
                    <a:lnB w="0">
                      <a:noFill/>
                    </a:lnB>
                  </a:tcPr>
                </a:tc>
                <a:extLst>
                  <a:ext uri="{0D108BD9-81ED-4DB2-BD59-A6C34878D82A}">
                    <a16:rowId xmlns:a16="http://schemas.microsoft.com/office/drawing/2014/main" val="3843500339"/>
                  </a:ext>
                </a:extLst>
              </a:tr>
            </a:tbl>
          </a:graphicData>
        </a:graphic>
      </p:graphicFrame>
    </p:spTree>
    <p:extLst>
      <p:ext uri="{BB962C8B-B14F-4D97-AF65-F5344CB8AC3E}">
        <p14:creationId xmlns:p14="http://schemas.microsoft.com/office/powerpoint/2010/main" val="1350205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8E89BC96-DBCE-619B-9F0F-B51786FF03FD}"/>
              </a:ext>
            </a:extLst>
          </p:cNvPr>
          <p:cNvSpPr txBox="1">
            <a:spLocks/>
          </p:cNvSpPr>
          <p:nvPr/>
        </p:nvSpPr>
        <p:spPr>
          <a:xfrm>
            <a:off x="10534535" y="139166"/>
            <a:ext cx="1525231" cy="840400"/>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pPr algn="r"/>
            <a:r>
              <a:rPr lang="it-IT" sz="1800">
                <a:latin typeface="Calibri"/>
                <a:cs typeface="Calibri"/>
              </a:rPr>
              <a:t>RASD</a:t>
            </a:r>
            <a:endParaRPr lang="it-IT" sz="1800"/>
          </a:p>
        </p:txBody>
      </p:sp>
      <p:sp>
        <p:nvSpPr>
          <p:cNvPr id="5" name="Segnaposto contenuto 2">
            <a:extLst>
              <a:ext uri="{FF2B5EF4-FFF2-40B4-BE49-F238E27FC236}">
                <a16:creationId xmlns:a16="http://schemas.microsoft.com/office/drawing/2014/main" id="{6111DDA5-4A27-79B2-835D-2E232A8C8659}"/>
              </a:ext>
            </a:extLst>
          </p:cNvPr>
          <p:cNvSpPr>
            <a:spLocks noGrp="1"/>
          </p:cNvSpPr>
          <p:nvPr>
            <p:ph idx="1"/>
          </p:nvPr>
        </p:nvSpPr>
        <p:spPr>
          <a:xfrm>
            <a:off x="609600" y="1600201"/>
            <a:ext cx="11098301" cy="2626043"/>
          </a:xfrm>
        </p:spPr>
        <p:txBody>
          <a:bodyPr vert="horz" lIns="91440" tIns="45720" rIns="91440" bIns="45720" rtlCol="0" anchor="t">
            <a:normAutofit/>
          </a:bodyPr>
          <a:lstStyle/>
          <a:p>
            <a:endParaRPr lang="it-IT"/>
          </a:p>
          <a:p>
            <a:endParaRPr lang="it-IT"/>
          </a:p>
        </p:txBody>
      </p:sp>
      <p:pic>
        <p:nvPicPr>
          <p:cNvPr id="3" name="Immagine 5">
            <a:extLst>
              <a:ext uri="{FF2B5EF4-FFF2-40B4-BE49-F238E27FC236}">
                <a16:creationId xmlns:a16="http://schemas.microsoft.com/office/drawing/2014/main" id="{B1AA15BB-A0C2-D5B7-5DAD-DFD264EE1477}"/>
              </a:ext>
            </a:extLst>
          </p:cNvPr>
          <p:cNvPicPr>
            <a:picLocks noChangeAspect="1"/>
          </p:cNvPicPr>
          <p:nvPr/>
        </p:nvPicPr>
        <p:blipFill>
          <a:blip r:embed="rId3"/>
          <a:stretch>
            <a:fillRect/>
          </a:stretch>
        </p:blipFill>
        <p:spPr>
          <a:xfrm>
            <a:off x="518160" y="1499095"/>
            <a:ext cx="11186160" cy="4377971"/>
          </a:xfrm>
          <a:prstGeom prst="rect">
            <a:avLst/>
          </a:prstGeom>
        </p:spPr>
      </p:pic>
      <p:sp>
        <p:nvSpPr>
          <p:cNvPr id="7" name="Titolo 6">
            <a:extLst>
              <a:ext uri="{FF2B5EF4-FFF2-40B4-BE49-F238E27FC236}">
                <a16:creationId xmlns:a16="http://schemas.microsoft.com/office/drawing/2014/main" id="{2D7A636A-7834-3BE9-20C1-CA03AE073CB3}"/>
              </a:ext>
            </a:extLst>
          </p:cNvPr>
          <p:cNvSpPr>
            <a:spLocks noGrp="1"/>
          </p:cNvSpPr>
          <p:nvPr>
            <p:ph type="title"/>
          </p:nvPr>
        </p:nvSpPr>
        <p:spPr/>
        <p:txBody>
          <a:bodyPr>
            <a:normAutofit fontScale="90000"/>
          </a:bodyPr>
          <a:lstStyle/>
          <a:p>
            <a:r>
              <a:rPr lang="it-IT" sz="3100" dirty="0" err="1">
                <a:latin typeface="Calibri"/>
                <a:cs typeface="Calibri"/>
              </a:rPr>
              <a:t>Alloy</a:t>
            </a:r>
            <a:r>
              <a:rPr lang="it-IT" sz="3100" dirty="0">
                <a:latin typeface="Calibri"/>
                <a:cs typeface="Calibri"/>
              </a:rPr>
              <a:t> model</a:t>
            </a:r>
            <a:br>
              <a:rPr lang="en-US" dirty="0"/>
            </a:br>
            <a:r>
              <a:rPr lang="it-IT" dirty="0" err="1">
                <a:latin typeface="Calibri"/>
                <a:cs typeface="Calibri"/>
              </a:rPr>
              <a:t>eMSP</a:t>
            </a:r>
            <a:r>
              <a:rPr lang="it-IT" dirty="0">
                <a:latin typeface="Calibri"/>
                <a:cs typeface="Calibri"/>
              </a:rPr>
              <a:t> World</a:t>
            </a:r>
            <a:endParaRPr lang="it-IT" dirty="0"/>
          </a:p>
        </p:txBody>
      </p:sp>
    </p:spTree>
    <p:extLst>
      <p:ext uri="{BB962C8B-B14F-4D97-AF65-F5344CB8AC3E}">
        <p14:creationId xmlns:p14="http://schemas.microsoft.com/office/powerpoint/2010/main" val="285328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8E89BC96-DBCE-619B-9F0F-B51786FF03FD}"/>
              </a:ext>
            </a:extLst>
          </p:cNvPr>
          <p:cNvSpPr txBox="1">
            <a:spLocks/>
          </p:cNvSpPr>
          <p:nvPr/>
        </p:nvSpPr>
        <p:spPr>
          <a:xfrm>
            <a:off x="10534535" y="139166"/>
            <a:ext cx="1525231" cy="840400"/>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pPr algn="r"/>
            <a:r>
              <a:rPr lang="it-IT" sz="1800">
                <a:latin typeface="Calibri"/>
                <a:cs typeface="Calibri"/>
              </a:rPr>
              <a:t>RASD</a:t>
            </a:r>
            <a:endParaRPr lang="it-IT" sz="1800"/>
          </a:p>
        </p:txBody>
      </p:sp>
      <p:sp>
        <p:nvSpPr>
          <p:cNvPr id="5" name="Segnaposto contenuto 2">
            <a:extLst>
              <a:ext uri="{FF2B5EF4-FFF2-40B4-BE49-F238E27FC236}">
                <a16:creationId xmlns:a16="http://schemas.microsoft.com/office/drawing/2014/main" id="{6111DDA5-4A27-79B2-835D-2E232A8C8659}"/>
              </a:ext>
            </a:extLst>
          </p:cNvPr>
          <p:cNvSpPr>
            <a:spLocks noGrp="1"/>
          </p:cNvSpPr>
          <p:nvPr>
            <p:ph idx="1"/>
          </p:nvPr>
        </p:nvSpPr>
        <p:spPr>
          <a:xfrm>
            <a:off x="609600" y="1600201"/>
            <a:ext cx="11098301" cy="2626043"/>
          </a:xfrm>
        </p:spPr>
        <p:txBody>
          <a:bodyPr vert="horz" lIns="91440" tIns="45720" rIns="91440" bIns="45720" rtlCol="0" anchor="t">
            <a:normAutofit/>
          </a:bodyPr>
          <a:lstStyle/>
          <a:p>
            <a:endParaRPr lang="it-IT"/>
          </a:p>
          <a:p>
            <a:endParaRPr lang="it-IT"/>
          </a:p>
        </p:txBody>
      </p:sp>
      <p:pic>
        <p:nvPicPr>
          <p:cNvPr id="9" name="Immagine 9">
            <a:extLst>
              <a:ext uri="{FF2B5EF4-FFF2-40B4-BE49-F238E27FC236}">
                <a16:creationId xmlns:a16="http://schemas.microsoft.com/office/drawing/2014/main" id="{B1DBF8F7-EFD9-44FF-F6BF-E32A61294AB4}"/>
              </a:ext>
            </a:extLst>
          </p:cNvPr>
          <p:cNvPicPr>
            <a:picLocks noChangeAspect="1"/>
          </p:cNvPicPr>
          <p:nvPr/>
        </p:nvPicPr>
        <p:blipFill>
          <a:blip r:embed="rId3"/>
          <a:stretch>
            <a:fillRect/>
          </a:stretch>
        </p:blipFill>
        <p:spPr>
          <a:xfrm>
            <a:off x="81280" y="1468554"/>
            <a:ext cx="12029440" cy="4510173"/>
          </a:xfrm>
          <a:prstGeom prst="rect">
            <a:avLst/>
          </a:prstGeom>
        </p:spPr>
      </p:pic>
      <p:sp>
        <p:nvSpPr>
          <p:cNvPr id="8" name="Titolo 7">
            <a:extLst>
              <a:ext uri="{FF2B5EF4-FFF2-40B4-BE49-F238E27FC236}">
                <a16:creationId xmlns:a16="http://schemas.microsoft.com/office/drawing/2014/main" id="{CAB15DF9-F6B5-B7C8-2BE7-F0CF1F3715BC}"/>
              </a:ext>
            </a:extLst>
          </p:cNvPr>
          <p:cNvSpPr>
            <a:spLocks noGrp="1"/>
          </p:cNvSpPr>
          <p:nvPr>
            <p:ph type="title"/>
          </p:nvPr>
        </p:nvSpPr>
        <p:spPr/>
        <p:txBody>
          <a:bodyPr>
            <a:normAutofit fontScale="90000"/>
          </a:bodyPr>
          <a:lstStyle/>
          <a:p>
            <a:r>
              <a:rPr lang="it-IT" sz="3100" err="1">
                <a:latin typeface="Calibri"/>
                <a:cs typeface="Calibri"/>
              </a:rPr>
              <a:t>Alloy</a:t>
            </a:r>
            <a:r>
              <a:rPr lang="it-IT" sz="3100">
                <a:latin typeface="Calibri"/>
                <a:cs typeface="Calibri"/>
              </a:rPr>
              <a:t> model</a:t>
            </a:r>
            <a:br>
              <a:rPr lang="it-IT"/>
            </a:br>
            <a:r>
              <a:rPr lang="it-IT">
                <a:latin typeface="Calibri"/>
                <a:cs typeface="Calibri"/>
              </a:rPr>
              <a:t>CPMS World</a:t>
            </a:r>
            <a:endParaRPr lang="it-IT" b="0">
              <a:latin typeface="Calibri"/>
              <a:cs typeface="Calibri"/>
            </a:endParaRPr>
          </a:p>
          <a:p>
            <a:endParaRPr lang="it-IT"/>
          </a:p>
        </p:txBody>
      </p:sp>
    </p:spTree>
    <p:extLst>
      <p:ext uri="{BB962C8B-B14F-4D97-AF65-F5344CB8AC3E}">
        <p14:creationId xmlns:p14="http://schemas.microsoft.com/office/powerpoint/2010/main" val="398650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8E89BC96-DBCE-619B-9F0F-B51786FF03FD}"/>
              </a:ext>
            </a:extLst>
          </p:cNvPr>
          <p:cNvSpPr txBox="1">
            <a:spLocks/>
          </p:cNvSpPr>
          <p:nvPr/>
        </p:nvSpPr>
        <p:spPr>
          <a:xfrm>
            <a:off x="10534535" y="139166"/>
            <a:ext cx="1525231" cy="840400"/>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Calibri" panose="020F0502020204030204" pitchFamily="34" charset="0"/>
                <a:ea typeface="+mj-ea"/>
                <a:cs typeface="Calibri" panose="020F0502020204030204" pitchFamily="34" charset="0"/>
              </a:defRPr>
            </a:lvl1pPr>
          </a:lstStyle>
          <a:p>
            <a:pPr algn="r"/>
            <a:r>
              <a:rPr lang="it-IT" sz="1800">
                <a:latin typeface="Calibri"/>
                <a:cs typeface="Calibri"/>
              </a:rPr>
              <a:t>RASD</a:t>
            </a:r>
            <a:endParaRPr lang="it-IT" sz="1800"/>
          </a:p>
        </p:txBody>
      </p:sp>
      <p:sp>
        <p:nvSpPr>
          <p:cNvPr id="5" name="Segnaposto contenuto 2">
            <a:extLst>
              <a:ext uri="{FF2B5EF4-FFF2-40B4-BE49-F238E27FC236}">
                <a16:creationId xmlns:a16="http://schemas.microsoft.com/office/drawing/2014/main" id="{6111DDA5-4A27-79B2-835D-2E232A8C8659}"/>
              </a:ext>
            </a:extLst>
          </p:cNvPr>
          <p:cNvSpPr>
            <a:spLocks noGrp="1"/>
          </p:cNvSpPr>
          <p:nvPr>
            <p:ph idx="1"/>
          </p:nvPr>
        </p:nvSpPr>
        <p:spPr>
          <a:xfrm>
            <a:off x="609600" y="1600201"/>
            <a:ext cx="11098301" cy="2626043"/>
          </a:xfrm>
        </p:spPr>
        <p:txBody>
          <a:bodyPr vert="horz" lIns="91440" tIns="45720" rIns="91440" bIns="45720" rtlCol="0" anchor="t">
            <a:normAutofit/>
          </a:bodyPr>
          <a:lstStyle/>
          <a:p>
            <a:endParaRPr lang="it-IT"/>
          </a:p>
          <a:p>
            <a:endParaRPr lang="it-IT"/>
          </a:p>
        </p:txBody>
      </p:sp>
      <p:sp>
        <p:nvSpPr>
          <p:cNvPr id="8" name="Titolo 7">
            <a:extLst>
              <a:ext uri="{FF2B5EF4-FFF2-40B4-BE49-F238E27FC236}">
                <a16:creationId xmlns:a16="http://schemas.microsoft.com/office/drawing/2014/main" id="{CAB15DF9-F6B5-B7C8-2BE7-F0CF1F3715BC}"/>
              </a:ext>
            </a:extLst>
          </p:cNvPr>
          <p:cNvSpPr>
            <a:spLocks noGrp="1"/>
          </p:cNvSpPr>
          <p:nvPr>
            <p:ph type="title"/>
          </p:nvPr>
        </p:nvSpPr>
        <p:spPr/>
        <p:txBody>
          <a:bodyPr>
            <a:normAutofit fontScale="90000"/>
          </a:bodyPr>
          <a:lstStyle/>
          <a:p>
            <a:r>
              <a:rPr lang="it-IT" sz="3100" dirty="0" err="1">
                <a:latin typeface="Calibri"/>
                <a:cs typeface="Calibri"/>
              </a:rPr>
              <a:t>Alloy</a:t>
            </a:r>
            <a:r>
              <a:rPr lang="it-IT" sz="3100" dirty="0">
                <a:latin typeface="Calibri"/>
                <a:cs typeface="Calibri"/>
              </a:rPr>
              <a:t> model</a:t>
            </a:r>
            <a:br>
              <a:rPr lang="it-IT" dirty="0"/>
            </a:br>
            <a:r>
              <a:rPr lang="it-IT" dirty="0" err="1"/>
              <a:t>Reservations</a:t>
            </a:r>
            <a:endParaRPr lang="it-IT" b="0" dirty="0">
              <a:latin typeface="Calibri"/>
              <a:cs typeface="Calibri"/>
            </a:endParaRPr>
          </a:p>
          <a:p>
            <a:endParaRPr lang="it-IT" dirty="0"/>
          </a:p>
        </p:txBody>
      </p:sp>
      <p:pic>
        <p:nvPicPr>
          <p:cNvPr id="7" name="Picture 6" descr="Diagram&#10;&#10;Description automatically generated">
            <a:extLst>
              <a:ext uri="{FF2B5EF4-FFF2-40B4-BE49-F238E27FC236}">
                <a16:creationId xmlns:a16="http://schemas.microsoft.com/office/drawing/2014/main" id="{68664DDB-7477-E880-3C6D-D481AD9595B2}"/>
              </a:ext>
            </a:extLst>
          </p:cNvPr>
          <p:cNvPicPr>
            <a:picLocks noChangeAspect="1"/>
          </p:cNvPicPr>
          <p:nvPr/>
        </p:nvPicPr>
        <p:blipFill>
          <a:blip r:embed="rId3"/>
          <a:stretch>
            <a:fillRect/>
          </a:stretch>
        </p:blipFill>
        <p:spPr>
          <a:xfrm>
            <a:off x="375305" y="1344168"/>
            <a:ext cx="11441390" cy="4630397"/>
          </a:xfrm>
          <a:prstGeom prst="rect">
            <a:avLst/>
          </a:prstGeom>
        </p:spPr>
      </p:pic>
    </p:spTree>
    <p:extLst>
      <p:ext uri="{BB962C8B-B14F-4D97-AF65-F5344CB8AC3E}">
        <p14:creationId xmlns:p14="http://schemas.microsoft.com/office/powerpoint/2010/main" val="1623779481"/>
      </p:ext>
    </p:extLst>
  </p:cSld>
  <p:clrMapOvr>
    <a:masterClrMapping/>
  </p:clrMapOvr>
</p:sld>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A85B21F3832B664EACBD0ACF22D8D2CF" ma:contentTypeVersion="10" ma:contentTypeDescription="Creare un nuovo documento." ma:contentTypeScope="" ma:versionID="78228ce90ba149db22dbc96af372eca8">
  <xsd:schema xmlns:xsd="http://www.w3.org/2001/XMLSchema" xmlns:xs="http://www.w3.org/2001/XMLSchema" xmlns:p="http://schemas.microsoft.com/office/2006/metadata/properties" xmlns:ns2="00d844ec-6388-45f0-b3b5-d4d7ab683fe0" targetNamespace="http://schemas.microsoft.com/office/2006/metadata/properties" ma:root="true" ma:fieldsID="627e510f791a9c99fd5cbf77cdea01ce" ns2:_="">
    <xsd:import namespace="00d844ec-6388-45f0-b3b5-d4d7ab683fe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d844ec-6388-45f0-b3b5-d4d7ab683fe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2F446B-50F3-4620-AAB6-AC6BC0C47129}">
  <ds:schemaRefs>
    <ds:schemaRef ds:uri="http://schemas.microsoft.com/sharepoint/v3/contenttype/forms"/>
  </ds:schemaRefs>
</ds:datastoreItem>
</file>

<file path=customXml/itemProps2.xml><?xml version="1.0" encoding="utf-8"?>
<ds:datastoreItem xmlns:ds="http://schemas.openxmlformats.org/officeDocument/2006/customXml" ds:itemID="{C5696B0D-FDA1-4AF1-A084-11F5E5115656}">
  <ds:schemaRefs>
    <ds:schemaRef ds:uri="00d844ec-6388-45f0-b3b5-d4d7ab683fe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256A65B-9B89-46DB-96A2-0CDF0DF39A1A}">
  <ds:schemaRefs>
    <ds:schemaRef ds:uri="00d844ec-6388-45f0-b3b5-d4d7ab683fe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TotalTime>
  <Words>1497</Words>
  <Application>Microsoft Office PowerPoint</Application>
  <PresentationFormat>Widescreen</PresentationFormat>
  <Paragraphs>157</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POLI</vt:lpstr>
      <vt:lpstr>e-Mobility for All</vt:lpstr>
      <vt:lpstr> </vt:lpstr>
      <vt:lpstr>Goals</vt:lpstr>
      <vt:lpstr>Use case Charging Process</vt:lpstr>
      <vt:lpstr>Most important  Requirements</vt:lpstr>
      <vt:lpstr>Most important  Assumptions</vt:lpstr>
      <vt:lpstr>Alloy model eMSP World</vt:lpstr>
      <vt:lpstr>Alloy model CPMS World </vt:lpstr>
      <vt:lpstr>Alloy model Reservations </vt:lpstr>
      <vt:lpstr> </vt:lpstr>
      <vt:lpstr>System components view</vt:lpstr>
      <vt:lpstr>Component interfaces</vt:lpstr>
      <vt:lpstr>Architectural style and patterns</vt:lpstr>
      <vt:lpstr>Implementation, integration and tests plan eMSP server </vt:lpstr>
      <vt:lpstr>Implementation, integration and tests plan CPMS server – part 1</vt:lpstr>
      <vt:lpstr>PowerPoint Presentation</vt:lpstr>
      <vt:lpstr>Implementation, integration and tests plan eMSP app</vt:lpstr>
      <vt:lpstr>PowerPoint Presentation</vt:lpstr>
    </vt:vector>
  </TitlesOfParts>
  <Company>Area Servizi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Colleoni</dc:creator>
  <cp:lastModifiedBy>msoft14616</cp:lastModifiedBy>
  <cp:revision>4</cp:revision>
  <dcterms:created xsi:type="dcterms:W3CDTF">2015-05-26T12:27:57Z</dcterms:created>
  <dcterms:modified xsi:type="dcterms:W3CDTF">2023-02-17T10:34:16Z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0x010100A85B21F3832B664EACBD0ACF22D8D2CF</vt:lpwstr>
  </property>
</Properties>
</file>