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ccb3a396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ccb3a396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ccb3a396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ccb3a396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ccb3a396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ccb3a396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ccb3a396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ccb3a396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f6a8a02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f6a8a02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f6a8a02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f6a8a02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7baf0d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7baf0d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f6a8a02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f6a8a02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ccb3a396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ccb3a396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ccb3a396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ccb3a396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f6a8a02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f6a8a0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f6a8a02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f6a8a02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f6a8a026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f6a8a026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f6a8a02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f6a8a02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f7baf094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f7baf094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f7baf09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f7baf09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ccb3a396f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ccb3a396f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f6a8a02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f6a8a02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f6a8a02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f6a8a02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lb-ccbda-prod-657496140.eu-west-1.elb.amazonaws.com:8000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6a8a02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6a8a02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Rick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ccb3a396f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ccb3a396f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Rick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6a8a02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6a8a02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Rick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f6a8a02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f6a8a02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ccb3a396f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ccb3a396f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f6a8a02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f6a8a02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ccb3a396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ccb3a396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hyperlink" Target="http://809899697118.dkr.ecr.eu-west-1.amazonaws.com/ap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41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1.jp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33475" y="1026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CCBDA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Final Project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54025" y="3528025"/>
            <a:ext cx="3116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Aleix Boné Ribó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Alba Cañete Garrucho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Riccardo Cecco 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 Manzanares Díez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Oriol Martínez Acón</a:t>
            </a:r>
            <a:endParaRPr b="1"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9525" y="3893800"/>
            <a:ext cx="3116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Spring 2022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MIRI - Master in Data Science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FIB - UPC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ML model - selecting best model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975" y="1426000"/>
            <a:ext cx="4505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475375"/>
            <a:ext cx="38031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R2=0.63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Needs goals, assists, minutes played to work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We need forecasting of multiple values based on player trends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ML model - forecasting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75" y="1300575"/>
            <a:ext cx="7840452" cy="31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ML - results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286675" y="1152475"/>
            <a:ext cx="46764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lang="ca">
                <a:solidFill>
                  <a:srgbClr val="20124D"/>
                </a:solidFill>
              </a:rPr>
              <a:t>Predict goals, assists, minutes played…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lang="ca">
                <a:solidFill>
                  <a:srgbClr val="20124D"/>
                </a:solidFill>
              </a:rPr>
              <a:t>Feed the data to our general model and predict the player value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75" y="3318825"/>
            <a:ext cx="2915651" cy="8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2391" l="1162" r="1162" t="0"/>
          <a:stretch/>
        </p:blipFill>
        <p:spPr>
          <a:xfrm>
            <a:off x="250925" y="1122275"/>
            <a:ext cx="3981876" cy="189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7563" y="2826056"/>
            <a:ext cx="3714633" cy="182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ML model - deployment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50" y="1481625"/>
            <a:ext cx="6787299" cy="27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Dockerize the application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CI/CD pipeline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AWS auto-deployment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Auto Scaling Instances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…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1" y="1521499"/>
            <a:ext cx="5488450" cy="28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3636800" y="4245775"/>
            <a:ext cx="54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latin typeface="Source Sans Pro"/>
                <a:ea typeface="Source Sans Pro"/>
                <a:cs typeface="Source Sans Pro"/>
                <a:sym typeface="Source Sans Pro"/>
              </a:rPr>
              <a:t>https://thestandardcio.com/2019/11/18/redes-y-servicios-automatizados-con-devops-marcan-la-nueva-era/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Dockerizing the application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199" cy="343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ca"/>
              <a:t>DevOps - Dockerizing the application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Docker image of “backend” directory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Includes Django project + frontend templates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5 steps: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○"/>
            </a:pPr>
            <a:r>
              <a:rPr lang="ca">
                <a:solidFill>
                  <a:srgbClr val="20124D"/>
                </a:solidFill>
              </a:rPr>
              <a:t>Defined </a:t>
            </a:r>
            <a:r>
              <a:rPr i="1" lang="ca">
                <a:solidFill>
                  <a:srgbClr val="20124D"/>
                </a:solidFill>
              </a:rPr>
              <a:t>python:3.10</a:t>
            </a:r>
            <a:r>
              <a:rPr b="1" i="1" lang="ca">
                <a:solidFill>
                  <a:srgbClr val="20124D"/>
                </a:solidFill>
              </a:rPr>
              <a:t> </a:t>
            </a:r>
            <a:r>
              <a:rPr lang="ca">
                <a:solidFill>
                  <a:srgbClr val="20124D"/>
                </a:solidFill>
              </a:rPr>
              <a:t>container as</a:t>
            </a:r>
            <a:r>
              <a:rPr lang="ca">
                <a:solidFill>
                  <a:srgbClr val="20124D"/>
                </a:solidFill>
              </a:rPr>
              <a:t> </a:t>
            </a:r>
            <a:r>
              <a:rPr b="1" lang="ca">
                <a:solidFill>
                  <a:srgbClr val="20124D"/>
                </a:solidFill>
              </a:rPr>
              <a:t>FROM </a:t>
            </a:r>
            <a:r>
              <a:rPr lang="ca">
                <a:solidFill>
                  <a:srgbClr val="20124D"/>
                </a:solidFill>
              </a:rPr>
              <a:t>instruction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○"/>
            </a:pPr>
            <a:r>
              <a:rPr b="1" lang="ca">
                <a:solidFill>
                  <a:srgbClr val="20124D"/>
                </a:solidFill>
              </a:rPr>
              <a:t>ENV </a:t>
            </a:r>
            <a:r>
              <a:rPr lang="ca">
                <a:solidFill>
                  <a:srgbClr val="20124D"/>
                </a:solidFill>
              </a:rPr>
              <a:t>variables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○"/>
            </a:pPr>
            <a:r>
              <a:rPr b="1" lang="ca">
                <a:solidFill>
                  <a:srgbClr val="20124D"/>
                </a:solidFill>
              </a:rPr>
              <a:t>COPY &amp; RUN </a:t>
            </a:r>
            <a:r>
              <a:rPr lang="ca">
                <a:solidFill>
                  <a:srgbClr val="20124D"/>
                </a:solidFill>
              </a:rPr>
              <a:t>to install dependencies</a:t>
            </a:r>
            <a:r>
              <a:rPr b="1" lang="ca">
                <a:solidFill>
                  <a:srgbClr val="20124D"/>
                </a:solidFill>
              </a:rPr>
              <a:t> </a:t>
            </a:r>
            <a:endParaRPr b="1"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○"/>
            </a:pPr>
            <a:r>
              <a:rPr b="1" lang="ca">
                <a:solidFill>
                  <a:srgbClr val="20124D"/>
                </a:solidFill>
              </a:rPr>
              <a:t>EXPOSE </a:t>
            </a:r>
            <a:r>
              <a:rPr lang="ca">
                <a:solidFill>
                  <a:srgbClr val="20124D"/>
                </a:solidFill>
              </a:rPr>
              <a:t>port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○"/>
            </a:pPr>
            <a:r>
              <a:rPr b="1" lang="ca">
                <a:solidFill>
                  <a:srgbClr val="20124D"/>
                </a:solidFill>
              </a:rPr>
              <a:t>CMD </a:t>
            </a:r>
            <a:r>
              <a:rPr lang="ca">
                <a:solidFill>
                  <a:srgbClr val="20124D"/>
                </a:solidFill>
              </a:rPr>
              <a:t>[‘script/to/run/the/application’]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979325"/>
            <a:ext cx="4187675" cy="17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CI/CD pipeline</a:t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413975"/>
            <a:ext cx="7132326" cy="27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Team City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693400" y="1280175"/>
            <a:ext cx="38481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b="1" lang="ca" sz="1600">
                <a:solidFill>
                  <a:srgbClr val="20124D"/>
                </a:solidFill>
              </a:rPr>
              <a:t>Project</a:t>
            </a:r>
            <a:r>
              <a:rPr lang="ca" sz="1600">
                <a:solidFill>
                  <a:srgbClr val="20124D"/>
                </a:solidFill>
              </a:rPr>
              <a:t>: CCBDA</a:t>
            </a:r>
            <a:endParaRPr sz="1600">
              <a:solidFill>
                <a:srgbClr val="20124D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Char char="○"/>
            </a:pPr>
            <a:r>
              <a:rPr lang="ca" sz="1500">
                <a:solidFill>
                  <a:srgbClr val="20124D"/>
                </a:solidFill>
              </a:rPr>
              <a:t>Build configurations</a:t>
            </a:r>
            <a:endParaRPr sz="1500">
              <a:solidFill>
                <a:srgbClr val="20124D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Char char="○"/>
            </a:pPr>
            <a:r>
              <a:rPr lang="ca" sz="1500">
                <a:solidFill>
                  <a:srgbClr val="20124D"/>
                </a:solidFill>
              </a:rPr>
              <a:t>Parameters</a:t>
            </a:r>
            <a:endParaRPr>
              <a:solidFill>
                <a:srgbClr val="20124D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Char char="○"/>
            </a:pPr>
            <a:r>
              <a:rPr lang="ca" sz="1500">
                <a:solidFill>
                  <a:srgbClr val="20124D"/>
                </a:solidFill>
              </a:rPr>
              <a:t>Connections</a:t>
            </a:r>
            <a:endParaRPr>
              <a:solidFill>
                <a:srgbClr val="20124D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Char char="○"/>
            </a:pPr>
            <a:r>
              <a:rPr lang="ca" sz="1500">
                <a:solidFill>
                  <a:srgbClr val="20124D"/>
                </a:solidFill>
              </a:rPr>
              <a:t>SSH Keys</a:t>
            </a:r>
            <a:endParaRPr>
              <a:solidFill>
                <a:srgbClr val="20124D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Char char="○"/>
            </a:pPr>
            <a:r>
              <a:rPr lang="ca" sz="1500">
                <a:solidFill>
                  <a:srgbClr val="20124D"/>
                </a:solidFill>
              </a:rPr>
              <a:t>VCS Root</a:t>
            </a:r>
            <a:endParaRPr sz="1500">
              <a:solidFill>
                <a:srgbClr val="20124D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b="1" lang="ca" sz="1600">
                <a:solidFill>
                  <a:srgbClr val="20124D"/>
                </a:solidFill>
              </a:rPr>
              <a:t>Build configuration</a:t>
            </a:r>
            <a:r>
              <a:rPr lang="ca" sz="1600">
                <a:solidFill>
                  <a:srgbClr val="20124D"/>
                </a:solidFill>
              </a:rPr>
              <a:t>: App</a:t>
            </a:r>
            <a:endParaRPr sz="1600">
              <a:solidFill>
                <a:srgbClr val="20124D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Char char="○"/>
            </a:pPr>
            <a:r>
              <a:rPr lang="ca" sz="1500">
                <a:solidFill>
                  <a:srgbClr val="20124D"/>
                </a:solidFill>
              </a:rPr>
              <a:t>Build steps</a:t>
            </a:r>
            <a:endParaRPr sz="1500">
              <a:solidFill>
                <a:srgbClr val="20124D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500"/>
              <a:buChar char="○"/>
            </a:pPr>
            <a:r>
              <a:rPr lang="ca" sz="1500">
                <a:solidFill>
                  <a:srgbClr val="20124D"/>
                </a:solidFill>
              </a:rPr>
              <a:t>Build features</a:t>
            </a:r>
            <a:endParaRPr sz="1300">
              <a:solidFill>
                <a:srgbClr val="20124D"/>
              </a:solidFill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250" y="1093463"/>
            <a:ext cx="2491750" cy="16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000" y="1244813"/>
            <a:ext cx="1617546" cy="135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800" y="2876548"/>
            <a:ext cx="2498985" cy="14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Team City: build steps</a:t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938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26" y="1170125"/>
            <a:ext cx="4092973" cy="2564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Introduction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Development methodology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Application functionalities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ML model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Infrastructure/devops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Future work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Conclusions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AWS ECR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7050"/>
            <a:ext cx="8839200" cy="309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>
            <a:hlinkClick r:id="rId4"/>
          </p:cNvPr>
          <p:cNvSpPr txBox="1"/>
          <p:nvPr/>
        </p:nvSpPr>
        <p:spPr>
          <a:xfrm>
            <a:off x="152400" y="1220825"/>
            <a:ext cx="5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809899697118.dkr.ecr.eu-west-1.amazonaws.com/app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AWS Architecture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0" y="1015724"/>
            <a:ext cx="8268501" cy="38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AWS ECS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62" y="1078824"/>
            <a:ext cx="8402274" cy="37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AWS ECS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20124D"/>
                </a:solidFill>
              </a:rPr>
              <a:t>Task definition</a:t>
            </a:r>
            <a:endParaRPr b="1"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Specifies the container information for our application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Use of revisions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Links ECR image with ECS Service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AWS ECS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20124D"/>
                </a:solidFill>
              </a:rPr>
              <a:t>Service</a:t>
            </a:r>
            <a:endParaRPr b="1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lang="ca">
                <a:solidFill>
                  <a:srgbClr val="20124D"/>
                </a:solidFill>
              </a:rPr>
              <a:t>Configuring service parameters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AutoNum type="alphaLcPeriod"/>
            </a:pPr>
            <a:r>
              <a:rPr lang="ca">
                <a:solidFill>
                  <a:srgbClr val="20124D"/>
                </a:solidFill>
              </a:rPr>
              <a:t>Service type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AutoNum type="alphaLcPeriod"/>
            </a:pPr>
            <a:r>
              <a:rPr lang="ca">
                <a:solidFill>
                  <a:srgbClr val="20124D"/>
                </a:solidFill>
              </a:rPr>
              <a:t>Task definition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AutoNum type="alphaLcPeriod"/>
            </a:pPr>
            <a:r>
              <a:rPr lang="ca">
                <a:solidFill>
                  <a:srgbClr val="20124D"/>
                </a:solidFill>
              </a:rPr>
              <a:t>Cluster &amp; Tasks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lang="ca">
                <a:solidFill>
                  <a:srgbClr val="20124D"/>
                </a:solidFill>
              </a:rPr>
              <a:t>Adding a load balancer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lang="ca">
                <a:solidFill>
                  <a:srgbClr val="20124D"/>
                </a:solidFill>
              </a:rPr>
              <a:t>Setting an Auto Scaling configuration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AutoNum type="alphaLcPeriod"/>
            </a:pPr>
            <a:r>
              <a:rPr lang="ca">
                <a:solidFill>
                  <a:srgbClr val="20124D"/>
                </a:solidFill>
              </a:rPr>
              <a:t>MIN,MAX #Instances</a:t>
            </a:r>
            <a:endParaRPr>
              <a:solidFill>
                <a:srgbClr val="20124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AutoNum type="alphaLcPeriod"/>
            </a:pPr>
            <a:r>
              <a:rPr lang="ca">
                <a:solidFill>
                  <a:srgbClr val="20124D"/>
                </a:solidFill>
              </a:rPr>
              <a:t>Monitoring metric variable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 - Entire process</a:t>
            </a:r>
            <a:endParaRPr/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55" y="1272327"/>
            <a:ext cx="1500375" cy="8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1328625" y="1497500"/>
            <a:ext cx="1019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900" y="1189287"/>
            <a:ext cx="1515075" cy="10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/>
          <p:nvPr/>
        </p:nvSpPr>
        <p:spPr>
          <a:xfrm>
            <a:off x="3682775" y="1497500"/>
            <a:ext cx="1019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 rot="935455">
            <a:off x="6401183" y="1676216"/>
            <a:ext cx="1019098" cy="3934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7999" y="1960500"/>
            <a:ext cx="1256699" cy="10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 rot="9447011">
            <a:off x="6767395" y="3375266"/>
            <a:ext cx="1019332" cy="3936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6400" y="3281375"/>
            <a:ext cx="1077000" cy="10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106188"/>
            <a:ext cx="1176225" cy="11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1200" y="3080850"/>
            <a:ext cx="1607900" cy="1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/>
          <p:nvPr/>
        </p:nvSpPr>
        <p:spPr>
          <a:xfrm rot="10800000">
            <a:off x="4274474" y="3589197"/>
            <a:ext cx="1019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3125" y="3015921"/>
            <a:ext cx="1440550" cy="15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 rot="10800000">
            <a:off x="1597949" y="3589197"/>
            <a:ext cx="1019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1140400" y="1842075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push to master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587475" y="1842075"/>
            <a:ext cx="17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CI/CD pipeline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 rot="931711">
            <a:off x="5971354" y="2058392"/>
            <a:ext cx="1670788" cy="400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docker image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 rot="-1307231">
            <a:off x="6789772" y="3684668"/>
            <a:ext cx="1570481" cy="400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push image to ECR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3926825" y="3982800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force new deployment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1498325" y="4025000"/>
            <a:ext cx="17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update web app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Future work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311700" y="9710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Give the user the ability to create more personalized searches by, for example, choosing a range of years to show.</a:t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Show all the player's statistics year by year, such as goals scored or assists made.</a:t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Give more power to the user to change their data.</a:t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Encrypt all the data to avoid possible issues with attackers.</a:t>
            </a:r>
            <a:endParaRPr sz="17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Obtain more data on the players: fouls, tackles, pass accuracy…</a:t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Improve our</a:t>
            </a:r>
            <a:r>
              <a:rPr lang="ca" sz="1700">
                <a:solidFill>
                  <a:srgbClr val="20124D"/>
                </a:solidFill>
              </a:rPr>
              <a:t> ML model to predict the player value in the future.</a:t>
            </a:r>
            <a:endParaRPr sz="17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Create an AWS pipeline with automated ECR-to-ECS deployment.</a:t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To have a staging environment.</a:t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Add SSL/TLS encryption.</a:t>
            </a:r>
            <a:endParaRPr sz="1700">
              <a:solidFill>
                <a:srgbClr val="2012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Char char="-"/>
            </a:pPr>
            <a:r>
              <a:rPr lang="ca" sz="1700">
                <a:solidFill>
                  <a:srgbClr val="20124D"/>
                </a:solidFill>
              </a:rPr>
              <a:t>Dockerize the database with PostgreSQL.</a:t>
            </a:r>
            <a:endParaRPr sz="1700">
              <a:solidFill>
                <a:srgbClr val="20124D"/>
              </a:solidFill>
            </a:endParaRPr>
          </a:p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Define all the work to do in parallel in order to avoid possibles struggles.</a:t>
            </a:r>
            <a:endParaRPr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Different academic backgrounds are useful to have different perspectives for better development.</a:t>
            </a:r>
            <a:endParaRPr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The implementation of the project has used tools seen in the lab projects and some currently used in the production market.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400"/>
            <a:ext cx="1126200" cy="112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5"/>
          <p:cNvSpPr/>
          <p:nvPr/>
        </p:nvSpPr>
        <p:spPr>
          <a:xfrm>
            <a:off x="1910638" y="1335725"/>
            <a:ext cx="661200" cy="623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600" y="1016099"/>
            <a:ext cx="2206050" cy="12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0025" y="722325"/>
            <a:ext cx="1717976" cy="19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5751363" y="1335725"/>
            <a:ext cx="661200" cy="623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535625" y="2007275"/>
            <a:ext cx="1224000" cy="958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6">
            <a:alphaModFix/>
          </a:blip>
          <a:srcRect b="2391" l="1162" r="1162" t="0"/>
          <a:stretch/>
        </p:blipFill>
        <p:spPr>
          <a:xfrm>
            <a:off x="2347025" y="3110100"/>
            <a:ext cx="3601185" cy="17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70400"/>
            <a:ext cx="2234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●"/>
            </a:pPr>
            <a:r>
              <a:rPr lang="ca" sz="1400">
                <a:solidFill>
                  <a:srgbClr val="20124D"/>
                </a:solidFill>
              </a:rPr>
              <a:t>Championships:</a:t>
            </a:r>
            <a:endParaRPr sz="1400">
              <a:solidFill>
                <a:srgbClr val="20124D"/>
              </a:solidFill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475" y="473125"/>
            <a:ext cx="839780" cy="147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234" y="169176"/>
            <a:ext cx="3149793" cy="10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152" y="1118375"/>
            <a:ext cx="1724375" cy="114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0852" y="587249"/>
            <a:ext cx="1064949" cy="1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5848" y="1226300"/>
            <a:ext cx="1320296" cy="14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2477275"/>
            <a:ext cx="2811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Char char="●"/>
            </a:pPr>
            <a:r>
              <a:rPr lang="ca" sz="1400">
                <a:solidFill>
                  <a:srgbClr val="20124D"/>
                </a:solidFill>
              </a:rPr>
              <a:t>Years: 2010 to 2022</a:t>
            </a:r>
            <a:endParaRPr sz="1400">
              <a:solidFill>
                <a:srgbClr val="20124D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3275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Source Sans Pro"/>
              <a:buChar char="●"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of the teams: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1700" y="4234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Source Sans Pro"/>
              <a:buChar char="●"/>
            </a:pPr>
            <a:r>
              <a:rPr lang="ca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of the players: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9748" y="3194314"/>
            <a:ext cx="6232303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4512164"/>
            <a:ext cx="4248271" cy="20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2000" y="4716875"/>
            <a:ext cx="4248276" cy="2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8070" y="4088000"/>
            <a:ext cx="5182200" cy="4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Development methodology: AGILE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99" y="1068425"/>
            <a:ext cx="5669202" cy="377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360775" y="1819300"/>
            <a:ext cx="29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Application functionalities (1)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User interaction to store all the necessary information.</a:t>
            </a:r>
            <a:endParaRPr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Requests to create plots by the gathered data.</a:t>
            </a:r>
            <a:endParaRPr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72028"/>
            <a:ext cx="4260300" cy="138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705" y="2972025"/>
            <a:ext cx="4305596" cy="13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Application functionalities(2)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History of all the requests 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88" y="1822575"/>
            <a:ext cx="7228625" cy="2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ML model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Inspect the data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Transform and join data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Build and train models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Find best model configuration</a:t>
            </a:r>
            <a:endParaRPr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ca">
                <a:solidFill>
                  <a:srgbClr val="20124D"/>
                </a:solidFill>
              </a:rPr>
              <a:t>Deploy the model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100" y="1110150"/>
            <a:ext cx="1845901" cy="18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550" y="2749625"/>
            <a:ext cx="1810350" cy="20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ML model - Running Autopilot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100" y="1152475"/>
            <a:ext cx="6015799" cy="35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