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6" r:id="rId10"/>
    <p:sldId id="271" r:id="rId11"/>
    <p:sldId id="272" r:id="rId12"/>
    <p:sldId id="273" r:id="rId13"/>
    <p:sldId id="274" r:id="rId14"/>
    <p:sldId id="275" r:id="rId15"/>
    <p:sldId id="266" r:id="rId16"/>
    <p:sldId id="267" r:id="rId17"/>
    <p:sldId id="261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45" y="370936"/>
            <a:ext cx="4014548" cy="402461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28181" cy="3407606"/>
          </a:xfrm>
        </p:spPr>
        <p:txBody>
          <a:bodyPr>
            <a:normAutofit/>
          </a:bodyPr>
          <a:lstStyle/>
          <a:p>
            <a:r>
              <a:rPr lang="it-IT" sz="6000" dirty="0" smtClean="0"/>
              <a:t>My Taxi</a:t>
            </a:r>
            <a:br>
              <a:rPr lang="it-IT" sz="6000" dirty="0" smtClean="0"/>
            </a:br>
            <a:r>
              <a:rPr lang="it-IT" sz="6000" dirty="0" smtClean="0"/>
              <a:t>Project Analysis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Authors</a:t>
            </a:r>
            <a:r>
              <a:rPr lang="it-IT" dirty="0" smtClean="0"/>
              <a:t>:</a:t>
            </a:r>
          </a:p>
          <a:p>
            <a:r>
              <a:rPr lang="it-IT" dirty="0" smtClean="0"/>
              <a:t>Giovanni Bucci</a:t>
            </a:r>
          </a:p>
          <a:p>
            <a:r>
              <a:rPr lang="it-IT" dirty="0" smtClean="0"/>
              <a:t>Riccardo De Togni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000" b="1" dirty="0" smtClean="0"/>
              <a:t>Three-</a:t>
            </a:r>
            <a:r>
              <a:rPr lang="it-IT" sz="2000" b="1" dirty="0" err="1" smtClean="0"/>
              <a:t>tier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architecture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smtClean="0"/>
              <a:t>Client-</a:t>
            </a:r>
            <a:r>
              <a:rPr lang="it-IT" dirty="0" err="1" smtClean="0"/>
              <a:t>tier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Business </a:t>
            </a:r>
            <a:r>
              <a:rPr lang="it-IT" dirty="0" err="1" smtClean="0"/>
              <a:t>Logic-tier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Entity-tier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&amp; Architecture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5" name="Segnaposto contenuto 4" descr="C:\Users\Riccardo\Documents\GitHub\BucciDeTogniTaxiService\Design Document Files\HighLevelView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00" y="1966823"/>
            <a:ext cx="573747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1261872" y="2182483"/>
            <a:ext cx="29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High-Level </a:t>
            </a:r>
            <a:r>
              <a:rPr lang="it-IT" dirty="0" err="1" smtClean="0"/>
              <a:t>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41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pic>
        <p:nvPicPr>
          <p:cNvPr id="4" name="Immagine 3" descr="C:\Users\Riccardo\Documents\GitHub\BucciDeTogniTaxiService\Design Document Files\png\Web Servic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45" y="2027208"/>
            <a:ext cx="7087911" cy="41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1261872" y="1842542"/>
            <a:ext cx="29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Component </a:t>
            </a:r>
            <a:r>
              <a:rPr lang="it-IT" b="1" dirty="0" err="1" smtClean="0"/>
              <a:t>Diagram</a:t>
            </a:r>
            <a:r>
              <a:rPr lang="it-IT" dirty="0" smtClean="0"/>
              <a:t>:</a:t>
            </a:r>
          </a:p>
        </p:txBody>
      </p:sp>
      <p:pic>
        <p:nvPicPr>
          <p:cNvPr id="6" name="Immagin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61872" y="1842542"/>
            <a:ext cx="51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Component </a:t>
            </a:r>
            <a:r>
              <a:rPr lang="it-IT" b="1" dirty="0" err="1" smtClean="0"/>
              <a:t>Diagram</a:t>
            </a:r>
            <a:r>
              <a:rPr lang="it-IT" b="1" dirty="0" smtClean="0"/>
              <a:t>: </a:t>
            </a:r>
            <a:r>
              <a:rPr lang="it-IT" b="1" dirty="0"/>
              <a:t>U</a:t>
            </a:r>
            <a:r>
              <a:rPr lang="it-IT" b="1" dirty="0" smtClean="0"/>
              <a:t>ser Management</a:t>
            </a: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7" name="Immagine 6" descr="C:\Users\Riccardo\Documents\GitHub\BucciDeTogniTaxiService\Design Document Files\png\Entity Manag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8" y="2725947"/>
            <a:ext cx="7455121" cy="2901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2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 </a:t>
            </a:r>
            <a:r>
              <a:rPr lang="it-IT" dirty="0" err="1" smtClean="0"/>
              <a:t>Details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err="1" smtClean="0"/>
              <a:t>Patterns</a:t>
            </a:r>
            <a:r>
              <a:rPr lang="it-IT" dirty="0" smtClean="0"/>
              <a:t>:</a:t>
            </a:r>
            <a:endParaRPr lang="it-IT" dirty="0"/>
          </a:p>
          <a:p>
            <a:r>
              <a:rPr lang="it-IT" dirty="0" err="1" smtClean="0"/>
              <a:t>Thread</a:t>
            </a:r>
            <a:r>
              <a:rPr lang="it-IT" dirty="0" smtClean="0"/>
              <a:t> Pool</a:t>
            </a:r>
          </a:p>
          <a:p>
            <a:r>
              <a:rPr lang="it-IT" dirty="0" err="1" smtClean="0"/>
              <a:t>Façade</a:t>
            </a:r>
            <a:endParaRPr lang="it-IT" dirty="0" smtClean="0"/>
          </a:p>
          <a:p>
            <a:r>
              <a:rPr lang="it-IT" dirty="0" err="1" smtClean="0"/>
              <a:t>Observer</a:t>
            </a:r>
            <a:endParaRPr lang="it-IT" dirty="0" smtClean="0"/>
          </a:p>
          <a:p>
            <a:r>
              <a:rPr lang="it-IT" dirty="0" smtClean="0"/>
              <a:t>Read-Write Lock</a:t>
            </a:r>
          </a:p>
        </p:txBody>
      </p:sp>
      <p:pic>
        <p:nvPicPr>
          <p:cNvPr id="1026" name="Picture 2" descr="http://diranieh.com/NETThreading/Figures/BasicThreadP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12" y="2737642"/>
            <a:ext cx="40290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smtClean="0"/>
              <a:t>Test: </a:t>
            </a:r>
            <a:r>
              <a:rPr lang="it-IT" dirty="0" smtClean="0"/>
              <a:t>Plan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Created in order to have a </a:t>
            </a:r>
            <a:r>
              <a:rPr lang="en-US" sz="2000" dirty="0" smtClean="0"/>
              <a:t>reference on the verification of functionalities, performances, </a:t>
            </a:r>
            <a:r>
              <a:rPr lang="en-US" sz="2000" dirty="0"/>
              <a:t>and reliability requirements of the </a:t>
            </a:r>
            <a:r>
              <a:rPr lang="en-US" sz="2000" dirty="0" smtClean="0"/>
              <a:t>project</a:t>
            </a:r>
            <a:endParaRPr lang="it-IT" dirty="0" smtClean="0"/>
          </a:p>
          <a:p>
            <a:r>
              <a:rPr lang="en-US" sz="2000" dirty="0" smtClean="0"/>
              <a:t>Individual </a:t>
            </a:r>
            <a:r>
              <a:rPr lang="en-US" sz="2000" dirty="0"/>
              <a:t>software modules are combined and tested as a </a:t>
            </a:r>
            <a:r>
              <a:rPr lang="en-US" sz="2000" dirty="0" smtClean="0"/>
              <a:t>group</a:t>
            </a:r>
          </a:p>
          <a:p>
            <a:r>
              <a:rPr lang="en-US" sz="2000" dirty="0" smtClean="0"/>
              <a:t>Requires Unit Test</a:t>
            </a:r>
            <a:endParaRPr lang="it-IT" sz="2000" dirty="0" smtClean="0"/>
          </a:p>
          <a:p>
            <a:r>
              <a:rPr lang="it-IT" sz="2000" dirty="0" err="1" smtClean="0"/>
              <a:t>Based</a:t>
            </a:r>
            <a:r>
              <a:rPr lang="it-IT" sz="2000" dirty="0" smtClean="0"/>
              <a:t> on a bottom-up </a:t>
            </a:r>
            <a:r>
              <a:rPr lang="it-IT" sz="2000" dirty="0" err="1" smtClean="0"/>
              <a:t>approach</a:t>
            </a:r>
            <a:endParaRPr lang="it-IT" sz="2000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Test: </a:t>
            </a:r>
            <a:r>
              <a:rPr lang="it-IT" dirty="0" err="1" smtClean="0"/>
              <a:t>Sequence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949" y="2165230"/>
            <a:ext cx="5316689" cy="4351338"/>
          </a:xfrm>
          <a:prstGeom prst="rect">
            <a:avLst/>
          </a:prstGeom>
        </p:spPr>
      </p:pic>
      <p:pic>
        <p:nvPicPr>
          <p:cNvPr id="3" name="Immagin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size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493256"/>
            <a:ext cx="5682391" cy="3272814"/>
          </a:xfrm>
        </p:spPr>
        <p:txBody>
          <a:bodyPr/>
          <a:lstStyle/>
          <a:p>
            <a:r>
              <a:rPr lang="it-IT" sz="2000" dirty="0" smtClean="0"/>
              <a:t>Estimate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size</a:t>
            </a:r>
            <a:r>
              <a:rPr lang="it-IT" sz="2000" dirty="0" smtClean="0"/>
              <a:t> </a:t>
            </a:r>
            <a:r>
              <a:rPr lang="it-IT" sz="2000" dirty="0" err="1" smtClean="0"/>
              <a:t>through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smtClean="0"/>
              <a:t>Point Analysis</a:t>
            </a:r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COCOMO II </a:t>
            </a:r>
            <a:r>
              <a:rPr lang="it-IT" sz="2000" dirty="0" err="1" smtClean="0"/>
              <a:t>analysis</a:t>
            </a:r>
            <a:r>
              <a:rPr lang="it-IT" sz="2000" dirty="0" smtClean="0"/>
              <a:t> </a:t>
            </a:r>
            <a:r>
              <a:rPr lang="it-IT" sz="2000" dirty="0" smtClean="0"/>
              <a:t>to </a:t>
            </a:r>
            <a:r>
              <a:rPr lang="it-IT" sz="2000" dirty="0" err="1" smtClean="0"/>
              <a:t>calculate</a:t>
            </a:r>
            <a:r>
              <a:rPr lang="it-IT" sz="2000" dirty="0" smtClean="0"/>
              <a:t>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endParaRPr lang="it-IT" sz="2000" dirty="0" smtClean="0"/>
          </a:p>
          <a:p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45" y="2553641"/>
            <a:ext cx="3048000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7385"/>
            <a:ext cx="8595360" cy="3952752"/>
          </a:xfrm>
        </p:spPr>
        <p:txBody>
          <a:bodyPr/>
          <a:lstStyle/>
          <a:p>
            <a:r>
              <a:rPr lang="it-IT" sz="2000" dirty="0" err="1" smtClean="0"/>
              <a:t>Identify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, </a:t>
            </a:r>
            <a:r>
              <a:rPr lang="it-IT" sz="2000" dirty="0" err="1" smtClean="0"/>
              <a:t>assign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a </a:t>
            </a:r>
            <a:r>
              <a:rPr lang="it-IT" sz="2000" dirty="0" err="1" smtClean="0"/>
              <a:t>weight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: 134</a:t>
            </a:r>
          </a:p>
          <a:p>
            <a:endParaRPr lang="it-IT" sz="2000" dirty="0"/>
          </a:p>
          <a:p>
            <a:r>
              <a:rPr lang="it-IT" sz="2000" dirty="0" smtClean="0"/>
              <a:t>Source Lines of Code </a:t>
            </a:r>
            <a:r>
              <a:rPr lang="it-IT" sz="2000" dirty="0" err="1" smtClean="0"/>
              <a:t>calculated</a:t>
            </a:r>
            <a:r>
              <a:rPr lang="it-IT" sz="2000" dirty="0" smtClean="0"/>
              <a:t> </a:t>
            </a:r>
            <a:r>
              <a:rPr lang="it-IT" sz="2000" dirty="0" err="1" smtClean="0"/>
              <a:t>multiplying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</a:t>
            </a:r>
            <a:r>
              <a:rPr lang="it-IT" sz="2000" dirty="0" smtClean="0"/>
              <a:t>by </a:t>
            </a:r>
            <a:r>
              <a:rPr lang="it-IT" sz="2000" dirty="0" err="1" smtClean="0"/>
              <a:t>language-based</a:t>
            </a:r>
            <a:r>
              <a:rPr lang="it-IT" sz="2000" dirty="0" smtClean="0"/>
              <a:t> </a:t>
            </a:r>
            <a:r>
              <a:rPr lang="it-IT" sz="2000" dirty="0" err="1" smtClean="0"/>
              <a:t>converting</a:t>
            </a:r>
            <a:r>
              <a:rPr lang="it-IT" sz="2000" dirty="0" smtClean="0"/>
              <a:t> </a:t>
            </a:r>
            <a:r>
              <a:rPr lang="it-IT" sz="2000" dirty="0" err="1" smtClean="0"/>
              <a:t>factor</a:t>
            </a:r>
            <a:r>
              <a:rPr lang="it-IT" sz="2000" dirty="0" smtClean="0"/>
              <a:t> (JEE)</a:t>
            </a:r>
          </a:p>
          <a:p>
            <a:endParaRPr lang="it-IT" sz="2000" dirty="0"/>
          </a:p>
          <a:p>
            <a:r>
              <a:rPr lang="it-IT" sz="2000" dirty="0" smtClean="0"/>
              <a:t>SLOC: 6164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</a:t>
            </a:r>
            <a:r>
              <a:rPr lang="it-IT" dirty="0" smtClean="0"/>
              <a:t>Analysis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68969"/>
            <a:ext cx="8595360" cy="3272814"/>
          </a:xfrm>
        </p:spPr>
        <p:txBody>
          <a:bodyPr/>
          <a:lstStyle/>
          <a:p>
            <a:r>
              <a:rPr lang="it-IT" sz="2000" dirty="0" err="1" smtClean="0"/>
              <a:t>Approach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</a:t>
            </a:r>
            <a:r>
              <a:rPr lang="it-IT" sz="2000" dirty="0" err="1" smtClean="0"/>
              <a:t>derived</a:t>
            </a:r>
            <a:r>
              <a:rPr lang="it-IT" sz="2000" dirty="0" smtClean="0"/>
              <a:t> from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experiences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Effort</a:t>
            </a:r>
            <a:r>
              <a:rPr lang="it-IT" dirty="0" smtClean="0"/>
              <a:t> (in </a:t>
            </a:r>
            <a:r>
              <a:rPr lang="it-IT" dirty="0" err="1"/>
              <a:t>P</a:t>
            </a:r>
            <a:r>
              <a:rPr lang="it-IT" dirty="0" err="1" smtClean="0"/>
              <a:t>ersons-Month</a:t>
            </a:r>
            <a:r>
              <a:rPr lang="it-IT" dirty="0" smtClean="0"/>
              <a:t>): 11.52</a:t>
            </a:r>
          </a:p>
          <a:p>
            <a:endParaRPr lang="it-IT" dirty="0"/>
          </a:p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Duration</a:t>
            </a:r>
            <a:r>
              <a:rPr lang="it-IT" dirty="0" smtClean="0"/>
              <a:t> of the </a:t>
            </a:r>
            <a:r>
              <a:rPr lang="it-IT" dirty="0" err="1" smtClean="0"/>
              <a:t>project</a:t>
            </a:r>
            <a:r>
              <a:rPr lang="it-IT" dirty="0" smtClean="0"/>
              <a:t>: 8 </a:t>
            </a:r>
            <a:r>
              <a:rPr lang="it-IT" dirty="0" err="1" smtClean="0"/>
              <a:t>months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Description</a:t>
            </a:r>
            <a:r>
              <a:rPr lang="it-IT" sz="4800" dirty="0" smtClean="0"/>
              <a:t> of the </a:t>
            </a:r>
            <a:r>
              <a:rPr lang="it-IT" sz="4800" dirty="0" err="1" smtClean="0"/>
              <a:t>Problem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5615"/>
            <a:ext cx="8595360" cy="395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 smtClean="0">
                <a:latin typeface="+mj-lt"/>
              </a:rPr>
              <a:t>Improve</a:t>
            </a:r>
            <a:r>
              <a:rPr lang="it-IT" sz="2400" b="1" dirty="0" smtClean="0">
                <a:latin typeface="+mj-lt"/>
              </a:rPr>
              <a:t> Taxi Service of large </a:t>
            </a:r>
            <a:r>
              <a:rPr lang="it-IT" sz="2400" b="1" dirty="0" err="1" smtClean="0">
                <a:latin typeface="+mj-lt"/>
              </a:rPr>
              <a:t>cities</a:t>
            </a:r>
            <a:r>
              <a:rPr lang="it-IT" sz="2400" b="1" dirty="0" smtClean="0">
                <a:latin typeface="+mj-lt"/>
              </a:rPr>
              <a:t>:</a:t>
            </a:r>
          </a:p>
          <a:p>
            <a:pPr lvl="2"/>
            <a:endParaRPr lang="it-IT" sz="2000" dirty="0" smtClean="0">
              <a:latin typeface="+mj-lt"/>
            </a:endParaRPr>
          </a:p>
          <a:p>
            <a:pPr lvl="2"/>
            <a:r>
              <a:rPr lang="it-IT" sz="2000" dirty="0" err="1" smtClean="0">
                <a:latin typeface="+mj-lt"/>
              </a:rPr>
              <a:t>Simplify</a:t>
            </a:r>
            <a:r>
              <a:rPr lang="it-IT" sz="2000" dirty="0" smtClean="0">
                <a:latin typeface="+mj-lt"/>
              </a:rPr>
              <a:t> the </a:t>
            </a:r>
            <a:r>
              <a:rPr lang="it-IT" sz="2000" dirty="0" err="1" smtClean="0">
                <a:latin typeface="+mj-lt"/>
              </a:rPr>
              <a:t>access</a:t>
            </a:r>
            <a:r>
              <a:rPr lang="it-IT" sz="2000" dirty="0" smtClean="0">
                <a:latin typeface="+mj-lt"/>
              </a:rPr>
              <a:t> by </a:t>
            </a:r>
            <a:r>
              <a:rPr lang="it-IT" sz="2000" dirty="0" err="1" smtClean="0">
                <a:latin typeface="+mj-lt"/>
              </a:rPr>
              <a:t>customers</a:t>
            </a:r>
            <a:endParaRPr lang="it-IT" sz="2000" dirty="0" smtClean="0">
              <a:latin typeface="+mj-lt"/>
            </a:endParaRPr>
          </a:p>
          <a:p>
            <a:pPr lvl="2"/>
            <a:endParaRPr lang="it-IT" sz="2000" dirty="0">
              <a:latin typeface="+mj-lt"/>
            </a:endParaRPr>
          </a:p>
          <a:p>
            <a:pPr lvl="2"/>
            <a:r>
              <a:rPr lang="it-IT" sz="2000" dirty="0" smtClean="0">
                <a:latin typeface="+mj-lt"/>
              </a:rPr>
              <a:t>Grant </a:t>
            </a:r>
            <a:r>
              <a:rPr lang="it-IT" sz="2000" dirty="0" err="1" smtClean="0">
                <a:latin typeface="+mj-lt"/>
              </a:rPr>
              <a:t>Fairness</a:t>
            </a:r>
            <a:r>
              <a:rPr lang="it-IT" sz="2000" dirty="0" smtClean="0">
                <a:latin typeface="+mj-lt"/>
              </a:rPr>
              <a:t> in </a:t>
            </a:r>
            <a:r>
              <a:rPr lang="it-IT" sz="2000" dirty="0" err="1" smtClean="0">
                <a:latin typeface="+mj-lt"/>
              </a:rPr>
              <a:t>queue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assignments</a:t>
            </a:r>
            <a:endParaRPr lang="it-IT" sz="2000" dirty="0" smtClean="0">
              <a:latin typeface="+mj-lt"/>
            </a:endParaRP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Timeline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8" y="2199860"/>
            <a:ext cx="10739083" cy="4041913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Simplification</a:t>
            </a:r>
            <a:r>
              <a:rPr lang="it-IT" sz="4800" dirty="0" smtClean="0"/>
              <a:t> of Access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147977"/>
            <a:ext cx="8839660" cy="4351337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 err="1" smtClean="0">
                <a:latin typeface="+mj-lt"/>
              </a:rPr>
              <a:t>Requirements</a:t>
            </a:r>
            <a:r>
              <a:rPr lang="it-IT" sz="2400" b="1" dirty="0" smtClean="0">
                <a:latin typeface="+mj-lt"/>
              </a:rPr>
              <a:t> </a:t>
            </a:r>
            <a:r>
              <a:rPr lang="it-IT" sz="2400" b="1" dirty="0" err="1" smtClean="0">
                <a:latin typeface="+mj-lt"/>
              </a:rPr>
              <a:t>introduced</a:t>
            </a:r>
            <a:r>
              <a:rPr lang="it-IT" sz="2400" b="1" dirty="0" smtClean="0">
                <a:latin typeface="+mj-lt"/>
              </a:rPr>
              <a:t>: </a:t>
            </a:r>
          </a:p>
          <a:p>
            <a:pPr marL="0" indent="0">
              <a:buNone/>
            </a:pPr>
            <a:endParaRPr lang="it-IT" b="1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use the service through a Web Application or through the Mobile Application</a:t>
            </a:r>
          </a:p>
          <a:p>
            <a:endParaRPr lang="it-IT" sz="2000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book taxis in </a:t>
            </a:r>
            <a:r>
              <a:rPr lang="it-IT" sz="2000" dirty="0" err="1" smtClean="0">
                <a:latin typeface="+mj-lt"/>
              </a:rPr>
              <a:t>advance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without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any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phone</a:t>
            </a:r>
            <a:r>
              <a:rPr lang="it-IT" sz="2000" dirty="0" smtClean="0">
                <a:latin typeface="+mj-lt"/>
              </a:rPr>
              <a:t> call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/>
              <a:t>Queue </a:t>
            </a:r>
            <a:r>
              <a:rPr lang="it-IT" sz="4800" dirty="0" err="1" smtClean="0"/>
              <a:t>Assignment</a:t>
            </a:r>
            <a:r>
              <a:rPr lang="it-IT" sz="4800" dirty="0" smtClean="0"/>
              <a:t> </a:t>
            </a:r>
            <a:r>
              <a:rPr lang="it-IT" sz="4800" dirty="0" err="1" smtClean="0"/>
              <a:t>Fairness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992" y="1828800"/>
            <a:ext cx="9141240" cy="4351337"/>
          </a:xfrm>
        </p:spPr>
        <p:txBody>
          <a:bodyPr/>
          <a:lstStyle/>
          <a:p>
            <a:pPr marL="548640" lvl="2" indent="0">
              <a:buNone/>
            </a:pPr>
            <a:endParaRPr lang="it-IT" dirty="0"/>
          </a:p>
          <a:p>
            <a:pPr marL="54864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None/>
            </a:pPr>
            <a:r>
              <a:rPr lang="it-IT" sz="2400" b="1" spc="10" dirty="0" err="1">
                <a:solidFill>
                  <a:schemeClr val="tx1"/>
                </a:solidFill>
                <a:latin typeface="+mj-lt"/>
              </a:rPr>
              <a:t>Requirements</a:t>
            </a:r>
            <a:r>
              <a:rPr lang="it-IT" sz="2400" b="1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b="1" spc="10" dirty="0" err="1">
                <a:solidFill>
                  <a:schemeClr val="tx1"/>
                </a:solidFill>
                <a:latin typeface="+mj-lt"/>
              </a:rPr>
              <a:t>introduced</a:t>
            </a:r>
            <a:r>
              <a:rPr lang="it-IT" sz="2400" b="1" spc="10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marL="54864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None/>
            </a:pPr>
            <a:endParaRPr lang="it-IT" sz="2400" b="1" spc="10" dirty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</a:pPr>
            <a:r>
              <a:rPr lang="it-IT" sz="2000" spc="10" dirty="0">
                <a:solidFill>
                  <a:schemeClr val="tx1"/>
                </a:solidFill>
                <a:latin typeface="+mj-lt"/>
              </a:rPr>
              <a:t>Taxi Drivers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will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access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the service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through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a mobile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device</a:t>
            </a:r>
            <a:endParaRPr lang="it-IT" sz="2000" spc="10" dirty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</a:pPr>
            <a:endParaRPr lang="it-IT" sz="2000" spc="10" dirty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</a:pPr>
            <a:r>
              <a:rPr lang="it-IT" sz="2000" spc="10" dirty="0">
                <a:solidFill>
                  <a:schemeClr val="tx1"/>
                </a:solidFill>
                <a:latin typeface="+mj-lt"/>
              </a:rPr>
              <a:t>Taxi Drivers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will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get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into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FIFO </a:t>
            </a:r>
            <a:r>
              <a:rPr lang="en-GB" sz="2000" spc="10" dirty="0">
                <a:solidFill>
                  <a:schemeClr val="tx1"/>
                </a:solidFill>
                <a:latin typeface="+mj-lt"/>
              </a:rPr>
              <a:t>queues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ordered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on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entrance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Timestamp</a:t>
            </a:r>
            <a:endParaRPr lang="it-IT" sz="2000" spc="10" dirty="0">
              <a:solidFill>
                <a:schemeClr val="tx1"/>
              </a:solidFill>
              <a:latin typeface="+mj-lt"/>
            </a:endParaRPr>
          </a:p>
          <a:p>
            <a:pPr lvl="2"/>
            <a:endParaRPr lang="it-IT" sz="2000" dirty="0"/>
          </a:p>
          <a:p>
            <a:pPr lvl="2"/>
            <a:endParaRPr lang="en-US" sz="2000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dirty="0" smtClean="0"/>
              <a:t>Guest</a:t>
            </a:r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User</a:t>
            </a:r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Taxi Driver</a:t>
            </a:r>
            <a:endParaRPr lang="it-IT" sz="2000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64" y="2191108"/>
            <a:ext cx="1251711" cy="24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Guest</a:t>
            </a:r>
            <a:endParaRPr lang="it-IT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54" y="2268747"/>
            <a:ext cx="5703757" cy="33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</a:t>
            </a:r>
            <a:endParaRPr lang="it-IT" dirty="0"/>
          </a:p>
        </p:txBody>
      </p:sp>
      <p:pic>
        <p:nvPicPr>
          <p:cNvPr id="4" name="Segnaposto contenuto 3" descr="C:\Users\Riccardo\Documents\GitHub\BucciDeTogniTaxiService\UML diagrams\png\Use Case\User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242344"/>
            <a:ext cx="80200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Taxi Driver</a:t>
            </a:r>
            <a:endParaRPr lang="it-IT" dirty="0"/>
          </a:p>
        </p:txBody>
      </p:sp>
      <p:pic>
        <p:nvPicPr>
          <p:cNvPr id="4" name="Segnaposto contenuto 3" descr="C:\Users\Riccardo\Documents\GitHub\BucciDeTogniTaxiService\UML diagrams\png\Use Case\TaxiDriver 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105634"/>
            <a:ext cx="8594725" cy="379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</a:t>
            </a:r>
            <a:r>
              <a:rPr lang="it-IT" dirty="0" err="1" smtClean="0"/>
              <a:t>Verification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Alloy</a:t>
            </a:r>
            <a:r>
              <a:rPr lang="it-IT" dirty="0" smtClean="0"/>
              <a:t> Analysis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2315210"/>
            <a:ext cx="5394960" cy="3589020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336</TotalTime>
  <Words>276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My Taxi Project Analysis</vt:lpstr>
      <vt:lpstr>Description of the Problem</vt:lpstr>
      <vt:lpstr>Simplification of Access</vt:lpstr>
      <vt:lpstr>Queue Assignment Fairness</vt:lpstr>
      <vt:lpstr>Actors</vt:lpstr>
      <vt:lpstr>Guest</vt:lpstr>
      <vt:lpstr>User</vt:lpstr>
      <vt:lpstr>Taxi Driver</vt:lpstr>
      <vt:lpstr>Model Verification</vt:lpstr>
      <vt:lpstr>Design &amp; Architecture</vt:lpstr>
      <vt:lpstr>Design &amp; Architecture</vt:lpstr>
      <vt:lpstr>Design &amp; Architecture</vt:lpstr>
      <vt:lpstr>Design &amp; Architecture</vt:lpstr>
      <vt:lpstr>Architecture Details</vt:lpstr>
      <vt:lpstr>Integration Test: Plan</vt:lpstr>
      <vt:lpstr>Integration Test: Sequence</vt:lpstr>
      <vt:lpstr>Project size and cost evaluation</vt:lpstr>
      <vt:lpstr>Function Points</vt:lpstr>
      <vt:lpstr>COCOMO II Analysis</vt:lpstr>
      <vt:lpstr>Project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 Analysis and Specifications  Document</dc:title>
  <dc:creator>Riccardo De Togni</dc:creator>
  <cp:lastModifiedBy>Riccardo De Togni</cp:lastModifiedBy>
  <cp:revision>50</cp:revision>
  <dcterms:created xsi:type="dcterms:W3CDTF">2015-11-11T18:19:07Z</dcterms:created>
  <dcterms:modified xsi:type="dcterms:W3CDTF">2016-02-28T00:20:05Z</dcterms:modified>
</cp:coreProperties>
</file>