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8181" cy="3407606"/>
          </a:xfrm>
        </p:spPr>
        <p:txBody>
          <a:bodyPr>
            <a:normAutofit/>
          </a:bodyPr>
          <a:lstStyle/>
          <a:p>
            <a:r>
              <a:rPr lang="it-IT" sz="6000" dirty="0" err="1" smtClean="0"/>
              <a:t>Requirements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smtClean="0"/>
              <a:t>Analysis and</a:t>
            </a:r>
            <a:r>
              <a:rPr lang="it-IT" sz="6000" dirty="0"/>
              <a:t> </a:t>
            </a:r>
            <a:r>
              <a:rPr lang="it-IT" sz="6000" dirty="0" err="1" smtClean="0"/>
              <a:t>Specifications</a:t>
            </a:r>
            <a:r>
              <a:rPr lang="it-IT" sz="6000" dirty="0" smtClean="0"/>
              <a:t> </a:t>
            </a:r>
            <a:br>
              <a:rPr lang="it-IT" sz="6000" dirty="0" smtClean="0"/>
            </a:br>
            <a:r>
              <a:rPr lang="it-IT" sz="6000" dirty="0" err="1" smtClean="0"/>
              <a:t>Document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Authors</a:t>
            </a:r>
            <a:r>
              <a:rPr lang="it-IT" dirty="0" smtClean="0"/>
              <a:t>:</a:t>
            </a:r>
          </a:p>
          <a:p>
            <a:r>
              <a:rPr lang="it-IT" dirty="0" smtClean="0"/>
              <a:t>Giovanni Bucci</a:t>
            </a:r>
          </a:p>
          <a:p>
            <a:r>
              <a:rPr lang="it-IT" dirty="0" smtClean="0"/>
              <a:t>Riccardo De Togni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7385"/>
            <a:ext cx="8595360" cy="3952752"/>
          </a:xfrm>
        </p:spPr>
        <p:txBody>
          <a:bodyPr/>
          <a:lstStyle/>
          <a:p>
            <a:r>
              <a:rPr lang="it-IT" sz="2000" dirty="0" err="1" smtClean="0"/>
              <a:t>Identify</a:t>
            </a:r>
            <a:r>
              <a:rPr lang="it-IT" sz="2000" dirty="0" smtClean="0"/>
              <a:t> </a:t>
            </a:r>
            <a:r>
              <a:rPr lang="it-IT" sz="2000" dirty="0" err="1" smtClean="0"/>
              <a:t>all</a:t>
            </a:r>
            <a:r>
              <a:rPr lang="it-IT" sz="2000" dirty="0" smtClean="0"/>
              <a:t> the </a:t>
            </a:r>
            <a:r>
              <a:rPr lang="it-IT" sz="2000" dirty="0" err="1" smtClean="0"/>
              <a:t>features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, and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a </a:t>
            </a:r>
            <a:r>
              <a:rPr lang="it-IT" sz="2000" dirty="0" err="1" smtClean="0"/>
              <a:t>weight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Resulting</a:t>
            </a:r>
            <a:r>
              <a:rPr lang="it-IT" dirty="0" smtClean="0"/>
              <a:t> </a:t>
            </a:r>
            <a:r>
              <a:rPr lang="it-IT" dirty="0" err="1" smtClean="0"/>
              <a:t>total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: 134</a:t>
            </a:r>
          </a:p>
          <a:p>
            <a:endParaRPr lang="it-IT" sz="2000" dirty="0"/>
          </a:p>
          <a:p>
            <a:r>
              <a:rPr lang="it-IT" sz="2000" dirty="0" smtClean="0"/>
              <a:t>Source Lines of Code </a:t>
            </a:r>
            <a:r>
              <a:rPr lang="it-IT" sz="2000" dirty="0" err="1" smtClean="0"/>
              <a:t>calculated</a:t>
            </a:r>
            <a:r>
              <a:rPr lang="it-IT" sz="2000" dirty="0" smtClean="0"/>
              <a:t> </a:t>
            </a:r>
            <a:r>
              <a:rPr lang="it-IT" sz="2000" dirty="0" err="1" smtClean="0"/>
              <a:t>multiplying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and </a:t>
            </a:r>
            <a:r>
              <a:rPr lang="it-IT" sz="2000" dirty="0" err="1" smtClean="0"/>
              <a:t>language-based</a:t>
            </a:r>
            <a:r>
              <a:rPr lang="it-IT" sz="2000" dirty="0" smtClean="0"/>
              <a:t> </a:t>
            </a:r>
            <a:r>
              <a:rPr lang="it-IT" sz="2000" dirty="0" err="1" smtClean="0"/>
              <a:t>converting</a:t>
            </a:r>
            <a:r>
              <a:rPr lang="it-IT" sz="2000" dirty="0" smtClean="0"/>
              <a:t> </a:t>
            </a:r>
            <a:r>
              <a:rPr lang="it-IT" sz="2000" dirty="0" err="1" smtClean="0"/>
              <a:t>factor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SLOC: 6164</a:t>
            </a:r>
          </a:p>
        </p:txBody>
      </p:sp>
    </p:spTree>
    <p:extLst>
      <p:ext uri="{BB962C8B-B14F-4D97-AF65-F5344CB8AC3E}">
        <p14:creationId xmlns:p14="http://schemas.microsoft.com/office/powerpoint/2010/main" val="31213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</a:t>
            </a:r>
            <a:r>
              <a:rPr lang="it-IT" dirty="0" err="1" smtClean="0"/>
              <a:t>Analisys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derived</a:t>
            </a:r>
            <a:r>
              <a:rPr lang="it-IT" sz="2000" dirty="0" smtClean="0"/>
              <a:t> from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experiences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dirty="0" err="1" smtClean="0"/>
              <a:t>Effort</a:t>
            </a:r>
            <a:r>
              <a:rPr lang="it-IT" dirty="0" smtClean="0"/>
              <a:t> (in </a:t>
            </a:r>
            <a:r>
              <a:rPr lang="it-IT" dirty="0" err="1"/>
              <a:t>P</a:t>
            </a:r>
            <a:r>
              <a:rPr lang="it-IT" dirty="0" err="1" smtClean="0"/>
              <a:t>ersons-Month</a:t>
            </a:r>
            <a:r>
              <a:rPr lang="it-IT" dirty="0" smtClean="0"/>
              <a:t>): 11.52</a:t>
            </a:r>
          </a:p>
          <a:p>
            <a:endParaRPr lang="it-IT" dirty="0"/>
          </a:p>
          <a:p>
            <a:r>
              <a:rPr lang="it-IT" dirty="0" err="1" smtClean="0"/>
              <a:t>Expected</a:t>
            </a:r>
            <a:r>
              <a:rPr lang="it-IT" dirty="0" smtClean="0"/>
              <a:t> </a:t>
            </a:r>
            <a:r>
              <a:rPr lang="it-IT" dirty="0" err="1" smtClean="0"/>
              <a:t>Duration</a:t>
            </a:r>
            <a:r>
              <a:rPr lang="it-IT" dirty="0" smtClean="0"/>
              <a:t> of the </a:t>
            </a:r>
            <a:r>
              <a:rPr lang="it-IT" dirty="0" err="1" smtClean="0"/>
              <a:t>project</a:t>
            </a:r>
            <a:r>
              <a:rPr lang="it-IT" dirty="0" smtClean="0"/>
              <a:t>: 8 </a:t>
            </a:r>
            <a:r>
              <a:rPr lang="it-IT" dirty="0" err="1" smtClean="0"/>
              <a:t>months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4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Project </a:t>
            </a:r>
            <a:r>
              <a:rPr lang="it-IT" dirty="0" err="1" smtClean="0"/>
              <a:t>Developement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8" y="2199860"/>
            <a:ext cx="10739083" cy="40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Description</a:t>
            </a:r>
            <a:r>
              <a:rPr lang="it-IT" sz="4800" dirty="0" smtClean="0"/>
              <a:t> of the </a:t>
            </a:r>
            <a:r>
              <a:rPr lang="it-IT" sz="4800" dirty="0" err="1" smtClean="0"/>
              <a:t>Problem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225615"/>
            <a:ext cx="8595360" cy="3954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 smtClean="0">
                <a:latin typeface="+mj-lt"/>
              </a:rPr>
              <a:t>Improve</a:t>
            </a:r>
            <a:r>
              <a:rPr lang="it-IT" sz="2400" dirty="0" smtClean="0">
                <a:latin typeface="+mj-lt"/>
              </a:rPr>
              <a:t> Taxi Service of large </a:t>
            </a:r>
            <a:r>
              <a:rPr lang="it-IT" sz="2400" dirty="0" err="1" smtClean="0">
                <a:latin typeface="+mj-lt"/>
              </a:rPr>
              <a:t>cities</a:t>
            </a:r>
            <a:r>
              <a:rPr lang="it-IT" sz="2400" dirty="0" smtClean="0">
                <a:latin typeface="+mj-lt"/>
              </a:rPr>
              <a:t>:</a:t>
            </a:r>
          </a:p>
          <a:p>
            <a:pPr lvl="2"/>
            <a:endParaRPr lang="it-IT" sz="2000" dirty="0" smtClean="0">
              <a:latin typeface="+mj-lt"/>
            </a:endParaRPr>
          </a:p>
          <a:p>
            <a:pPr lvl="2"/>
            <a:r>
              <a:rPr lang="it-IT" sz="2000" dirty="0" err="1" smtClean="0">
                <a:latin typeface="+mj-lt"/>
              </a:rPr>
              <a:t>Simplify</a:t>
            </a:r>
            <a:r>
              <a:rPr lang="it-IT" sz="2000" dirty="0" smtClean="0">
                <a:latin typeface="+mj-lt"/>
              </a:rPr>
              <a:t> the </a:t>
            </a:r>
            <a:r>
              <a:rPr lang="it-IT" sz="2000" dirty="0" err="1" smtClean="0">
                <a:latin typeface="+mj-lt"/>
              </a:rPr>
              <a:t>access</a:t>
            </a:r>
            <a:r>
              <a:rPr lang="it-IT" sz="2000" dirty="0" smtClean="0">
                <a:latin typeface="+mj-lt"/>
              </a:rPr>
              <a:t> by </a:t>
            </a:r>
            <a:r>
              <a:rPr lang="it-IT" sz="2000" dirty="0" err="1" smtClean="0">
                <a:latin typeface="+mj-lt"/>
              </a:rPr>
              <a:t>customers</a:t>
            </a:r>
            <a:endParaRPr lang="it-IT" sz="2000" dirty="0" smtClean="0">
              <a:latin typeface="+mj-lt"/>
            </a:endParaRPr>
          </a:p>
          <a:p>
            <a:pPr lvl="2"/>
            <a:endParaRPr lang="it-IT" sz="2000" dirty="0">
              <a:latin typeface="+mj-lt"/>
            </a:endParaRPr>
          </a:p>
          <a:p>
            <a:pPr lvl="2"/>
            <a:r>
              <a:rPr lang="it-IT" sz="2000" dirty="0" smtClean="0">
                <a:latin typeface="+mj-lt"/>
              </a:rPr>
              <a:t>Grant </a:t>
            </a:r>
            <a:r>
              <a:rPr lang="it-IT" sz="2000" dirty="0" err="1" smtClean="0">
                <a:latin typeface="+mj-lt"/>
              </a:rPr>
              <a:t>Fairness</a:t>
            </a:r>
            <a:r>
              <a:rPr lang="it-IT" sz="2000" dirty="0" smtClean="0">
                <a:latin typeface="+mj-lt"/>
              </a:rPr>
              <a:t> in </a:t>
            </a:r>
            <a:r>
              <a:rPr lang="it-IT" sz="2000" dirty="0" err="1" smtClean="0">
                <a:latin typeface="+mj-lt"/>
              </a:rPr>
              <a:t>queue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assignments</a:t>
            </a:r>
            <a:endParaRPr lang="it-IT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 smtClean="0"/>
              <a:t>Simplification</a:t>
            </a:r>
            <a:r>
              <a:rPr lang="it-IT" sz="4800" dirty="0" smtClean="0"/>
              <a:t> of Access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1828800"/>
            <a:ext cx="8839660" cy="4351337"/>
          </a:xfrm>
        </p:spPr>
        <p:txBody>
          <a:bodyPr/>
          <a:lstStyle/>
          <a:p>
            <a:endParaRPr lang="it-IT" sz="2400" dirty="0" smtClean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use the service through a Web Application or through the Mobile Application</a:t>
            </a:r>
          </a:p>
          <a:p>
            <a:endParaRPr lang="it-IT" sz="2000" dirty="0">
              <a:latin typeface="+mj-lt"/>
            </a:endParaRPr>
          </a:p>
          <a:p>
            <a:r>
              <a:rPr lang="it-IT" sz="2000" dirty="0" smtClean="0">
                <a:latin typeface="+mj-lt"/>
              </a:rPr>
              <a:t>People </a:t>
            </a:r>
            <a:r>
              <a:rPr lang="it-IT" sz="2000" dirty="0" err="1" smtClean="0">
                <a:latin typeface="+mj-lt"/>
              </a:rPr>
              <a:t>will</a:t>
            </a:r>
            <a:r>
              <a:rPr lang="it-IT" sz="2000" dirty="0" smtClean="0">
                <a:latin typeface="+mj-lt"/>
              </a:rPr>
              <a:t> book taxis in </a:t>
            </a:r>
            <a:r>
              <a:rPr lang="it-IT" sz="2000" dirty="0" err="1" smtClean="0">
                <a:latin typeface="+mj-lt"/>
              </a:rPr>
              <a:t>advance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without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any</a:t>
            </a:r>
            <a:r>
              <a:rPr lang="it-IT" sz="2000" dirty="0" smtClean="0">
                <a:latin typeface="+mj-lt"/>
              </a:rPr>
              <a:t> </a:t>
            </a:r>
            <a:r>
              <a:rPr lang="it-IT" sz="2000" dirty="0" err="1" smtClean="0">
                <a:latin typeface="+mj-lt"/>
              </a:rPr>
              <a:t>phone</a:t>
            </a:r>
            <a:r>
              <a:rPr lang="it-IT" sz="2000" dirty="0" smtClean="0">
                <a:latin typeface="+mj-lt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148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smtClean="0"/>
              <a:t>Queue </a:t>
            </a:r>
            <a:r>
              <a:rPr lang="it-IT" sz="4800" dirty="0" err="1" smtClean="0"/>
              <a:t>Assignment</a:t>
            </a:r>
            <a:r>
              <a:rPr lang="it-IT" sz="4800" dirty="0" smtClean="0"/>
              <a:t> </a:t>
            </a:r>
            <a:r>
              <a:rPr lang="it-IT" sz="4800" dirty="0" err="1" smtClean="0"/>
              <a:t>Fairness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lvl="2"/>
            <a:endParaRPr lang="it-IT" sz="2000" dirty="0"/>
          </a:p>
          <a:p>
            <a:pPr lvl="2"/>
            <a:r>
              <a:rPr lang="it-IT" sz="2000" dirty="0" smtClean="0"/>
              <a:t>FIFO </a:t>
            </a:r>
            <a:r>
              <a:rPr lang="en-GB" sz="2000" dirty="0" smtClean="0"/>
              <a:t>queues</a:t>
            </a:r>
            <a:r>
              <a:rPr lang="it-IT" sz="2000" dirty="0" smtClean="0"/>
              <a:t> </a:t>
            </a:r>
            <a:r>
              <a:rPr lang="it-IT" sz="2000" dirty="0" err="1" smtClean="0"/>
              <a:t>ordered</a:t>
            </a:r>
            <a:r>
              <a:rPr lang="it-IT" sz="2000" dirty="0" smtClean="0"/>
              <a:t> on </a:t>
            </a:r>
            <a:r>
              <a:rPr lang="it-IT" sz="2000" dirty="0" err="1" smtClean="0"/>
              <a:t>Timestamp</a:t>
            </a:r>
            <a:endParaRPr lang="it-IT" sz="2000" dirty="0" smtClean="0"/>
          </a:p>
          <a:p>
            <a:pPr lvl="2"/>
            <a:endParaRPr lang="it-IT" sz="2000" dirty="0"/>
          </a:p>
          <a:p>
            <a:pPr lvl="2"/>
            <a:r>
              <a:rPr lang="en-US" sz="2000" dirty="0" smtClean="0"/>
              <a:t>Timestamp refers to </a:t>
            </a:r>
            <a:r>
              <a:rPr lang="en-US" sz="2000" dirty="0"/>
              <a:t>exact moment when the driver provides its </a:t>
            </a:r>
            <a:r>
              <a:rPr lang="en-US" sz="2000" dirty="0" smtClean="0"/>
              <a:t>availability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 smtClean="0"/>
              <a:t>If Taxis deny a User request it will be put in the bottom of the queue (updating its Timestamp)</a:t>
            </a:r>
          </a:p>
          <a:p>
            <a:pPr lvl="2"/>
            <a:endParaRPr lang="en-US" sz="2000" dirty="0"/>
          </a:p>
          <a:p>
            <a:pPr lvl="2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6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Clients Side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000" dirty="0" err="1" smtClean="0"/>
              <a:t>Guests</a:t>
            </a:r>
            <a:r>
              <a:rPr lang="it-IT" sz="2000" dirty="0" smtClean="0"/>
              <a:t> and </a:t>
            </a:r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an easy and fast way to call a taxi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making</a:t>
            </a:r>
            <a:r>
              <a:rPr lang="it-IT" sz="2000" dirty="0" smtClean="0"/>
              <a:t> a </a:t>
            </a:r>
            <a:r>
              <a:rPr lang="it-IT" sz="2000" dirty="0" err="1" smtClean="0"/>
              <a:t>phone</a:t>
            </a:r>
            <a:r>
              <a:rPr lang="it-IT" sz="2000" dirty="0" smtClean="0"/>
              <a:t> call</a:t>
            </a:r>
          </a:p>
          <a:p>
            <a:endParaRPr lang="it-IT" sz="2000" dirty="0"/>
          </a:p>
          <a:p>
            <a:r>
              <a:rPr lang="it-IT" sz="2000" dirty="0" err="1" smtClean="0"/>
              <a:t>Registered</a:t>
            </a:r>
            <a:r>
              <a:rPr lang="it-IT" sz="2000" dirty="0" smtClean="0"/>
              <a:t> </a:t>
            </a:r>
            <a:r>
              <a:rPr lang="it-IT" sz="2000" dirty="0" err="1" smtClean="0"/>
              <a:t>users</a:t>
            </a:r>
            <a:r>
              <a:rPr lang="it-IT" sz="2000" dirty="0" smtClean="0"/>
              <a:t> have the </a:t>
            </a:r>
            <a:r>
              <a:rPr lang="it-IT" sz="2000" dirty="0" err="1" smtClean="0"/>
              <a:t>possibility</a:t>
            </a:r>
            <a:r>
              <a:rPr lang="it-IT" sz="2000" dirty="0" smtClean="0"/>
              <a:t> to book a taxi in </a:t>
            </a:r>
            <a:r>
              <a:rPr lang="it-IT" sz="2000" dirty="0" err="1" smtClean="0"/>
              <a:t>advance</a:t>
            </a:r>
            <a:r>
              <a:rPr lang="it-IT" sz="2000" dirty="0" smtClean="0"/>
              <a:t>, </a:t>
            </a:r>
            <a:r>
              <a:rPr lang="it-IT" sz="2000" dirty="0" err="1" smtClean="0"/>
              <a:t>avoinding</a:t>
            </a:r>
            <a:r>
              <a:rPr lang="it-IT" sz="2000" dirty="0" smtClean="0"/>
              <a:t> last minute </a:t>
            </a:r>
            <a:r>
              <a:rPr lang="it-IT" sz="2000" dirty="0" err="1" smtClean="0"/>
              <a:t>problems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17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Goals</a:t>
            </a:r>
            <a:r>
              <a:rPr lang="it-IT" dirty="0" smtClean="0"/>
              <a:t>:  Service Providers	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sz="2000" dirty="0" smtClean="0"/>
              <a:t>Taxi drivers </a:t>
            </a:r>
            <a:r>
              <a:rPr lang="it-IT" sz="2000" dirty="0" err="1" smtClean="0"/>
              <a:t>will</a:t>
            </a:r>
            <a:r>
              <a:rPr lang="it-IT" sz="2000" dirty="0" smtClean="0"/>
              <a:t> affiliate to the service in a </a:t>
            </a:r>
            <a:r>
              <a:rPr lang="it-IT" sz="2000" dirty="0" err="1" smtClean="0"/>
              <a:t>few</a:t>
            </a:r>
            <a:r>
              <a:rPr lang="it-IT" sz="2000" dirty="0" smtClean="0"/>
              <a:t> easy </a:t>
            </a:r>
            <a:r>
              <a:rPr lang="it-IT" sz="2000" dirty="0" err="1" smtClean="0"/>
              <a:t>steps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home </a:t>
            </a:r>
            <a:r>
              <a:rPr lang="it-IT" sz="2000" dirty="0" err="1" smtClean="0"/>
              <a:t>without</a:t>
            </a:r>
            <a:r>
              <a:rPr lang="it-IT" sz="2000" dirty="0" smtClean="0"/>
              <a:t> </a:t>
            </a:r>
            <a:r>
              <a:rPr lang="it-IT" sz="2000" dirty="0" err="1" smtClean="0"/>
              <a:t>visiting</a:t>
            </a:r>
            <a:r>
              <a:rPr lang="it-IT" sz="2000" dirty="0" smtClean="0"/>
              <a:t> </a:t>
            </a:r>
            <a:r>
              <a:rPr lang="it-IT" sz="2000" dirty="0" err="1" smtClean="0"/>
              <a:t>offices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err="1" smtClean="0"/>
              <a:t>Every</a:t>
            </a:r>
            <a:r>
              <a:rPr lang="it-IT" sz="2000" dirty="0" smtClean="0"/>
              <a:t> </a:t>
            </a:r>
            <a:r>
              <a:rPr lang="it-IT" sz="2000" dirty="0" err="1" smtClean="0"/>
              <a:t>aspect</a:t>
            </a:r>
            <a:r>
              <a:rPr lang="it-IT" sz="2000" dirty="0" smtClean="0"/>
              <a:t> of the job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flexible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129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Test Plan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Created in order to have a point of reference about how to verify </a:t>
            </a:r>
            <a:r>
              <a:rPr lang="en-US" sz="2000" dirty="0"/>
              <a:t>functional, performance, and reliability requirements of the </a:t>
            </a:r>
            <a:r>
              <a:rPr lang="en-US" sz="2000" dirty="0" smtClean="0"/>
              <a:t>project</a:t>
            </a:r>
            <a:endParaRPr lang="en-US" sz="2000" dirty="0"/>
          </a:p>
          <a:p>
            <a:endParaRPr lang="it-IT" dirty="0" smtClean="0"/>
          </a:p>
          <a:p>
            <a:r>
              <a:rPr lang="it-IT" dirty="0" err="1" smtClean="0"/>
              <a:t>Based</a:t>
            </a:r>
            <a:r>
              <a:rPr lang="it-IT" dirty="0" smtClean="0"/>
              <a:t> on a bottom-up </a:t>
            </a:r>
            <a:r>
              <a:rPr lang="it-IT" dirty="0" err="1" smtClean="0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607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079" y="424069"/>
            <a:ext cx="7238324" cy="59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 smtClean="0"/>
              <a:t>size</a:t>
            </a:r>
            <a:r>
              <a:rPr lang="it-IT" dirty="0" smtClean="0"/>
              <a:t> and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evaluation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1872" y="2907323"/>
            <a:ext cx="8595360" cy="3272814"/>
          </a:xfrm>
        </p:spPr>
        <p:txBody>
          <a:bodyPr/>
          <a:lstStyle/>
          <a:p>
            <a:r>
              <a:rPr lang="it-IT" sz="2000" dirty="0" smtClean="0"/>
              <a:t>Evaluation of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size</a:t>
            </a:r>
            <a:r>
              <a:rPr lang="it-IT" sz="2000" dirty="0" smtClean="0"/>
              <a:t>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Points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COCOMO II </a:t>
            </a:r>
            <a:r>
              <a:rPr lang="it-IT" sz="2000" dirty="0" err="1" smtClean="0"/>
              <a:t>analysis</a:t>
            </a:r>
            <a:r>
              <a:rPr lang="it-IT" sz="2000" dirty="0" smtClean="0"/>
              <a:t>  to </a:t>
            </a:r>
            <a:r>
              <a:rPr lang="it-IT" sz="2000" dirty="0" err="1" smtClean="0"/>
              <a:t>calculate</a:t>
            </a:r>
            <a:r>
              <a:rPr lang="it-IT" sz="2000" dirty="0" smtClean="0"/>
              <a:t> </a:t>
            </a:r>
            <a:r>
              <a:rPr lang="it-IT" sz="2000" dirty="0" err="1" smtClean="0"/>
              <a:t>Effort</a:t>
            </a:r>
            <a:r>
              <a:rPr lang="it-IT" sz="2000" dirty="0" smtClean="0"/>
              <a:t> and </a:t>
            </a:r>
            <a:r>
              <a:rPr lang="it-IT" sz="2000" dirty="0" err="1" smtClean="0"/>
              <a:t>Duration</a:t>
            </a:r>
            <a:endParaRPr lang="it-IT" sz="20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TM03457515[[fn=Visualizzazione]]</Template>
  <TotalTime>273</TotalTime>
  <Words>284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Requirements  Analysis and Specifications  Document</vt:lpstr>
      <vt:lpstr>Description of the Problem</vt:lpstr>
      <vt:lpstr>Simplification of Access</vt:lpstr>
      <vt:lpstr>Queue Assignment Fairness</vt:lpstr>
      <vt:lpstr>Project Goals: Clients Side</vt:lpstr>
      <vt:lpstr>Project Goals:  Service Providers </vt:lpstr>
      <vt:lpstr>Integration Test Plan</vt:lpstr>
      <vt:lpstr>Presentazione standard di PowerPoint</vt:lpstr>
      <vt:lpstr>Project size and cost evaluation</vt:lpstr>
      <vt:lpstr>Function Points</vt:lpstr>
      <vt:lpstr>COCOMO II Analisys</vt:lpstr>
      <vt:lpstr>Project Developement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 Analysis and Specifications  Document</dc:title>
  <dc:creator>Riccardo De Togni</dc:creator>
  <cp:lastModifiedBy>john bucks</cp:lastModifiedBy>
  <cp:revision>22</cp:revision>
  <dcterms:created xsi:type="dcterms:W3CDTF">2015-11-11T18:19:07Z</dcterms:created>
  <dcterms:modified xsi:type="dcterms:W3CDTF">2016-02-27T15:21:06Z</dcterms:modified>
</cp:coreProperties>
</file>