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6" r:id="rId10"/>
    <p:sldId id="271" r:id="rId11"/>
    <p:sldId id="272" r:id="rId12"/>
    <p:sldId id="273" r:id="rId13"/>
    <p:sldId id="274" r:id="rId14"/>
    <p:sldId id="275" r:id="rId15"/>
    <p:sldId id="266" r:id="rId16"/>
    <p:sldId id="267" r:id="rId17"/>
    <p:sldId id="261" r:id="rId18"/>
    <p:sldId id="263" r:id="rId19"/>
    <p:sldId id="264" r:id="rId20"/>
    <p:sldId id="2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2/27/2016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2/27/2016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2/27/2016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2/27/2016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2/27/2016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2/27/2016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245" y="370936"/>
            <a:ext cx="4014548" cy="402461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61871" y="758952"/>
            <a:ext cx="9728181" cy="3407606"/>
          </a:xfrm>
        </p:spPr>
        <p:txBody>
          <a:bodyPr>
            <a:normAutofit/>
          </a:bodyPr>
          <a:lstStyle/>
          <a:p>
            <a:r>
              <a:rPr lang="it-IT" sz="6000" dirty="0" smtClean="0"/>
              <a:t>My Taxi</a:t>
            </a:r>
            <a:br>
              <a:rPr lang="it-IT" sz="6000" dirty="0" smtClean="0"/>
            </a:br>
            <a:r>
              <a:rPr lang="it-IT" sz="6000" dirty="0" smtClean="0"/>
              <a:t>Project Analysis</a:t>
            </a:r>
            <a:endParaRPr lang="it-IT" sz="60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 smtClean="0"/>
              <a:t>Authors</a:t>
            </a:r>
            <a:r>
              <a:rPr lang="it-IT" dirty="0" smtClean="0"/>
              <a:t>:</a:t>
            </a:r>
          </a:p>
          <a:p>
            <a:r>
              <a:rPr lang="it-IT" dirty="0" smtClean="0"/>
              <a:t>Giovanni Bucci</a:t>
            </a:r>
          </a:p>
          <a:p>
            <a:r>
              <a:rPr lang="it-IT" dirty="0" smtClean="0"/>
              <a:t>Riccardo De Togni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955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Design &amp; Architecture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Three-</a:t>
            </a:r>
            <a:r>
              <a:rPr lang="it-IT" dirty="0" err="1" smtClean="0"/>
              <a:t>tier</a:t>
            </a:r>
            <a:r>
              <a:rPr lang="it-IT" dirty="0" smtClean="0"/>
              <a:t> </a:t>
            </a:r>
            <a:r>
              <a:rPr lang="it-IT" dirty="0" err="1" smtClean="0"/>
              <a:t>architecture</a:t>
            </a:r>
            <a:r>
              <a:rPr lang="it-IT" dirty="0" smtClean="0"/>
              <a:t>:</a:t>
            </a:r>
          </a:p>
          <a:p>
            <a:endParaRPr lang="it-IT" dirty="0"/>
          </a:p>
          <a:p>
            <a:r>
              <a:rPr lang="it-IT" dirty="0" smtClean="0"/>
              <a:t>Client-</a:t>
            </a:r>
            <a:r>
              <a:rPr lang="it-IT" dirty="0" err="1" smtClean="0"/>
              <a:t>tier</a:t>
            </a:r>
            <a:endParaRPr lang="it-IT" dirty="0" smtClean="0"/>
          </a:p>
          <a:p>
            <a:endParaRPr lang="it-IT" dirty="0"/>
          </a:p>
          <a:p>
            <a:r>
              <a:rPr lang="it-IT" dirty="0" smtClean="0"/>
              <a:t>Business </a:t>
            </a:r>
            <a:r>
              <a:rPr lang="it-IT" dirty="0" err="1" smtClean="0"/>
              <a:t>Logic-tier</a:t>
            </a:r>
            <a:endParaRPr lang="it-IT" dirty="0" smtClean="0"/>
          </a:p>
          <a:p>
            <a:endParaRPr lang="it-IT" dirty="0"/>
          </a:p>
          <a:p>
            <a:r>
              <a:rPr lang="it-IT" dirty="0" err="1" smtClean="0"/>
              <a:t>Entity-tier</a:t>
            </a:r>
            <a:endParaRPr lang="it-IT" dirty="0"/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35" y="155275"/>
            <a:ext cx="632993" cy="6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492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&amp; Architecture</a:t>
            </a:r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35" y="155275"/>
            <a:ext cx="632993" cy="677562"/>
          </a:xfrm>
          <a:prstGeom prst="rect">
            <a:avLst/>
          </a:prstGeom>
        </p:spPr>
      </p:pic>
      <p:pic>
        <p:nvPicPr>
          <p:cNvPr id="5" name="Segnaposto contenuto 4" descr="C:\Users\Riccardo\Documents\GitHub\BucciDeTogniTaxiService\Design Document Files\HighLevelView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700" y="1966823"/>
            <a:ext cx="5737478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DiTesto 5"/>
          <p:cNvSpPr txBox="1"/>
          <p:nvPr/>
        </p:nvSpPr>
        <p:spPr>
          <a:xfrm>
            <a:off x="1086928" y="2182483"/>
            <a:ext cx="31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High-Level </a:t>
            </a:r>
            <a:r>
              <a:rPr lang="it-IT" dirty="0" err="1" smtClean="0"/>
              <a:t>View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4136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Design &amp; Architecture</a:t>
            </a:r>
            <a:endParaRPr lang="it-IT" dirty="0"/>
          </a:p>
        </p:txBody>
      </p:sp>
      <p:pic>
        <p:nvPicPr>
          <p:cNvPr id="4" name="Immagine 3" descr="C:\Users\Riccardo\Documents\GitHub\BucciDeTogniTaxiService\Design Document Files\png\Web Service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45" y="2027208"/>
            <a:ext cx="7087911" cy="41579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sellaDiTesto 4"/>
          <p:cNvSpPr txBox="1"/>
          <p:nvPr/>
        </p:nvSpPr>
        <p:spPr>
          <a:xfrm>
            <a:off x="1261872" y="1842542"/>
            <a:ext cx="2527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Component </a:t>
            </a:r>
            <a:r>
              <a:rPr lang="it-IT" dirty="0" err="1" smtClean="0"/>
              <a:t>Diagram</a:t>
            </a:r>
            <a:r>
              <a:rPr lang="it-IT" dirty="0" smtClean="0"/>
              <a:t>:</a:t>
            </a:r>
          </a:p>
        </p:txBody>
      </p:sp>
      <p:pic>
        <p:nvPicPr>
          <p:cNvPr id="6" name="Immagin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35" y="155275"/>
            <a:ext cx="632993" cy="6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74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Design &amp; Architecture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261872" y="1842542"/>
            <a:ext cx="518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Component </a:t>
            </a:r>
            <a:r>
              <a:rPr lang="it-IT" dirty="0" err="1" smtClean="0"/>
              <a:t>Diagram</a:t>
            </a:r>
            <a:r>
              <a:rPr lang="it-IT" dirty="0" smtClean="0"/>
              <a:t>: </a:t>
            </a:r>
            <a:r>
              <a:rPr lang="it-IT" dirty="0"/>
              <a:t>U</a:t>
            </a:r>
            <a:r>
              <a:rPr lang="it-IT" dirty="0" smtClean="0"/>
              <a:t>ser Management</a:t>
            </a:r>
          </a:p>
        </p:txBody>
      </p:sp>
      <p:pic>
        <p:nvPicPr>
          <p:cNvPr id="6" name="Immagin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35" y="155275"/>
            <a:ext cx="632993" cy="677562"/>
          </a:xfrm>
          <a:prstGeom prst="rect">
            <a:avLst/>
          </a:prstGeom>
        </p:spPr>
      </p:pic>
      <p:pic>
        <p:nvPicPr>
          <p:cNvPr id="7" name="Immagine 6" descr="C:\Users\Riccardo\Documents\GitHub\BucciDeTogniTaxiService\Design Document Files\png\Entity Manager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648" y="2725947"/>
            <a:ext cx="7455121" cy="29019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2272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Architecture </a:t>
            </a:r>
            <a:r>
              <a:rPr lang="it-IT" dirty="0" err="1" smtClean="0"/>
              <a:t>Details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sz="2400" b="1" dirty="0" smtClean="0"/>
          </a:p>
          <a:p>
            <a:pPr marL="0" indent="0">
              <a:buNone/>
            </a:pPr>
            <a:r>
              <a:rPr lang="it-IT" sz="2400" b="1" dirty="0" err="1" smtClean="0"/>
              <a:t>Patterns</a:t>
            </a:r>
            <a:r>
              <a:rPr lang="it-IT" dirty="0" smtClean="0"/>
              <a:t>:</a:t>
            </a:r>
            <a:endParaRPr lang="it-IT" dirty="0"/>
          </a:p>
          <a:p>
            <a:r>
              <a:rPr lang="it-IT" dirty="0" err="1" smtClean="0"/>
              <a:t>Thread</a:t>
            </a:r>
            <a:r>
              <a:rPr lang="it-IT" dirty="0" smtClean="0"/>
              <a:t> Pool</a:t>
            </a:r>
          </a:p>
          <a:p>
            <a:r>
              <a:rPr lang="it-IT" dirty="0" err="1" smtClean="0"/>
              <a:t>Façade</a:t>
            </a:r>
            <a:endParaRPr lang="it-IT" dirty="0" smtClean="0"/>
          </a:p>
          <a:p>
            <a:r>
              <a:rPr lang="it-IT" dirty="0" err="1" smtClean="0"/>
              <a:t>Observer</a:t>
            </a:r>
            <a:endParaRPr lang="it-IT" dirty="0" smtClean="0"/>
          </a:p>
          <a:p>
            <a:r>
              <a:rPr lang="it-IT" dirty="0" smtClean="0"/>
              <a:t>Read-Write Lock</a:t>
            </a:r>
          </a:p>
        </p:txBody>
      </p:sp>
      <p:pic>
        <p:nvPicPr>
          <p:cNvPr id="1026" name="Picture 2" descr="http://diranieh.com/NETThreading/Figures/BasicThreadPo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212" y="2737642"/>
            <a:ext cx="4029075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35" y="155275"/>
            <a:ext cx="632993" cy="6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61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Integration Test Plan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Created in order to have a point of reference about how to verify </a:t>
            </a:r>
            <a:r>
              <a:rPr lang="en-US" sz="2000" dirty="0"/>
              <a:t>functional, performance, and reliability requirements of the </a:t>
            </a:r>
            <a:r>
              <a:rPr lang="en-US" sz="2000" dirty="0" smtClean="0"/>
              <a:t>project</a:t>
            </a:r>
            <a:endParaRPr lang="en-US" sz="2000" dirty="0"/>
          </a:p>
          <a:p>
            <a:endParaRPr lang="it-IT" dirty="0" smtClean="0"/>
          </a:p>
          <a:p>
            <a:r>
              <a:rPr lang="it-IT" sz="2000" dirty="0" err="1" smtClean="0"/>
              <a:t>Based</a:t>
            </a:r>
            <a:r>
              <a:rPr lang="it-IT" sz="2000" dirty="0" smtClean="0"/>
              <a:t> on a bottom-up </a:t>
            </a:r>
            <a:r>
              <a:rPr lang="it-IT" sz="2000" dirty="0" err="1" smtClean="0"/>
              <a:t>approach</a:t>
            </a:r>
            <a:endParaRPr lang="it-IT" sz="2000" dirty="0"/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35" y="155275"/>
            <a:ext cx="632993" cy="6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72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1079" y="424069"/>
            <a:ext cx="7238324" cy="5924062"/>
          </a:xfrm>
          <a:prstGeom prst="rect">
            <a:avLst/>
          </a:prstGeom>
        </p:spPr>
      </p:pic>
      <p:pic>
        <p:nvPicPr>
          <p:cNvPr id="3" name="Immagin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35" y="155275"/>
            <a:ext cx="632993" cy="6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39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Project </a:t>
            </a:r>
            <a:r>
              <a:rPr lang="it-IT" dirty="0" err="1" smtClean="0"/>
              <a:t>size</a:t>
            </a:r>
            <a:r>
              <a:rPr lang="it-IT" dirty="0" smtClean="0"/>
              <a:t> and </a:t>
            </a:r>
            <a:r>
              <a:rPr lang="it-IT" dirty="0" err="1" smtClean="0"/>
              <a:t>cost</a:t>
            </a:r>
            <a:r>
              <a:rPr lang="it-IT" dirty="0" smtClean="0"/>
              <a:t> </a:t>
            </a:r>
            <a:r>
              <a:rPr lang="it-IT" dirty="0" err="1" smtClean="0"/>
              <a:t>evaluation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61872" y="2907323"/>
            <a:ext cx="8595360" cy="3272814"/>
          </a:xfrm>
        </p:spPr>
        <p:txBody>
          <a:bodyPr/>
          <a:lstStyle/>
          <a:p>
            <a:r>
              <a:rPr lang="it-IT" sz="2000" dirty="0" smtClean="0"/>
              <a:t>Estimate the </a:t>
            </a:r>
            <a:r>
              <a:rPr lang="it-IT" sz="2000" dirty="0" err="1" smtClean="0"/>
              <a:t>project</a:t>
            </a:r>
            <a:r>
              <a:rPr lang="it-IT" sz="2000" dirty="0" smtClean="0"/>
              <a:t> </a:t>
            </a:r>
            <a:r>
              <a:rPr lang="it-IT" sz="2000" dirty="0" err="1" smtClean="0"/>
              <a:t>size</a:t>
            </a:r>
            <a:r>
              <a:rPr lang="it-IT" sz="2000" dirty="0" smtClean="0"/>
              <a:t> </a:t>
            </a:r>
            <a:r>
              <a:rPr lang="it-IT" sz="2000" dirty="0" err="1" smtClean="0"/>
              <a:t>throughFunction</a:t>
            </a:r>
            <a:r>
              <a:rPr lang="it-IT" sz="2000" dirty="0" smtClean="0"/>
              <a:t> Point Analysis</a:t>
            </a:r>
            <a:endParaRPr lang="it-IT" sz="2000" dirty="0"/>
          </a:p>
          <a:p>
            <a:endParaRPr lang="it-IT" sz="2000" dirty="0" smtClean="0"/>
          </a:p>
          <a:p>
            <a:r>
              <a:rPr lang="it-IT" sz="2000" dirty="0" smtClean="0"/>
              <a:t>COCOMO II </a:t>
            </a:r>
            <a:r>
              <a:rPr lang="it-IT" sz="2000" dirty="0" err="1" smtClean="0"/>
              <a:t>analysis</a:t>
            </a:r>
            <a:r>
              <a:rPr lang="it-IT" sz="2000" dirty="0" smtClean="0"/>
              <a:t>  to </a:t>
            </a:r>
            <a:r>
              <a:rPr lang="it-IT" sz="2000" dirty="0" err="1" smtClean="0"/>
              <a:t>calculate</a:t>
            </a:r>
            <a:r>
              <a:rPr lang="it-IT" sz="2000" dirty="0" smtClean="0"/>
              <a:t> </a:t>
            </a:r>
            <a:r>
              <a:rPr lang="it-IT" sz="2000" dirty="0" err="1" smtClean="0"/>
              <a:t>Effort</a:t>
            </a:r>
            <a:r>
              <a:rPr lang="it-IT" sz="2000" dirty="0" smtClean="0"/>
              <a:t> and </a:t>
            </a:r>
            <a:r>
              <a:rPr lang="it-IT" sz="2000" dirty="0" err="1" smtClean="0"/>
              <a:t>Duration</a:t>
            </a:r>
            <a:endParaRPr lang="it-IT" sz="2000" dirty="0" smtClean="0"/>
          </a:p>
          <a:p>
            <a:endParaRPr lang="it-IT" dirty="0"/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35" y="155275"/>
            <a:ext cx="632993" cy="6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4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dirty="0" err="1" smtClean="0"/>
              <a:t>Points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61872" y="2227385"/>
            <a:ext cx="8595360" cy="3952752"/>
          </a:xfrm>
        </p:spPr>
        <p:txBody>
          <a:bodyPr/>
          <a:lstStyle/>
          <a:p>
            <a:r>
              <a:rPr lang="it-IT" sz="2000" dirty="0" err="1" smtClean="0"/>
              <a:t>Identify</a:t>
            </a:r>
            <a:r>
              <a:rPr lang="it-IT" sz="2000" dirty="0" smtClean="0"/>
              <a:t> </a:t>
            </a:r>
            <a:r>
              <a:rPr lang="it-IT" sz="2000" dirty="0" err="1" smtClean="0"/>
              <a:t>all</a:t>
            </a:r>
            <a:r>
              <a:rPr lang="it-IT" sz="2000" dirty="0" smtClean="0"/>
              <a:t> the </a:t>
            </a:r>
            <a:r>
              <a:rPr lang="it-IT" sz="2000" dirty="0" err="1" smtClean="0"/>
              <a:t>features</a:t>
            </a:r>
            <a:r>
              <a:rPr lang="it-IT" sz="2000" dirty="0" smtClean="0"/>
              <a:t> of the </a:t>
            </a:r>
            <a:r>
              <a:rPr lang="it-IT" sz="2000" dirty="0" err="1" smtClean="0"/>
              <a:t>project</a:t>
            </a:r>
            <a:r>
              <a:rPr lang="it-IT" sz="2000" dirty="0" smtClean="0"/>
              <a:t>, and </a:t>
            </a:r>
            <a:r>
              <a:rPr lang="it-IT" sz="2000" dirty="0" err="1" smtClean="0"/>
              <a:t>assign</a:t>
            </a:r>
            <a:r>
              <a:rPr lang="it-IT" sz="2000" dirty="0" smtClean="0"/>
              <a:t> </a:t>
            </a:r>
            <a:r>
              <a:rPr lang="it-IT" sz="2000" dirty="0" err="1" smtClean="0"/>
              <a:t>them</a:t>
            </a:r>
            <a:r>
              <a:rPr lang="it-IT" sz="2000" dirty="0" smtClean="0"/>
              <a:t> a </a:t>
            </a:r>
            <a:r>
              <a:rPr lang="it-IT" sz="2000" dirty="0" err="1" smtClean="0"/>
              <a:t>weight</a:t>
            </a:r>
            <a:endParaRPr lang="it-IT" sz="2000" dirty="0" smtClean="0"/>
          </a:p>
          <a:p>
            <a:endParaRPr lang="it-IT" sz="2000" dirty="0"/>
          </a:p>
          <a:p>
            <a:r>
              <a:rPr lang="it-IT" dirty="0" err="1" smtClean="0"/>
              <a:t>Resulting</a:t>
            </a:r>
            <a:r>
              <a:rPr lang="it-IT" dirty="0" smtClean="0"/>
              <a:t> </a:t>
            </a:r>
            <a:r>
              <a:rPr lang="it-IT" dirty="0" err="1" smtClean="0"/>
              <a:t>total</a:t>
            </a:r>
            <a:r>
              <a:rPr lang="it-IT" dirty="0" smtClean="0"/>
              <a:t> </a:t>
            </a:r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dirty="0" err="1" smtClean="0"/>
              <a:t>points</a:t>
            </a:r>
            <a:r>
              <a:rPr lang="it-IT" dirty="0" smtClean="0"/>
              <a:t>: 134</a:t>
            </a:r>
          </a:p>
          <a:p>
            <a:endParaRPr lang="it-IT" sz="2000" dirty="0"/>
          </a:p>
          <a:p>
            <a:r>
              <a:rPr lang="it-IT" sz="2000" dirty="0" smtClean="0"/>
              <a:t>Source Lines of Code </a:t>
            </a:r>
            <a:r>
              <a:rPr lang="it-IT" sz="2000" dirty="0" err="1" smtClean="0"/>
              <a:t>calculated</a:t>
            </a:r>
            <a:r>
              <a:rPr lang="it-IT" sz="2000" dirty="0" smtClean="0"/>
              <a:t> </a:t>
            </a:r>
            <a:r>
              <a:rPr lang="it-IT" sz="2000" dirty="0" err="1" smtClean="0"/>
              <a:t>multiplying</a:t>
            </a:r>
            <a:r>
              <a:rPr lang="it-IT" sz="2000" dirty="0" smtClean="0"/>
              <a:t> </a:t>
            </a:r>
            <a:r>
              <a:rPr lang="it-IT" sz="2000" dirty="0" err="1" smtClean="0"/>
              <a:t>function</a:t>
            </a:r>
            <a:r>
              <a:rPr lang="it-IT" sz="2000" dirty="0" smtClean="0"/>
              <a:t> </a:t>
            </a:r>
            <a:r>
              <a:rPr lang="it-IT" sz="2000" dirty="0" err="1" smtClean="0"/>
              <a:t>points</a:t>
            </a:r>
            <a:r>
              <a:rPr lang="it-IT" sz="2000" dirty="0" smtClean="0"/>
              <a:t> and </a:t>
            </a:r>
            <a:r>
              <a:rPr lang="it-IT" sz="2000" dirty="0" err="1" smtClean="0"/>
              <a:t>language-based</a:t>
            </a:r>
            <a:r>
              <a:rPr lang="it-IT" sz="2000" dirty="0" smtClean="0"/>
              <a:t> </a:t>
            </a:r>
            <a:r>
              <a:rPr lang="it-IT" sz="2000" dirty="0" err="1" smtClean="0"/>
              <a:t>converting</a:t>
            </a:r>
            <a:r>
              <a:rPr lang="it-IT" sz="2000" dirty="0" smtClean="0"/>
              <a:t> </a:t>
            </a:r>
            <a:r>
              <a:rPr lang="it-IT" sz="2000" dirty="0" err="1" smtClean="0"/>
              <a:t>factor</a:t>
            </a:r>
            <a:r>
              <a:rPr lang="it-IT" sz="2000" dirty="0" smtClean="0"/>
              <a:t> (JEE)</a:t>
            </a:r>
            <a:endParaRPr lang="it-IT" sz="2000" dirty="0" smtClean="0"/>
          </a:p>
          <a:p>
            <a:endParaRPr lang="it-IT" sz="2000" dirty="0"/>
          </a:p>
          <a:p>
            <a:r>
              <a:rPr lang="it-IT" sz="2000" dirty="0" smtClean="0"/>
              <a:t>SLOC: 6164</a:t>
            </a:r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35" y="155275"/>
            <a:ext cx="632993" cy="6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3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COCOMO II </a:t>
            </a:r>
            <a:r>
              <a:rPr lang="it-IT" dirty="0" err="1" smtClean="0"/>
              <a:t>Analisys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61872" y="2907323"/>
            <a:ext cx="8595360" cy="3272814"/>
          </a:xfrm>
        </p:spPr>
        <p:txBody>
          <a:bodyPr/>
          <a:lstStyle/>
          <a:p>
            <a:r>
              <a:rPr lang="it-IT" sz="2000" dirty="0" err="1" smtClean="0"/>
              <a:t>Approach</a:t>
            </a:r>
            <a:r>
              <a:rPr lang="it-IT" sz="2000" dirty="0" smtClean="0"/>
              <a:t> </a:t>
            </a:r>
            <a:r>
              <a:rPr lang="it-IT" sz="2000" dirty="0" err="1" smtClean="0"/>
              <a:t>based</a:t>
            </a:r>
            <a:r>
              <a:rPr lang="it-IT" sz="2000" dirty="0" smtClean="0"/>
              <a:t> on </a:t>
            </a:r>
            <a:r>
              <a:rPr lang="it-IT" sz="2000" dirty="0" err="1" smtClean="0"/>
              <a:t>effort</a:t>
            </a:r>
            <a:r>
              <a:rPr lang="it-IT" sz="2000" dirty="0" smtClean="0"/>
              <a:t> and </a:t>
            </a:r>
            <a:r>
              <a:rPr lang="it-IT" sz="2000" dirty="0" err="1" smtClean="0"/>
              <a:t>duration</a:t>
            </a:r>
            <a:r>
              <a:rPr lang="it-IT" sz="2000" dirty="0" smtClean="0"/>
              <a:t> </a:t>
            </a:r>
            <a:r>
              <a:rPr lang="it-IT" sz="2000" dirty="0" err="1" smtClean="0"/>
              <a:t>using</a:t>
            </a:r>
            <a:r>
              <a:rPr lang="it-IT" sz="2000" dirty="0" smtClean="0"/>
              <a:t> </a:t>
            </a:r>
            <a:r>
              <a:rPr lang="it-IT" sz="2000" dirty="0" err="1" smtClean="0"/>
              <a:t>parameters</a:t>
            </a:r>
            <a:r>
              <a:rPr lang="it-IT" sz="2000" dirty="0" smtClean="0"/>
              <a:t> </a:t>
            </a:r>
            <a:r>
              <a:rPr lang="it-IT" sz="2000" dirty="0" err="1" smtClean="0"/>
              <a:t>derived</a:t>
            </a:r>
            <a:r>
              <a:rPr lang="it-IT" sz="2000" dirty="0" smtClean="0"/>
              <a:t> from </a:t>
            </a:r>
            <a:r>
              <a:rPr lang="it-IT" sz="2000" dirty="0" err="1" smtClean="0"/>
              <a:t>previous</a:t>
            </a:r>
            <a:r>
              <a:rPr lang="it-IT" sz="2000" dirty="0" smtClean="0"/>
              <a:t> </a:t>
            </a:r>
            <a:r>
              <a:rPr lang="it-IT" sz="2000" dirty="0" err="1" smtClean="0"/>
              <a:t>experiences</a:t>
            </a:r>
            <a:endParaRPr lang="it-IT" sz="2000" dirty="0" smtClean="0"/>
          </a:p>
          <a:p>
            <a:endParaRPr lang="it-IT" sz="2000" dirty="0"/>
          </a:p>
          <a:p>
            <a:r>
              <a:rPr lang="it-IT" dirty="0" err="1" smtClean="0"/>
              <a:t>Effort</a:t>
            </a:r>
            <a:r>
              <a:rPr lang="it-IT" dirty="0" smtClean="0"/>
              <a:t> (in </a:t>
            </a:r>
            <a:r>
              <a:rPr lang="it-IT" dirty="0" err="1"/>
              <a:t>P</a:t>
            </a:r>
            <a:r>
              <a:rPr lang="it-IT" dirty="0" err="1" smtClean="0"/>
              <a:t>ersons-Month</a:t>
            </a:r>
            <a:r>
              <a:rPr lang="it-IT" dirty="0" smtClean="0"/>
              <a:t>): 11.52</a:t>
            </a:r>
          </a:p>
          <a:p>
            <a:endParaRPr lang="it-IT" dirty="0"/>
          </a:p>
          <a:p>
            <a:r>
              <a:rPr lang="it-IT" dirty="0" err="1" smtClean="0"/>
              <a:t>Expected</a:t>
            </a:r>
            <a:r>
              <a:rPr lang="it-IT" dirty="0" smtClean="0"/>
              <a:t> </a:t>
            </a:r>
            <a:r>
              <a:rPr lang="it-IT" dirty="0" err="1" smtClean="0"/>
              <a:t>Duration</a:t>
            </a:r>
            <a:r>
              <a:rPr lang="it-IT" dirty="0" smtClean="0"/>
              <a:t> of the </a:t>
            </a:r>
            <a:r>
              <a:rPr lang="it-IT" dirty="0" err="1" smtClean="0"/>
              <a:t>project</a:t>
            </a:r>
            <a:r>
              <a:rPr lang="it-IT" dirty="0" smtClean="0"/>
              <a:t>: 8 </a:t>
            </a:r>
            <a:r>
              <a:rPr lang="it-IT" dirty="0" err="1" smtClean="0"/>
              <a:t>months</a:t>
            </a:r>
            <a:endParaRPr lang="it-IT" dirty="0"/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35" y="155275"/>
            <a:ext cx="632993" cy="6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7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800" dirty="0" err="1" smtClean="0"/>
              <a:t>Description</a:t>
            </a:r>
            <a:r>
              <a:rPr lang="it-IT" sz="4800" dirty="0" smtClean="0"/>
              <a:t> of the </a:t>
            </a:r>
            <a:r>
              <a:rPr lang="it-IT" sz="4800" dirty="0" err="1" smtClean="0"/>
              <a:t>Problem</a:t>
            </a:r>
            <a:endParaRPr lang="it-IT" sz="4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61872" y="2225615"/>
            <a:ext cx="8595360" cy="3954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err="1" smtClean="0">
                <a:latin typeface="+mj-lt"/>
              </a:rPr>
              <a:t>Improve</a:t>
            </a:r>
            <a:r>
              <a:rPr lang="it-IT" sz="2400" dirty="0" smtClean="0">
                <a:latin typeface="+mj-lt"/>
              </a:rPr>
              <a:t> Taxi Service of large </a:t>
            </a:r>
            <a:r>
              <a:rPr lang="it-IT" sz="2400" dirty="0" err="1" smtClean="0">
                <a:latin typeface="+mj-lt"/>
              </a:rPr>
              <a:t>cities</a:t>
            </a:r>
            <a:r>
              <a:rPr lang="it-IT" sz="2400" dirty="0" smtClean="0">
                <a:latin typeface="+mj-lt"/>
              </a:rPr>
              <a:t>:</a:t>
            </a:r>
          </a:p>
          <a:p>
            <a:pPr lvl="2"/>
            <a:endParaRPr lang="it-IT" sz="2000" dirty="0" smtClean="0">
              <a:latin typeface="+mj-lt"/>
            </a:endParaRPr>
          </a:p>
          <a:p>
            <a:pPr lvl="2"/>
            <a:r>
              <a:rPr lang="it-IT" sz="2000" dirty="0" err="1" smtClean="0">
                <a:latin typeface="+mj-lt"/>
              </a:rPr>
              <a:t>Simplify</a:t>
            </a:r>
            <a:r>
              <a:rPr lang="it-IT" sz="2000" dirty="0" smtClean="0">
                <a:latin typeface="+mj-lt"/>
              </a:rPr>
              <a:t> the </a:t>
            </a:r>
            <a:r>
              <a:rPr lang="it-IT" sz="2000" dirty="0" err="1" smtClean="0">
                <a:latin typeface="+mj-lt"/>
              </a:rPr>
              <a:t>access</a:t>
            </a:r>
            <a:r>
              <a:rPr lang="it-IT" sz="2000" dirty="0" smtClean="0">
                <a:latin typeface="+mj-lt"/>
              </a:rPr>
              <a:t> by </a:t>
            </a:r>
            <a:r>
              <a:rPr lang="it-IT" sz="2000" dirty="0" err="1" smtClean="0">
                <a:latin typeface="+mj-lt"/>
              </a:rPr>
              <a:t>customers</a:t>
            </a:r>
            <a:endParaRPr lang="it-IT" sz="2000" dirty="0" smtClean="0">
              <a:latin typeface="+mj-lt"/>
            </a:endParaRPr>
          </a:p>
          <a:p>
            <a:pPr lvl="2"/>
            <a:endParaRPr lang="it-IT" sz="2000" dirty="0">
              <a:latin typeface="+mj-lt"/>
            </a:endParaRPr>
          </a:p>
          <a:p>
            <a:pPr lvl="2"/>
            <a:r>
              <a:rPr lang="it-IT" sz="2000" dirty="0" smtClean="0">
                <a:latin typeface="+mj-lt"/>
              </a:rPr>
              <a:t>Grant </a:t>
            </a:r>
            <a:r>
              <a:rPr lang="it-IT" sz="2000" dirty="0" err="1" smtClean="0">
                <a:latin typeface="+mj-lt"/>
              </a:rPr>
              <a:t>Fairness</a:t>
            </a:r>
            <a:r>
              <a:rPr lang="it-IT" sz="2000" dirty="0" smtClean="0">
                <a:latin typeface="+mj-lt"/>
              </a:rPr>
              <a:t> in </a:t>
            </a:r>
            <a:r>
              <a:rPr lang="it-IT" sz="2000" dirty="0" err="1" smtClean="0">
                <a:latin typeface="+mj-lt"/>
              </a:rPr>
              <a:t>queue</a:t>
            </a:r>
            <a:r>
              <a:rPr lang="it-IT" sz="2000" dirty="0" smtClean="0">
                <a:latin typeface="+mj-lt"/>
              </a:rPr>
              <a:t> </a:t>
            </a:r>
            <a:r>
              <a:rPr lang="it-IT" sz="2000" dirty="0" err="1" smtClean="0">
                <a:latin typeface="+mj-lt"/>
              </a:rPr>
              <a:t>assignments</a:t>
            </a:r>
            <a:endParaRPr lang="it-IT" sz="2000" dirty="0" smtClean="0">
              <a:latin typeface="+mj-lt"/>
            </a:endParaRPr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35" y="155275"/>
            <a:ext cx="632993" cy="6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0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Project </a:t>
            </a:r>
            <a:r>
              <a:rPr lang="it-IT" dirty="0" err="1" smtClean="0"/>
              <a:t>Developement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428" y="2199860"/>
            <a:ext cx="10739083" cy="4041913"/>
          </a:xfrm>
          <a:prstGeom prst="rect">
            <a:avLst/>
          </a:prstGeom>
        </p:spPr>
      </p:pic>
      <p:pic>
        <p:nvPicPr>
          <p:cNvPr id="5" name="Immagin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35" y="155275"/>
            <a:ext cx="632993" cy="6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6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800" dirty="0" err="1" smtClean="0"/>
              <a:t>Simplification</a:t>
            </a:r>
            <a:r>
              <a:rPr lang="it-IT" sz="4800" dirty="0" smtClean="0"/>
              <a:t> of Access</a:t>
            </a:r>
            <a:endParaRPr lang="it-IT" sz="4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61872" y="1828800"/>
            <a:ext cx="8839660" cy="4351337"/>
          </a:xfrm>
        </p:spPr>
        <p:txBody>
          <a:bodyPr/>
          <a:lstStyle/>
          <a:p>
            <a:pPr marL="0" indent="0">
              <a:buNone/>
            </a:pPr>
            <a:endParaRPr lang="it-IT" sz="2400" dirty="0" smtClean="0">
              <a:latin typeface="+mj-lt"/>
            </a:endParaRPr>
          </a:p>
          <a:p>
            <a:pPr marL="0" indent="0">
              <a:buNone/>
            </a:pPr>
            <a:r>
              <a:rPr lang="it-IT" sz="2400" b="1" dirty="0" err="1" smtClean="0">
                <a:latin typeface="+mj-lt"/>
              </a:rPr>
              <a:t>Requirements</a:t>
            </a:r>
            <a:r>
              <a:rPr lang="it-IT" sz="2400" b="1" dirty="0" smtClean="0">
                <a:latin typeface="+mj-lt"/>
              </a:rPr>
              <a:t> </a:t>
            </a:r>
            <a:r>
              <a:rPr lang="it-IT" sz="2400" b="1" dirty="0" err="1" smtClean="0">
                <a:latin typeface="+mj-lt"/>
              </a:rPr>
              <a:t>introduced</a:t>
            </a:r>
            <a:r>
              <a:rPr lang="it-IT" sz="2400" b="1" dirty="0" smtClean="0">
                <a:latin typeface="+mj-lt"/>
              </a:rPr>
              <a:t>: </a:t>
            </a:r>
          </a:p>
          <a:p>
            <a:pPr marL="0" indent="0">
              <a:buNone/>
            </a:pPr>
            <a:endParaRPr lang="it-IT" sz="2400" b="1" dirty="0" smtClean="0">
              <a:latin typeface="+mj-lt"/>
            </a:endParaRPr>
          </a:p>
          <a:p>
            <a:r>
              <a:rPr lang="it-IT" sz="2000" dirty="0" smtClean="0">
                <a:latin typeface="+mj-lt"/>
              </a:rPr>
              <a:t>People </a:t>
            </a:r>
            <a:r>
              <a:rPr lang="it-IT" sz="2000" dirty="0" err="1" smtClean="0">
                <a:latin typeface="+mj-lt"/>
              </a:rPr>
              <a:t>will</a:t>
            </a:r>
            <a:r>
              <a:rPr lang="it-IT" sz="2000" dirty="0" smtClean="0">
                <a:latin typeface="+mj-lt"/>
              </a:rPr>
              <a:t> use the service through a Web Application or through the Mobile Application</a:t>
            </a:r>
          </a:p>
          <a:p>
            <a:endParaRPr lang="it-IT" sz="2000" dirty="0">
              <a:latin typeface="+mj-lt"/>
            </a:endParaRPr>
          </a:p>
          <a:p>
            <a:r>
              <a:rPr lang="it-IT" sz="2000" dirty="0" smtClean="0">
                <a:latin typeface="+mj-lt"/>
              </a:rPr>
              <a:t>People </a:t>
            </a:r>
            <a:r>
              <a:rPr lang="it-IT" sz="2000" dirty="0" err="1" smtClean="0">
                <a:latin typeface="+mj-lt"/>
              </a:rPr>
              <a:t>will</a:t>
            </a:r>
            <a:r>
              <a:rPr lang="it-IT" sz="2000" dirty="0" smtClean="0">
                <a:latin typeface="+mj-lt"/>
              </a:rPr>
              <a:t> book taxis in </a:t>
            </a:r>
            <a:r>
              <a:rPr lang="it-IT" sz="2000" dirty="0" err="1" smtClean="0">
                <a:latin typeface="+mj-lt"/>
              </a:rPr>
              <a:t>advance</a:t>
            </a:r>
            <a:r>
              <a:rPr lang="it-IT" sz="2000" dirty="0" smtClean="0">
                <a:latin typeface="+mj-lt"/>
              </a:rPr>
              <a:t> </a:t>
            </a:r>
            <a:r>
              <a:rPr lang="it-IT" sz="2000" dirty="0" err="1" smtClean="0">
                <a:latin typeface="+mj-lt"/>
              </a:rPr>
              <a:t>without</a:t>
            </a:r>
            <a:r>
              <a:rPr lang="it-IT" sz="2000" dirty="0" smtClean="0">
                <a:latin typeface="+mj-lt"/>
              </a:rPr>
              <a:t> </a:t>
            </a:r>
            <a:r>
              <a:rPr lang="it-IT" sz="2000" dirty="0" err="1" smtClean="0">
                <a:latin typeface="+mj-lt"/>
              </a:rPr>
              <a:t>any</a:t>
            </a:r>
            <a:r>
              <a:rPr lang="it-IT" sz="2000" dirty="0" smtClean="0">
                <a:latin typeface="+mj-lt"/>
              </a:rPr>
              <a:t> </a:t>
            </a:r>
            <a:r>
              <a:rPr lang="it-IT" sz="2000" dirty="0" err="1" smtClean="0">
                <a:latin typeface="+mj-lt"/>
              </a:rPr>
              <a:t>phone</a:t>
            </a:r>
            <a:r>
              <a:rPr lang="it-IT" sz="2000" dirty="0" smtClean="0">
                <a:latin typeface="+mj-lt"/>
              </a:rPr>
              <a:t> call</a:t>
            </a:r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35" y="155275"/>
            <a:ext cx="632993" cy="6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6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800" dirty="0" smtClean="0"/>
              <a:t>Queue </a:t>
            </a:r>
            <a:r>
              <a:rPr lang="it-IT" sz="4800" dirty="0" err="1" smtClean="0"/>
              <a:t>Assignment</a:t>
            </a:r>
            <a:r>
              <a:rPr lang="it-IT" sz="4800" dirty="0" smtClean="0"/>
              <a:t> </a:t>
            </a:r>
            <a:r>
              <a:rPr lang="it-IT" sz="4800" dirty="0" err="1" smtClean="0"/>
              <a:t>Fairness</a:t>
            </a:r>
            <a:endParaRPr lang="it-IT" sz="4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8640" lvl="2" indent="0">
              <a:buNone/>
            </a:pPr>
            <a:endParaRPr lang="it-IT" dirty="0"/>
          </a:p>
          <a:p>
            <a:pPr marL="548640" lvl="2" indent="0">
              <a:buNone/>
            </a:pPr>
            <a:r>
              <a:rPr lang="it-IT" sz="2400" b="1" dirty="0" err="1"/>
              <a:t>Requirements</a:t>
            </a:r>
            <a:r>
              <a:rPr lang="it-IT" sz="2400" b="1" dirty="0"/>
              <a:t> </a:t>
            </a:r>
            <a:r>
              <a:rPr lang="it-IT" sz="2400" b="1" dirty="0" err="1"/>
              <a:t>introduced</a:t>
            </a:r>
            <a:r>
              <a:rPr lang="it-IT" sz="2400" b="1" dirty="0"/>
              <a:t>: </a:t>
            </a:r>
          </a:p>
          <a:p>
            <a:pPr marL="548640" lvl="2" indent="0">
              <a:buNone/>
            </a:pPr>
            <a:endParaRPr lang="it-IT" sz="2000" dirty="0"/>
          </a:p>
          <a:p>
            <a:pPr lvl="2"/>
            <a:r>
              <a:rPr lang="it-IT" sz="2000" dirty="0" smtClean="0"/>
              <a:t>Taxi Drivers </a:t>
            </a:r>
            <a:r>
              <a:rPr lang="it-IT" sz="2000" dirty="0" err="1" smtClean="0"/>
              <a:t>will</a:t>
            </a:r>
            <a:r>
              <a:rPr lang="it-IT" sz="2000" dirty="0" smtClean="0"/>
              <a:t> </a:t>
            </a:r>
            <a:r>
              <a:rPr lang="it-IT" sz="2000" dirty="0" err="1" smtClean="0"/>
              <a:t>acces</a:t>
            </a:r>
            <a:r>
              <a:rPr lang="it-IT" sz="2000" dirty="0" err="1" smtClean="0"/>
              <a:t>s</a:t>
            </a:r>
            <a:r>
              <a:rPr lang="it-IT" sz="2000" dirty="0" smtClean="0"/>
              <a:t> the service </a:t>
            </a:r>
            <a:r>
              <a:rPr lang="it-IT" sz="2000" dirty="0" err="1" smtClean="0"/>
              <a:t>through</a:t>
            </a:r>
            <a:r>
              <a:rPr lang="it-IT" sz="2000" dirty="0" smtClean="0"/>
              <a:t> a mobile </a:t>
            </a:r>
            <a:r>
              <a:rPr lang="it-IT" sz="2000" dirty="0" err="1" smtClean="0"/>
              <a:t>device</a:t>
            </a:r>
            <a:endParaRPr lang="it-IT" sz="2000" dirty="0" smtClean="0"/>
          </a:p>
          <a:p>
            <a:pPr lvl="2"/>
            <a:endParaRPr lang="it-IT" sz="2000" dirty="0"/>
          </a:p>
          <a:p>
            <a:pPr lvl="2"/>
            <a:r>
              <a:rPr lang="it-IT" sz="2000" dirty="0" smtClean="0"/>
              <a:t>Taxi Drivers </a:t>
            </a:r>
            <a:r>
              <a:rPr lang="it-IT" sz="2000" dirty="0" err="1" smtClean="0"/>
              <a:t>will</a:t>
            </a:r>
            <a:r>
              <a:rPr lang="it-IT" sz="2000" dirty="0" smtClean="0"/>
              <a:t> </a:t>
            </a:r>
            <a:r>
              <a:rPr lang="it-IT" sz="2000" dirty="0" err="1" smtClean="0"/>
              <a:t>get</a:t>
            </a:r>
            <a:r>
              <a:rPr lang="it-IT" sz="2000" dirty="0" smtClean="0"/>
              <a:t> </a:t>
            </a:r>
            <a:r>
              <a:rPr lang="it-IT" sz="2000" dirty="0" err="1" smtClean="0"/>
              <a:t>into</a:t>
            </a:r>
            <a:r>
              <a:rPr lang="it-IT" sz="2000" dirty="0" smtClean="0"/>
              <a:t> </a:t>
            </a:r>
            <a:r>
              <a:rPr lang="it-IT" sz="2000" dirty="0" smtClean="0"/>
              <a:t>FIFO </a:t>
            </a:r>
            <a:r>
              <a:rPr lang="en-GB" sz="2000" dirty="0" smtClean="0"/>
              <a:t>queues</a:t>
            </a:r>
            <a:r>
              <a:rPr lang="it-IT" sz="2000" dirty="0" smtClean="0"/>
              <a:t> </a:t>
            </a:r>
            <a:r>
              <a:rPr lang="it-IT" sz="2000" dirty="0" err="1" smtClean="0"/>
              <a:t>ordered</a:t>
            </a:r>
            <a:r>
              <a:rPr lang="it-IT" sz="2000" dirty="0" smtClean="0"/>
              <a:t> on </a:t>
            </a:r>
            <a:r>
              <a:rPr lang="it-IT" sz="2000" dirty="0" err="1" smtClean="0"/>
              <a:t>entrance</a:t>
            </a:r>
            <a:r>
              <a:rPr lang="it-IT" sz="2000" dirty="0" smtClean="0"/>
              <a:t> </a:t>
            </a:r>
            <a:r>
              <a:rPr lang="it-IT" sz="2000" dirty="0" err="1" smtClean="0"/>
              <a:t>Timestamp</a:t>
            </a:r>
            <a:endParaRPr lang="it-IT" sz="2000" dirty="0" smtClean="0"/>
          </a:p>
          <a:p>
            <a:pPr lvl="2"/>
            <a:endParaRPr lang="it-IT" sz="2000" dirty="0"/>
          </a:p>
          <a:p>
            <a:pPr lvl="2"/>
            <a:endParaRPr lang="en-US" sz="2000" dirty="0"/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35" y="155275"/>
            <a:ext cx="632993" cy="6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1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Actors </a:t>
            </a:r>
            <a:r>
              <a:rPr lang="it-IT" dirty="0" err="1" smtClean="0"/>
              <a:t>Involved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sz="2000" dirty="0" smtClean="0"/>
              <a:t>Guest</a:t>
            </a:r>
          </a:p>
          <a:p>
            <a:pPr marL="0" indent="0">
              <a:buNone/>
            </a:pPr>
            <a:endParaRPr lang="it-IT" sz="2000" dirty="0" smtClean="0"/>
          </a:p>
          <a:p>
            <a:r>
              <a:rPr lang="it-IT" sz="2000" dirty="0" smtClean="0"/>
              <a:t>User</a:t>
            </a:r>
          </a:p>
          <a:p>
            <a:pPr marL="0" indent="0">
              <a:buNone/>
            </a:pPr>
            <a:endParaRPr lang="it-IT" sz="2000" dirty="0" smtClean="0"/>
          </a:p>
          <a:p>
            <a:r>
              <a:rPr lang="it-IT" sz="2000" dirty="0" smtClean="0"/>
              <a:t>Taxi Driver</a:t>
            </a:r>
            <a:endParaRPr lang="it-IT" sz="2000" dirty="0"/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35" y="155275"/>
            <a:ext cx="632993" cy="6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5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Guest</a:t>
            </a:r>
            <a:endParaRPr lang="it-IT" dirty="0"/>
          </a:p>
        </p:txBody>
      </p:sp>
      <p:pic>
        <p:nvPicPr>
          <p:cNvPr id="4" name="Segnaposto contenut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854" y="2268747"/>
            <a:ext cx="5703757" cy="33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35" y="155275"/>
            <a:ext cx="632993" cy="6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42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User</a:t>
            </a:r>
            <a:endParaRPr lang="it-IT" dirty="0"/>
          </a:p>
        </p:txBody>
      </p:sp>
      <p:pic>
        <p:nvPicPr>
          <p:cNvPr id="4" name="Segnaposto contenuto 3" descr="C:\Users\Riccardo\Documents\GitHub\BucciDeTogniTaxiService\UML diagrams\png\Use Case\UserCas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2242344"/>
            <a:ext cx="8020050" cy="35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35" y="155275"/>
            <a:ext cx="632993" cy="6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83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Taxi Driver</a:t>
            </a:r>
            <a:endParaRPr lang="it-IT" dirty="0"/>
          </a:p>
        </p:txBody>
      </p:sp>
      <p:pic>
        <p:nvPicPr>
          <p:cNvPr id="4" name="Segnaposto contenuto 3" descr="C:\Users\Riccardo\Documents\GitHub\BucciDeTogniTaxiService\UML diagrams\png\Use Case\TaxiDriver Cas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2105634"/>
            <a:ext cx="8594725" cy="3797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35" y="155275"/>
            <a:ext cx="632993" cy="6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01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Model </a:t>
            </a:r>
            <a:r>
              <a:rPr lang="it-IT" dirty="0" err="1" smtClean="0"/>
              <a:t>Verification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Alloy</a:t>
            </a:r>
            <a:r>
              <a:rPr lang="it-IT" dirty="0" smtClean="0"/>
              <a:t> Analysis</a:t>
            </a:r>
            <a:endParaRPr lang="it-IT" dirty="0"/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360" y="2315210"/>
            <a:ext cx="5394960" cy="3589020"/>
          </a:xfrm>
          <a:prstGeom prst="rect">
            <a:avLst/>
          </a:prstGeom>
        </p:spPr>
      </p:pic>
      <p:pic>
        <p:nvPicPr>
          <p:cNvPr id="5" name="Immagin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35" y="155275"/>
            <a:ext cx="632993" cy="6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1567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TM03457515[[fn=Visualizzazione]]</Template>
  <TotalTime>313</TotalTime>
  <Words>261</Words>
  <Application>Microsoft Office PowerPoint</Application>
  <PresentationFormat>Widescreen</PresentationFormat>
  <Paragraphs>83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Arial</vt:lpstr>
      <vt:lpstr>Century Schoolbook</vt:lpstr>
      <vt:lpstr>Wingdings 2</vt:lpstr>
      <vt:lpstr>View</vt:lpstr>
      <vt:lpstr>My Taxi Project Analysis</vt:lpstr>
      <vt:lpstr>Description of the Problem</vt:lpstr>
      <vt:lpstr>Simplification of Access</vt:lpstr>
      <vt:lpstr>Queue Assignment Fairness</vt:lpstr>
      <vt:lpstr>Actors Involved</vt:lpstr>
      <vt:lpstr>Guest</vt:lpstr>
      <vt:lpstr>User</vt:lpstr>
      <vt:lpstr>Taxi Driver</vt:lpstr>
      <vt:lpstr>Model Verification</vt:lpstr>
      <vt:lpstr>Design &amp; Architecture</vt:lpstr>
      <vt:lpstr>Design &amp; Architecture</vt:lpstr>
      <vt:lpstr>Design &amp; Architecture</vt:lpstr>
      <vt:lpstr>Design &amp; Architecture</vt:lpstr>
      <vt:lpstr>Architecture Details</vt:lpstr>
      <vt:lpstr>Integration Test Plan</vt:lpstr>
      <vt:lpstr>Presentazione standard di PowerPoint</vt:lpstr>
      <vt:lpstr>Project size and cost evaluation</vt:lpstr>
      <vt:lpstr>Function Points</vt:lpstr>
      <vt:lpstr>COCOMO II Analisys</vt:lpstr>
      <vt:lpstr>Project Developement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 Analysis and Specifications  Document</dc:title>
  <dc:creator>Riccardo De Togni</dc:creator>
  <cp:lastModifiedBy>Riccardo De Togni</cp:lastModifiedBy>
  <cp:revision>38</cp:revision>
  <dcterms:created xsi:type="dcterms:W3CDTF">2015-11-11T18:19:07Z</dcterms:created>
  <dcterms:modified xsi:type="dcterms:W3CDTF">2016-02-27T22:32:12Z</dcterms:modified>
</cp:coreProperties>
</file>