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74" r:id="rId5"/>
    <p:sldId id="268" r:id="rId6"/>
    <p:sldId id="270" r:id="rId7"/>
    <p:sldId id="269" r:id="rId8"/>
    <p:sldId id="271" r:id="rId9"/>
    <p:sldId id="272" r:id="rId10"/>
    <p:sldId id="273" r:id="rId11"/>
    <p:sldId id="261" r:id="rId12"/>
    <p:sldId id="264" r:id="rId13"/>
    <p:sldId id="275" r:id="rId14"/>
    <p:sldId id="276" r:id="rId15"/>
    <p:sldId id="277" r:id="rId16"/>
    <p:sldId id="262" r:id="rId17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D3C20D-6F6A-0C91-F8C3-74BB4EADA365}" name="Xinqiang LIU" initials="XL" userId="b2c5db4598b1657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922"/>
    <a:srgbClr val="E4CD4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43215-F52B-4CFC-9EA8-D4BAC7FB8B71}" v="153" dt="2020-12-06T19:59:34.805"/>
    <p1510:client id="{21492FBB-37D8-4CF8-94AD-185CB2B83355}" v="426" dt="2020-12-04T21:21:34.314"/>
    <p1510:client id="{305EA12F-77E5-4436-81C6-F9391B0A950C}" v="113" dt="2020-12-05T15:43:28.017"/>
    <p1510:client id="{356F3324-C960-4234-8E24-11532CAD4A22}" v="496" dt="2020-12-05T19:45:43.712"/>
    <p1510:client id="{3BBDBE79-8A18-42A1-B46F-6F5CB4999694}" v="213" dt="2020-12-05T19:33:45.163"/>
    <p1510:client id="{41876F9A-3621-4D8E-9B00-2CF8A08F7B88}" v="6" dt="2020-12-08T10:15:20.209"/>
    <p1510:client id="{4D2A2FD9-814A-404B-80C8-4E74112DDBE2}" v="67" dt="2020-12-06T16:30:31.697"/>
    <p1510:client id="{5806E29A-BDD9-440C-8B9C-B0044FBCFB61}" v="397" dt="2020-12-06T17:21:31.349"/>
    <p1510:client id="{580AADFC-C1E3-427C-956F-5216D560C757}" v="18" dt="2020-12-06T14:50:58.022"/>
    <p1510:client id="{6E1A410E-C98A-4EA1-B2BF-B248BADA3EE0}" v="310" dt="2020-12-05T10:54:57.440"/>
    <p1510:client id="{8939807A-68D7-44CF-8BE6-534467FA0753}" v="1" dt="2020-12-06T19:54:38.199"/>
    <p1510:client id="{8D6C22C6-42D2-4F93-876D-3A914CD798E9}" v="635" dt="2020-12-05T20:14:47.205"/>
    <p1510:client id="{8EFCE9AB-9470-4CBE-B879-66110596F642}" v="1" dt="2020-12-06T19:51:40.273"/>
    <p1510:client id="{8F65BD90-E022-4F7E-A3A8-9ACE90C04E25}" v="323" dt="2020-12-05T15:40:35.441"/>
    <p1510:client id="{8FD8E501-9F60-4A85-B4B2-518FBED7D9E9}" v="21" dt="2020-12-05T17:17:09.079"/>
    <p1510:client id="{92313554-3911-4E90-B7DC-4508D3EE0EB2}" v="145" dt="2020-12-05T15:56:22"/>
    <p1510:client id="{9416EE60-C3E6-4149-9F86-FF72C102A3BC}" v="471" dt="2020-12-05T11:30:16.174"/>
    <p1510:client id="{9DC2F369-C719-4208-B069-D39E2DEAB925}" v="3" dt="2020-12-03T21:45:05.589"/>
    <p1510:client id="{9EAF3B18-7211-4139-89C2-DC636E5359F9}" v="62" dt="2020-12-06T19:42:16.157"/>
    <p1510:client id="{A65C4983-F409-4329-9EF6-4381481E7141}" v="61" dt="2020-12-05T19:36:17.199"/>
    <p1510:client id="{B7CECD4D-418E-4DDD-860C-2E9FB21691CE}" v="223" dt="2020-12-03T22:47:25.319"/>
    <p1510:client id="{B96A648E-0C23-48FA-BBB0-758D473B1B40}" v="283" dt="2020-12-05T21:11:45.354"/>
    <p1510:client id="{CC56007E-5BF7-48E4-A0D4-5E279A9227F7}" v="3" dt="2020-12-06T19:27:00.137"/>
    <p1510:client id="{F77329E6-A6F7-4151-9331-E3501D23F986}" v="123" dt="2020-12-05T15:49:56.0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10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4C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304" y="1894024"/>
            <a:ext cx="7521391" cy="672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8154" y="2988476"/>
            <a:ext cx="9671691" cy="319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100" b="1" i="0">
                <a:solidFill>
                  <a:srgbClr val="E4C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4C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5" y="-182771"/>
            <a:ext cx="18279372" cy="10113392"/>
          </a:xfrm>
          <a:custGeom>
            <a:avLst/>
            <a:gdLst/>
            <a:ahLst/>
            <a:cxnLst/>
            <a:rect l="l" t="t" r="r" b="b"/>
            <a:pathLst>
              <a:path w="17373600" h="9315450">
                <a:moveTo>
                  <a:pt x="17373600" y="9315450"/>
                </a:moveTo>
                <a:lnTo>
                  <a:pt x="0" y="9315450"/>
                </a:lnTo>
                <a:lnTo>
                  <a:pt x="0" y="0"/>
                </a:lnTo>
                <a:lnTo>
                  <a:pt x="17373600" y="0"/>
                </a:lnTo>
                <a:lnTo>
                  <a:pt x="17373600" y="9315450"/>
                </a:lnTo>
                <a:close/>
              </a:path>
            </a:pathLst>
          </a:custGeom>
          <a:solidFill>
            <a:srgbClr val="F5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24687" y="2379658"/>
            <a:ext cx="11438477" cy="4171014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635" algn="ctr">
              <a:lnSpc>
                <a:spcPts val="12465"/>
              </a:lnSpc>
              <a:spcBef>
                <a:spcPts val="125"/>
              </a:spcBef>
            </a:pPr>
            <a:r>
              <a:rPr lang="fr-FR" sz="8000" b="0" i="1" cap="all">
                <a:latin typeface="Helvetica"/>
                <a:cs typeface="Helvetica"/>
              </a:rPr>
              <a:t>IPC</a:t>
            </a:r>
            <a:endParaRPr lang="fr-FR" sz="8000" b="0" cap="all">
              <a:latin typeface="Helvetica"/>
            </a:endParaRPr>
          </a:p>
          <a:p>
            <a:pPr marL="635" algn="ctr">
              <a:lnSpc>
                <a:spcPct val="150000"/>
              </a:lnSpc>
              <a:spcBef>
                <a:spcPts val="125"/>
              </a:spcBef>
            </a:pPr>
            <a:r>
              <a:rPr lang="fr-FR" sz="4000" b="0" i="1" cap="all">
                <a:latin typeface="Helvetica"/>
              </a:rPr>
              <a:t>Indice de perception de la corruption</a:t>
            </a:r>
            <a:endParaRPr lang="fr-FR" sz="4000" b="0" i="0" cap="all">
              <a:effectLst/>
              <a:latin typeface="Helvetica"/>
            </a:endParaRPr>
          </a:p>
          <a:p>
            <a:pPr marL="635" algn="ctr">
              <a:lnSpc>
                <a:spcPts val="12465"/>
              </a:lnSpc>
              <a:spcBef>
                <a:spcPts val="125"/>
              </a:spcBef>
            </a:pPr>
            <a:endParaRPr spc="965"/>
          </a:p>
        </p:txBody>
      </p:sp>
      <p:sp>
        <p:nvSpPr>
          <p:cNvPr id="7" name="object 7"/>
          <p:cNvSpPr txBox="1"/>
          <p:nvPr/>
        </p:nvSpPr>
        <p:spPr>
          <a:xfrm>
            <a:off x="3040637" y="5971396"/>
            <a:ext cx="6224160" cy="2612894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b="1" spc="140">
                <a:ea typeface="+mn-lt"/>
                <a:cs typeface="+mn-lt"/>
              </a:rPr>
              <a:t>Présenté par : </a:t>
            </a:r>
          </a:p>
          <a:p>
            <a:pPr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spc="140">
                <a:ea typeface="+mn-lt"/>
                <a:cs typeface="+mn-lt"/>
              </a:rPr>
              <a:t>      Maher BEN AYED </a:t>
            </a:r>
            <a:endParaRPr lang="fr-FR" sz="2800" spc="140">
              <a:cs typeface="Calibri"/>
            </a:endParaRPr>
          </a:p>
          <a:p>
            <a:pPr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spc="140">
                <a:ea typeface="+mn-lt"/>
                <a:cs typeface="+mn-lt"/>
              </a:rPr>
              <a:t>          Riccardo FIGLIOZZI </a:t>
            </a:r>
            <a:endParaRPr lang="fr-FR" sz="2800" b="1" spc="140">
              <a:cs typeface="Calibri"/>
            </a:endParaRPr>
          </a:p>
          <a:p>
            <a:pPr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spc="140">
                <a:ea typeface="+mn-lt"/>
                <a:cs typeface="+mn-lt"/>
              </a:rPr>
              <a:t>              Giovanni Ivan INDIVERI </a:t>
            </a:r>
            <a:endParaRPr lang="fr-FR" sz="2800" b="1" spc="140">
              <a:cs typeface="Calibri"/>
            </a:endParaRPr>
          </a:p>
          <a:p>
            <a:pPr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spc="140">
                <a:ea typeface="+mn-lt"/>
                <a:cs typeface="+mn-lt"/>
              </a:rPr>
              <a:t>                  </a:t>
            </a:r>
            <a:r>
              <a:rPr lang="fr-FR" sz="2800" spc="140" err="1">
                <a:ea typeface="+mn-lt"/>
                <a:cs typeface="+mn-lt"/>
              </a:rPr>
              <a:t>Xinqiang</a:t>
            </a:r>
            <a:r>
              <a:rPr lang="fr-FR" sz="2800" spc="140">
                <a:ea typeface="+mn-lt"/>
                <a:cs typeface="+mn-lt"/>
              </a:rPr>
              <a:t> LIU</a:t>
            </a:r>
            <a:endParaRPr lang="fr-FR" sz="2800" b="1" spc="140">
              <a:cs typeface="Calibri"/>
            </a:endParaRPr>
          </a:p>
          <a:p>
            <a:pPr marL="12700">
              <a:spcBef>
                <a:spcPts val="112"/>
              </a:spcBef>
              <a:tabLst>
                <a:tab pos="1714500" algn="l"/>
                <a:tab pos="2407920" algn="l"/>
                <a:tab pos="3377565" algn="l"/>
                <a:tab pos="4826635" algn="l"/>
                <a:tab pos="5760720" algn="l"/>
              </a:tabLst>
            </a:pPr>
            <a:r>
              <a:rPr lang="fr-FR" sz="2800" spc="140">
                <a:ea typeface="+mn-lt"/>
                <a:cs typeface="+mn-lt"/>
              </a:rPr>
              <a:t>                      </a:t>
            </a:r>
            <a:r>
              <a:rPr lang="fr-FR" sz="2800" spc="140" err="1">
                <a:ea typeface="+mn-lt"/>
                <a:cs typeface="+mn-lt"/>
              </a:rPr>
              <a:t>Yousra</a:t>
            </a:r>
            <a:r>
              <a:rPr lang="fr-FR" sz="2800" spc="140">
                <a:ea typeface="+mn-lt"/>
                <a:cs typeface="+mn-lt"/>
              </a:rPr>
              <a:t> REGRAGUI</a:t>
            </a:r>
            <a:endParaRPr lang="fr-FR" sz="2800" b="1" spc="140">
              <a:cs typeface="Calibri"/>
            </a:endParaRPr>
          </a:p>
        </p:txBody>
      </p:sp>
      <p:pic>
        <p:nvPicPr>
          <p:cNvPr id="9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BFBDF3-2F05-4766-9115-A6939A96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211" y="869027"/>
            <a:ext cx="3929332" cy="1690946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1EE92F7D-97A6-4619-958A-D46513C7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78493"/>
            <a:ext cx="3648973" cy="15210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84D39C-1246-44B3-B0EE-9A4F6791B4E5}"/>
              </a:ext>
            </a:extLst>
          </p:cNvPr>
          <p:cNvSpPr txBox="1"/>
          <p:nvPr/>
        </p:nvSpPr>
        <p:spPr>
          <a:xfrm>
            <a:off x="11568022" y="5971636"/>
            <a:ext cx="3174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/>
              <a:t>Encadré par : </a:t>
            </a:r>
          </a:p>
          <a:p>
            <a:r>
              <a:rPr lang="fr-FR" sz="2800" b="1">
                <a:cs typeface="Calibri"/>
              </a:rPr>
              <a:t>            </a:t>
            </a:r>
            <a:r>
              <a:rPr lang="fr-FR" sz="2800">
                <a:cs typeface="Calibri"/>
              </a:rPr>
              <a:t>Brice MAYAG</a:t>
            </a:r>
          </a:p>
        </p:txBody>
      </p:sp>
    </p:spTree>
    <p:extLst>
      <p:ext uri="{BB962C8B-B14F-4D97-AF65-F5344CB8AC3E}">
        <p14:creationId xmlns:p14="http://schemas.microsoft.com/office/powerpoint/2010/main" val="160086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2504AB-5661-445F-8705-446F9CC92882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4 :  </a:t>
            </a:r>
            <a:r>
              <a:rPr lang="fr-FR" sz="3600" b="1">
                <a:latin typeface="Helvetica"/>
                <a:ea typeface="宋体"/>
                <a:cs typeface="Helvetica"/>
              </a:rPr>
              <a:t>M</a:t>
            </a:r>
            <a:r>
              <a:rPr lang="en-GB" sz="3600" b="1" err="1">
                <a:latin typeface="Helvetica"/>
                <a:ea typeface="+mn-lt"/>
                <a:cs typeface="+mn-lt"/>
              </a:rPr>
              <a:t>esure</a:t>
            </a:r>
            <a:r>
              <a:rPr lang="en-GB" sz="3600" b="1">
                <a:latin typeface="Helvetica"/>
                <a:ea typeface="+mn-lt"/>
                <a:cs typeface="+mn-lt"/>
              </a:rPr>
              <a:t> </a:t>
            </a:r>
            <a:r>
              <a:rPr lang="en-GB" sz="3600" b="1" err="1">
                <a:latin typeface="Helvetica"/>
                <a:ea typeface="+mn-lt"/>
                <a:cs typeface="+mn-lt"/>
              </a:rPr>
              <a:t>d'incertitude</a:t>
            </a:r>
            <a:endParaRPr lang="fr-FR" sz="3600">
              <a:latin typeface="Helvetica"/>
              <a:ea typeface="宋体"/>
              <a:cs typeface="Calibri"/>
            </a:endParaRP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256BA33-9AC4-41F5-8AED-237CDB4CC651}"/>
              </a:ext>
            </a:extLst>
          </p:cNvPr>
          <p:cNvSpPr/>
          <p:nvPr/>
        </p:nvSpPr>
        <p:spPr>
          <a:xfrm>
            <a:off x="1188325" y="3040774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8A1150-F029-4127-AB0F-CBAE446A87D3}"/>
              </a:ext>
            </a:extLst>
          </p:cNvPr>
          <p:cNvSpPr txBox="1"/>
          <p:nvPr/>
        </p:nvSpPr>
        <p:spPr>
          <a:xfrm>
            <a:off x="1930400" y="3031067"/>
            <a:ext cx="116967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Helvetica"/>
                <a:ea typeface="+mn-lt"/>
                <a:cs typeface="+mn-lt"/>
              </a:rPr>
              <a:t>Le score est calculé en tenant compte de la mesure de l'erreur type et avec un niveau de confiance de 90 % </a:t>
            </a:r>
            <a:endParaRPr lang="fr-FR" sz="2800">
              <a:latin typeface="Helvetica"/>
              <a:cs typeface="Calibri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E8D0962A-BF7F-411A-A8D4-800F672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2" y="5379430"/>
            <a:ext cx="3347049" cy="1727876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5F7C81-94FF-4FE2-ADEE-14DE066B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61" y="5294254"/>
            <a:ext cx="6883878" cy="1811963"/>
          </a:xfrm>
          <a:prstGeom prst="rect">
            <a:avLst/>
          </a:prstGeom>
        </p:spPr>
      </p:pic>
      <p:pic>
        <p:nvPicPr>
          <p:cNvPr id="5" name="Immagine 7">
            <a:extLst>
              <a:ext uri="{FF2B5EF4-FFF2-40B4-BE49-F238E27FC236}">
                <a16:creationId xmlns:a16="http://schemas.microsoft.com/office/drawing/2014/main" id="{DE9CB738-E808-4CE6-8844-9ECF8017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252" y="5328468"/>
            <a:ext cx="6474123" cy="1743535"/>
          </a:xfrm>
          <a:prstGeom prst="rect">
            <a:avLst/>
          </a:prstGeom>
        </p:spPr>
      </p:pic>
      <p:pic>
        <p:nvPicPr>
          <p:cNvPr id="8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FD702793-55B8-44B3-8A0C-1020FABE7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797" y="8530866"/>
            <a:ext cx="7034841" cy="8596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9ACC5A-3E93-491D-BC0D-8C5114514495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3448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209" y="487067"/>
            <a:ext cx="17373600" cy="9315450"/>
          </a:xfrm>
          <a:custGeom>
            <a:avLst/>
            <a:gdLst/>
            <a:ahLst/>
            <a:cxnLst/>
            <a:rect l="l" t="t" r="r" b="b"/>
            <a:pathLst>
              <a:path w="17373600" h="9315450">
                <a:moveTo>
                  <a:pt x="17373600" y="9315450"/>
                </a:moveTo>
                <a:lnTo>
                  <a:pt x="0" y="9315450"/>
                </a:lnTo>
                <a:lnTo>
                  <a:pt x="0" y="0"/>
                </a:lnTo>
                <a:lnTo>
                  <a:pt x="17373600" y="0"/>
                </a:lnTo>
                <a:lnTo>
                  <a:pt x="17373600" y="9315450"/>
                </a:lnTo>
                <a:close/>
              </a:path>
            </a:pathLst>
          </a:custGeom>
          <a:solidFill>
            <a:srgbClr val="E4CD4A">
              <a:alpha val="81000"/>
            </a:srgbClr>
          </a:solidFill>
        </p:spPr>
        <p:txBody>
          <a:bodyPr wrap="square" lIns="0" tIns="0" rIns="0" bIns="0" rtlCol="0" anchor="t"/>
          <a:lstStyle/>
          <a:p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441" y="3783471"/>
            <a:ext cx="9163984" cy="300447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r>
              <a:rPr lang="fr-FR" sz="2800" spc="20">
                <a:ea typeface="+mn-lt"/>
                <a:cs typeface="+mn-lt"/>
              </a:rPr>
              <a:t>L'indicateur est capable de représenter assez bien les questions relatives à la corruption, au marché noir ou à la surabondance réglementaire. Au fil des ans, cet indicateur a acquis une autorité croissante au niveau international et est fréquemment utilisé par les entreprises et les gouvernements du monde entier. </a:t>
            </a:r>
            <a:endParaRPr lang="en-US" sz="2800" spc="20">
              <a:ea typeface="+mn-lt"/>
              <a:cs typeface="+mn-lt"/>
            </a:endParaRPr>
          </a:p>
          <a:p>
            <a:pPr marL="276860" marR="5080" indent="-264795">
              <a:lnSpc>
                <a:spcPct val="117200"/>
              </a:lnSpc>
              <a:spcBef>
                <a:spcPts val="95"/>
              </a:spcBef>
            </a:pPr>
            <a:endParaRPr sz="2400" spc="20">
              <a:solidFill>
                <a:srgbClr val="545454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838" y="1310116"/>
            <a:ext cx="11082118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5"/>
              </a:spcBef>
            </a:pPr>
            <a:r>
              <a:rPr lang="fr-FR" sz="3600" b="1" spc="-60">
                <a:solidFill>
                  <a:srgbClr val="545454"/>
                </a:solidFill>
                <a:latin typeface="Arial"/>
                <a:cs typeface="Arial"/>
              </a:rPr>
              <a:t>3. Avantages de l'IPC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C4AA00-E521-493A-9D0A-3CC1CF9CBE72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9FFB04-1B67-4CA9-A865-F72A31F0FC18}"/>
              </a:ext>
            </a:extLst>
          </p:cNvPr>
          <p:cNvSpPr txBox="1"/>
          <p:nvPr/>
        </p:nvSpPr>
        <p:spPr>
          <a:xfrm>
            <a:off x="17571326" y="99644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12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AEC4933-9B59-45F2-AE5D-B03259E2EC97}"/>
              </a:ext>
            </a:extLst>
          </p:cNvPr>
          <p:cNvSpPr/>
          <p:nvPr/>
        </p:nvSpPr>
        <p:spPr>
          <a:xfrm>
            <a:off x="972163" y="1975071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6632" y="923800"/>
            <a:ext cx="5444546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-60">
                <a:solidFill>
                  <a:srgbClr val="545454"/>
                </a:solidFill>
                <a:latin typeface="Arial"/>
                <a:cs typeface="Arial"/>
              </a:rPr>
              <a:t>3. Limites de l'IPC</a:t>
            </a:r>
            <a:endParaRPr lang="fr-FR"/>
          </a:p>
        </p:txBody>
      </p:sp>
      <p:sp>
        <p:nvSpPr>
          <p:cNvPr id="6" name="object 6"/>
          <p:cNvSpPr txBox="1"/>
          <p:nvPr/>
        </p:nvSpPr>
        <p:spPr>
          <a:xfrm>
            <a:off x="7645095" y="1667582"/>
            <a:ext cx="9012506" cy="883036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cs typeface="Arial"/>
              </a:rPr>
              <a:t>  Insuffisance des variables et des critères pour calculer le taux de la corruption.</a:t>
            </a:r>
            <a:endParaRPr lang="fr-FR">
              <a:latin typeface="Helvetica"/>
              <a:cs typeface="Calibri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latin typeface="Helvetica"/>
              <a:cs typeface="Arial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cs typeface="Arial"/>
              </a:rPr>
              <a:t>  La crédibilité des données collectés </a:t>
            </a:r>
            <a:endParaRPr lang="fr-FR">
              <a:latin typeface="Helvetica"/>
              <a:cs typeface="Calibri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latin typeface="Helvetica"/>
              <a:ea typeface="+mn-lt"/>
              <a:cs typeface="Arial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ea typeface="+mn-lt"/>
                <a:cs typeface="+mn-lt"/>
              </a:rPr>
              <a:t>   L'indicateur se concentre exclusivement juste sur la corruption dans le secteur public</a:t>
            </a: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latin typeface="Helvetica"/>
              <a:ea typeface="+mn-lt"/>
              <a:cs typeface="+mn-lt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ea typeface="+mn-lt"/>
                <a:cs typeface="+mn-lt"/>
              </a:rPr>
              <a:t>   L'indicateur ne prend pas en compte les échanges de corruption entre les différents pays</a:t>
            </a: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latin typeface="Helvetica"/>
              <a:ea typeface="+mn-lt"/>
              <a:cs typeface="+mn-lt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ea typeface="+mn-lt"/>
                <a:cs typeface="+mn-lt"/>
              </a:rPr>
              <a:t>   La géolocalisation des organisations qui fournissent les données,  sont principalement situées dans les pays développés</a:t>
            </a: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latin typeface="Helvetica"/>
              <a:ea typeface="+mn-lt"/>
              <a:cs typeface="+mn-lt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r>
              <a:rPr lang="fr-FR" sz="2400" spc="30">
                <a:latin typeface="Helvetica"/>
                <a:ea typeface="+mn-lt"/>
                <a:cs typeface="+mn-lt"/>
              </a:rPr>
              <a:t>   l'indicateur est basé sur des déclarations de populations qui font partie d'une élite éduquée et en évolution professionnelle. Elle ne reflète donc pas nécessairement l'expérience réelle dans un pays donné</a:t>
            </a:r>
          </a:p>
          <a:p>
            <a:pPr marL="12700" marR="5080">
              <a:lnSpc>
                <a:spcPct val="112300"/>
              </a:lnSpc>
              <a:spcBef>
                <a:spcPts val="95"/>
              </a:spcBef>
            </a:pPr>
            <a:endParaRPr lang="fr-FR" sz="2400" spc="30">
              <a:ea typeface="+mn-lt"/>
              <a:cs typeface="+mn-lt"/>
            </a:endParaRPr>
          </a:p>
          <a:p>
            <a:pPr marL="298450" marR="5080" indent="-285750">
              <a:lnSpc>
                <a:spcPct val="112300"/>
              </a:lnSpc>
              <a:spcBef>
                <a:spcPts val="95"/>
              </a:spcBef>
              <a:buFont typeface="Wingdings"/>
              <a:buChar char="v"/>
            </a:pPr>
            <a:endParaRPr lang="fr-FR" sz="2400" spc="30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C16BD6-87BB-4BF5-B92A-E6706C97FEBB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CF6B62-DA78-48EB-BCF0-EC83CC0B3082}"/>
              </a:ext>
            </a:extLst>
          </p:cNvPr>
          <p:cNvSpPr/>
          <p:nvPr/>
        </p:nvSpPr>
        <p:spPr>
          <a:xfrm>
            <a:off x="1079993" y="1543750"/>
            <a:ext cx="4855997" cy="129513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0030807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4. 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Autres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indicateurs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ayant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le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même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objectif</a:t>
            </a:r>
            <a:endParaRPr lang="fr-FR" sz="3600" b="1" spc="55" err="1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DB603035-D4A6-4541-8B2E-7A2BB0936864}"/>
              </a:ext>
            </a:extLst>
          </p:cNvPr>
          <p:cNvSpPr/>
          <p:nvPr/>
        </p:nvSpPr>
        <p:spPr>
          <a:xfrm>
            <a:off x="1145992" y="4768172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4800" i="1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256BA33-9AC4-41F5-8AED-237CDB4CC651}"/>
              </a:ext>
            </a:extLst>
          </p:cNvPr>
          <p:cNvSpPr/>
          <p:nvPr/>
        </p:nvSpPr>
        <p:spPr>
          <a:xfrm>
            <a:off x="1188325" y="3210107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48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A45F9D-4095-467B-80B8-A5B0BEFD441A}"/>
              </a:ext>
            </a:extLst>
          </p:cNvPr>
          <p:cNvSpPr txBox="1"/>
          <p:nvPr/>
        </p:nvSpPr>
        <p:spPr>
          <a:xfrm>
            <a:off x="1885147" y="4598985"/>
            <a:ext cx="116999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4800" err="1">
                <a:ea typeface="+mn-lt"/>
                <a:cs typeface="+mn-lt"/>
              </a:rPr>
              <a:t>Capacity</a:t>
            </a:r>
            <a:r>
              <a:rPr lang="fr-FR" sz="4800">
                <a:ea typeface="+mn-lt"/>
                <a:cs typeface="+mn-lt"/>
              </a:rPr>
              <a:t> to Combat Corruption (CCC) Index</a:t>
            </a:r>
            <a:endParaRPr lang="it-IT" sz="4800">
              <a:cs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8A1150-F029-4127-AB0F-CBAE446A87D3}"/>
              </a:ext>
            </a:extLst>
          </p:cNvPr>
          <p:cNvSpPr txBox="1"/>
          <p:nvPr/>
        </p:nvSpPr>
        <p:spPr>
          <a:xfrm>
            <a:off x="1930400" y="3031067"/>
            <a:ext cx="116967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ea typeface="+mn-lt"/>
                <a:cs typeface="+mn-lt"/>
              </a:rPr>
              <a:t>Global Corruption Barometer</a:t>
            </a:r>
            <a:endParaRPr lang="it-IT" sz="48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8E3716-2CB8-4BBB-BB69-BE8B83054DE6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8</a:t>
            </a:r>
          </a:p>
        </p:txBody>
      </p:sp>
      <p:sp>
        <p:nvSpPr>
          <p:cNvPr id="15" name="Losange 5">
            <a:extLst>
              <a:ext uri="{FF2B5EF4-FFF2-40B4-BE49-F238E27FC236}">
                <a16:creationId xmlns:a16="http://schemas.microsoft.com/office/drawing/2014/main" id="{2706848B-7228-4832-8248-ED1D989D30A2}"/>
              </a:ext>
            </a:extLst>
          </p:cNvPr>
          <p:cNvSpPr/>
          <p:nvPr/>
        </p:nvSpPr>
        <p:spPr>
          <a:xfrm>
            <a:off x="1188325" y="6309344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4800" i="1"/>
          </a:p>
        </p:txBody>
      </p:sp>
      <p:sp>
        <p:nvSpPr>
          <p:cNvPr id="17" name="ZoneTexte 9">
            <a:extLst>
              <a:ext uri="{FF2B5EF4-FFF2-40B4-BE49-F238E27FC236}">
                <a16:creationId xmlns:a16="http://schemas.microsoft.com/office/drawing/2014/main" id="{E6BE7BF4-4EA7-4153-A075-CBDFD52BA0BC}"/>
              </a:ext>
            </a:extLst>
          </p:cNvPr>
          <p:cNvSpPr txBox="1"/>
          <p:nvPr/>
        </p:nvSpPr>
        <p:spPr>
          <a:xfrm>
            <a:off x="1927480" y="6140157"/>
            <a:ext cx="116999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4800" err="1">
                <a:ea typeface="+mn-lt"/>
                <a:cs typeface="+mn-lt"/>
              </a:rPr>
              <a:t>Democracy</a:t>
            </a:r>
            <a:r>
              <a:rPr lang="fr-FR" sz="4800">
                <a:ea typeface="+mn-lt"/>
                <a:cs typeface="+mn-lt"/>
              </a:rPr>
              <a:t> Index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70891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908AB8-3057-4E8A-A110-7905C37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" y="389074"/>
            <a:ext cx="13064941" cy="1135567"/>
          </a:xfrm>
        </p:spPr>
        <p:txBody>
          <a:bodyPr vert="horz" wrap="square" lIns="0" tIns="14605" rIns="0" bIns="0" rtlCol="0" anchor="t">
            <a:spAutoFit/>
          </a:bodyPr>
          <a:lstStyle/>
          <a:p>
            <a:pPr marL="12700" algn="l" rtl="0">
              <a:spcBef>
                <a:spcPts val="114"/>
              </a:spcBef>
            </a:pPr>
            <a:r>
              <a:rPr lang="en-GB" sz="3600" kern="1200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5. </a:t>
            </a:r>
            <a:r>
              <a:rPr lang="en-GB" sz="3600" kern="1200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Amélioration</a:t>
            </a:r>
            <a:r>
              <a:rPr lang="en-GB" sz="3600" kern="1200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 de </a:t>
            </a:r>
            <a:r>
              <a:rPr lang="en-GB" sz="3600" kern="1200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l'IPC</a:t>
            </a:r>
            <a:r>
              <a:rPr lang="en-GB" sz="3600" kern="1200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 et le </a:t>
            </a:r>
            <a:r>
              <a:rPr lang="en-GB" sz="3600" kern="1200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résultat</a:t>
            </a:r>
            <a:r>
              <a:rPr lang="en-GB" sz="3600" kern="1200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 </a:t>
            </a:r>
            <a:r>
              <a:rPr lang="en-GB" sz="3600" kern="1200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rPr>
              <a:t>amélioré</a:t>
            </a:r>
            <a:endParaRPr lang="en-GB" sz="3600" kern="1200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ea typeface="+mn-ea"/>
              <a:cs typeface="Helvetica"/>
            </a:endParaRPr>
          </a:p>
          <a:p>
            <a:pPr marL="12700" algn="l" rtl="0">
              <a:spcBef>
                <a:spcPts val="114"/>
              </a:spcBef>
            </a:pPr>
            <a:endParaRPr lang="en-GB" sz="3600" kern="1200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259F10D-38FF-4483-8168-33AA07958FAC}"/>
              </a:ext>
            </a:extLst>
          </p:cNvPr>
          <p:cNvSpPr/>
          <p:nvPr/>
        </p:nvSpPr>
        <p:spPr>
          <a:xfrm>
            <a:off x="586490" y="115017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D328C-4A3C-420F-ADA8-C4606475E264}"/>
              </a:ext>
            </a:extLst>
          </p:cNvPr>
          <p:cNvSpPr txBox="1"/>
          <p:nvPr/>
        </p:nvSpPr>
        <p:spPr>
          <a:xfrm>
            <a:off x="971550" y="1562100"/>
            <a:ext cx="15830550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latin typeface="Helvetica"/>
                <a:ea typeface="+mn-lt"/>
                <a:cs typeface="+mn-lt"/>
              </a:rPr>
              <a:t>Changements</a:t>
            </a:r>
            <a:r>
              <a:rPr lang="en-GB" sz="2800">
                <a:latin typeface="Helvetica"/>
                <a:ea typeface="+mn-lt"/>
                <a:cs typeface="+mn-lt"/>
              </a:rPr>
              <a:t> </a:t>
            </a:r>
            <a:r>
              <a:rPr lang="en-GB" sz="2800" err="1">
                <a:latin typeface="Helvetica"/>
                <a:ea typeface="+mn-lt"/>
                <a:cs typeface="+mn-lt"/>
              </a:rPr>
              <a:t>apportés</a:t>
            </a:r>
            <a:r>
              <a:rPr lang="en-GB" sz="2800">
                <a:latin typeface="Helvetica"/>
                <a:ea typeface="+mn-lt"/>
                <a:cs typeface="+mn-lt"/>
              </a:rPr>
              <a:t> :</a:t>
            </a:r>
            <a:endParaRPr lang="en-US" sz="2800">
              <a:latin typeface="Helvetica"/>
              <a:cs typeface="Arial"/>
            </a:endParaRPr>
          </a:p>
          <a:p>
            <a:endParaRPr lang="en-GB" sz="2800">
              <a:latin typeface="Helvetica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800">
                <a:latin typeface="Helvetica"/>
                <a:ea typeface="+mn-lt"/>
                <a:cs typeface="+mn-lt"/>
              </a:rPr>
              <a:t>Introduction de </a:t>
            </a:r>
            <a:r>
              <a:rPr lang="en-GB" sz="2800" err="1">
                <a:latin typeface="Helvetica"/>
                <a:ea typeface="+mn-lt"/>
                <a:cs typeface="+mn-lt"/>
              </a:rPr>
              <a:t>différents</a:t>
            </a:r>
            <a:r>
              <a:rPr lang="en-GB" sz="2800">
                <a:latin typeface="Helvetica"/>
                <a:ea typeface="+mn-lt"/>
                <a:cs typeface="+mn-lt"/>
              </a:rPr>
              <a:t> </a:t>
            </a:r>
            <a:r>
              <a:rPr lang="en-GB" sz="2800" err="1">
                <a:latin typeface="Helvetica"/>
                <a:ea typeface="+mn-lt"/>
                <a:cs typeface="+mn-lt"/>
              </a:rPr>
              <a:t>poids</a:t>
            </a:r>
            <a:r>
              <a:rPr lang="en-GB" sz="2800">
                <a:latin typeface="Helvetica"/>
                <a:ea typeface="+mn-lt"/>
                <a:cs typeface="+mn-lt"/>
              </a:rPr>
              <a:t> pour </a:t>
            </a:r>
            <a:r>
              <a:rPr lang="en-GB" sz="2800" err="1">
                <a:latin typeface="Helvetica"/>
                <a:ea typeface="+mn-lt"/>
                <a:cs typeface="+mn-lt"/>
              </a:rPr>
              <a:t>chaque</a:t>
            </a:r>
            <a:r>
              <a:rPr lang="en-GB" sz="2800">
                <a:latin typeface="Helvetica"/>
                <a:ea typeface="+mn-lt"/>
                <a:cs typeface="+mn-lt"/>
              </a:rPr>
              <a:t> </a:t>
            </a:r>
            <a:r>
              <a:rPr lang="en-GB" sz="2800" err="1">
                <a:latin typeface="Helvetica"/>
                <a:ea typeface="+mn-lt"/>
                <a:cs typeface="+mn-lt"/>
              </a:rPr>
              <a:t>indicateur</a:t>
            </a:r>
            <a:endParaRPr lang="en-US" sz="2800">
              <a:latin typeface="Helvetic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>
              <a:latin typeface="Helvetica"/>
              <a:cs typeface="Calibri"/>
            </a:endParaRPr>
          </a:p>
          <a:p>
            <a:r>
              <a:rPr lang="it-IT" sz="2800">
                <a:latin typeface="Helvetica"/>
                <a:ea typeface="+mn-lt"/>
                <a:cs typeface="+mn-lt"/>
              </a:rPr>
              <a:t>       Le </a:t>
            </a:r>
            <a:r>
              <a:rPr lang="it-IT" sz="2800" err="1">
                <a:latin typeface="Helvetica"/>
                <a:ea typeface="+mn-lt"/>
                <a:cs typeface="+mn-lt"/>
              </a:rPr>
              <a:t>poids</a:t>
            </a:r>
            <a:r>
              <a:rPr lang="it-IT" sz="2800">
                <a:latin typeface="Helvetica"/>
                <a:ea typeface="+mn-lt"/>
                <a:cs typeface="+mn-lt"/>
              </a:rPr>
              <a:t> de </a:t>
            </a:r>
            <a:r>
              <a:rPr lang="it-IT" sz="2800" err="1">
                <a:latin typeface="Helvetica"/>
                <a:ea typeface="+mn-lt"/>
                <a:cs typeface="+mn-lt"/>
              </a:rPr>
              <a:t>chaque</a:t>
            </a:r>
            <a:r>
              <a:rPr lang="it-IT" sz="2800">
                <a:latin typeface="Helvetica"/>
                <a:ea typeface="+mn-lt"/>
                <a:cs typeface="+mn-lt"/>
              </a:rPr>
              <a:t> </a:t>
            </a:r>
            <a:r>
              <a:rPr lang="it-IT" sz="2800" err="1">
                <a:latin typeface="Helvetica"/>
                <a:ea typeface="+mn-lt"/>
                <a:cs typeface="+mn-lt"/>
              </a:rPr>
              <a:t>indicateur</a:t>
            </a:r>
            <a:r>
              <a:rPr lang="it-IT" sz="2800">
                <a:latin typeface="Helvetica"/>
                <a:ea typeface="+mn-lt"/>
                <a:cs typeface="+mn-lt"/>
              </a:rPr>
              <a:t> a </a:t>
            </a:r>
            <a:r>
              <a:rPr lang="it-IT" sz="2800" err="1">
                <a:latin typeface="Helvetica"/>
                <a:ea typeface="+mn-lt"/>
                <a:cs typeface="+mn-lt"/>
              </a:rPr>
              <a:t>été</a:t>
            </a:r>
            <a:r>
              <a:rPr lang="it-IT" sz="2800">
                <a:latin typeface="Helvetica"/>
                <a:ea typeface="+mn-lt"/>
                <a:cs typeface="+mn-lt"/>
              </a:rPr>
              <a:t> </a:t>
            </a:r>
            <a:r>
              <a:rPr lang="it-IT" sz="2800" err="1">
                <a:latin typeface="Helvetica"/>
                <a:ea typeface="+mn-lt"/>
                <a:cs typeface="+mn-lt"/>
              </a:rPr>
              <a:t>calculé</a:t>
            </a:r>
            <a:r>
              <a:rPr lang="it-IT" sz="2800">
                <a:latin typeface="Helvetica"/>
                <a:ea typeface="+mn-lt"/>
                <a:cs typeface="+mn-lt"/>
              </a:rPr>
              <a:t> à </a:t>
            </a:r>
            <a:r>
              <a:rPr lang="it-IT" sz="2800" err="1">
                <a:latin typeface="Helvetica"/>
                <a:ea typeface="+mn-lt"/>
                <a:cs typeface="+mn-lt"/>
              </a:rPr>
              <a:t>l'aide</a:t>
            </a:r>
            <a:r>
              <a:rPr lang="it-IT" sz="2800">
                <a:latin typeface="Helvetica"/>
                <a:ea typeface="+mn-lt"/>
                <a:cs typeface="+mn-lt"/>
              </a:rPr>
              <a:t> de la formule </a:t>
            </a:r>
            <a:r>
              <a:rPr lang="it-IT" sz="2800" err="1">
                <a:latin typeface="Helvetica"/>
                <a:ea typeface="+mn-lt"/>
                <a:cs typeface="+mn-lt"/>
              </a:rPr>
              <a:t>suivante</a:t>
            </a:r>
            <a:r>
              <a:rPr lang="it-IT" sz="2800">
                <a:latin typeface="Helvetica"/>
                <a:ea typeface="+mn-lt"/>
                <a:cs typeface="+mn-lt"/>
              </a:rPr>
              <a:t>:</a:t>
            </a:r>
            <a:endParaRPr lang="en-GB" sz="2800">
              <a:latin typeface="Helvetic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latin typeface="Arial"/>
              <a:cs typeface="Calibri"/>
            </a:endParaRP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5C69A53-C666-4199-999C-10552066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887549"/>
            <a:ext cx="12973050" cy="197054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B483C7-9A37-46CC-9403-468CE207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41109"/>
              </p:ext>
            </p:extLst>
          </p:nvPr>
        </p:nvGraphicFramePr>
        <p:xfrm>
          <a:off x="1657350" y="6667500"/>
          <a:ext cx="14687656" cy="276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0">
                  <a:extLst>
                    <a:ext uri="{9D8B030D-6E8A-4147-A177-3AD203B41FA5}">
                      <a16:colId xmlns:a16="http://schemas.microsoft.com/office/drawing/2014/main" val="4223716485"/>
                    </a:ext>
                  </a:extLst>
                </a:gridCol>
                <a:gridCol w="6191356">
                  <a:extLst>
                    <a:ext uri="{9D8B030D-6E8A-4147-A177-3AD203B41FA5}">
                      <a16:colId xmlns:a16="http://schemas.microsoft.com/office/drawing/2014/main" val="248880533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 err="1">
                          <a:effectLst/>
                          <a:latin typeface="Arial"/>
                        </a:rPr>
                        <a:t>Indicateur</a:t>
                      </a:r>
                      <a:r>
                        <a:rPr lang="en-GB" sz="24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>
                    <a:solidFill>
                      <a:srgbClr val="E3C9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 err="1">
                          <a:effectLst/>
                          <a:latin typeface="Arial"/>
                        </a:rPr>
                        <a:t>Poids</a:t>
                      </a:r>
                      <a:r>
                        <a:rPr lang="en-GB" sz="24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>
                    <a:solidFill>
                      <a:srgbClr val="E3C9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2149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 fontAlgn="base"/>
                      <a:r>
                        <a:rPr lang="en-GB" sz="2400">
                          <a:effectLst/>
                          <a:latin typeface="Arial"/>
                        </a:rPr>
                        <a:t>Bertelsmann Foundation Sustainable Governance Index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>
                          <a:effectLst/>
                          <a:latin typeface="Arial"/>
                        </a:rPr>
                        <a:t>0.22777777777777777 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50961"/>
                  </a:ext>
                </a:extLst>
              </a:tr>
              <a:tr h="435577">
                <a:tc>
                  <a:txBody>
                    <a:bodyPr/>
                    <a:lstStyle/>
                    <a:p>
                      <a:pPr rtl="0" fontAlgn="base"/>
                      <a:r>
                        <a:rPr lang="en-GB" sz="2400">
                          <a:effectLst/>
                          <a:latin typeface="Arial"/>
                        </a:rPr>
                        <a:t>Global Insight Country Risk Ratings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>
                          <a:effectLst/>
                          <a:latin typeface="Arial"/>
                        </a:rPr>
                        <a:t>1.0 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6221"/>
                  </a:ext>
                </a:extLst>
              </a:tr>
              <a:tr h="435577">
                <a:tc>
                  <a:txBody>
                    <a:bodyPr/>
                    <a:lstStyle/>
                    <a:p>
                      <a:pPr rtl="0" fontAlgn="base"/>
                      <a:r>
                        <a:rPr lang="en-GB" sz="2400">
                          <a:effectLst/>
                          <a:latin typeface="Arial"/>
                        </a:rPr>
                        <a:t>IMD World Competitiveness Yearbook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>
                          <a:effectLst/>
                          <a:latin typeface="Arial"/>
                        </a:rPr>
                        <a:t>0.35 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93383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rtl="0" fontAlgn="base"/>
                      <a:r>
                        <a:rPr lang="en-GB" sz="2400">
                          <a:effectLst/>
                          <a:latin typeface="Arial"/>
                        </a:rPr>
                        <a:t>PRS International Country Risk Guide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>
                          <a:effectLst/>
                          <a:latin typeface="Arial"/>
                        </a:rPr>
                        <a:t>0.7777777777777778 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5413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2400">
                          <a:effectLst/>
                          <a:latin typeface="Arial"/>
                        </a:rPr>
                        <a:t>Varieties of Democracy Project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400">
                          <a:effectLst/>
                          <a:latin typeface="Arial"/>
                        </a:rPr>
                        <a:t>0.9666666666666667 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429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BADD6C6-5F71-4BE8-AF23-639AC7BCD51C}"/>
              </a:ext>
            </a:extLst>
          </p:cNvPr>
          <p:cNvSpPr txBox="1"/>
          <p:nvPr/>
        </p:nvSpPr>
        <p:spPr>
          <a:xfrm>
            <a:off x="1581150" y="6019800"/>
            <a:ext cx="81343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latin typeface="Helvetica"/>
                <a:cs typeface="Calibri"/>
              </a:rPr>
              <a:t>Quelques</a:t>
            </a:r>
            <a:r>
              <a:rPr lang="en-GB" sz="2800">
                <a:latin typeface="Helvetica"/>
                <a:cs typeface="Calibri"/>
              </a:rPr>
              <a:t> </a:t>
            </a:r>
            <a:r>
              <a:rPr lang="en-GB" sz="2800" err="1">
                <a:latin typeface="Helvetica"/>
                <a:cs typeface="Calibri"/>
              </a:rPr>
              <a:t>exemples</a:t>
            </a:r>
            <a:r>
              <a:rPr lang="en-GB" sz="2800">
                <a:latin typeface="Helvetica"/>
                <a:cs typeface="Calibri"/>
              </a:rPr>
              <a:t> de </a:t>
            </a:r>
            <a:r>
              <a:rPr lang="en-GB" sz="2800" err="1">
                <a:latin typeface="Helvetica"/>
                <a:cs typeface="Calibri"/>
              </a:rPr>
              <a:t>poids</a:t>
            </a:r>
            <a:r>
              <a:rPr lang="en-GB" sz="2800">
                <a:latin typeface="Helvetica"/>
                <a:cs typeface="Calibri"/>
              </a:rPr>
              <a:t> </a:t>
            </a:r>
            <a:r>
              <a:rPr lang="en-GB" sz="2800" err="1">
                <a:latin typeface="Helvetica"/>
                <a:cs typeface="Calibri"/>
              </a:rPr>
              <a:t>obtenus</a:t>
            </a:r>
            <a:r>
              <a:rPr lang="en-GB" sz="2800">
                <a:latin typeface="Helvetica"/>
                <a:cs typeface="Calibri"/>
              </a:rPr>
              <a:t> :</a:t>
            </a:r>
            <a:endParaRPr lang="en-US" sz="2800">
              <a:latin typeface="Helvetic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2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03695C91-DB65-4F0C-BFF2-90A50B3FE446}"/>
              </a:ext>
            </a:extLst>
          </p:cNvPr>
          <p:cNvSpPr/>
          <p:nvPr/>
        </p:nvSpPr>
        <p:spPr>
          <a:xfrm>
            <a:off x="586490" y="115017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BF13-E86D-4C3E-90EB-DA72081E08A9}"/>
              </a:ext>
            </a:extLst>
          </p:cNvPr>
          <p:cNvSpPr txBox="1"/>
          <p:nvPr/>
        </p:nvSpPr>
        <p:spPr>
          <a:xfrm>
            <a:off x="1143000" y="1752600"/>
            <a:ext cx="132016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latin typeface="Helvetica"/>
                <a:cs typeface="Arial"/>
              </a:rPr>
              <a:t>Changements</a:t>
            </a:r>
            <a:r>
              <a:rPr lang="en-GB" sz="2800">
                <a:latin typeface="Helvetica"/>
                <a:cs typeface="Arial"/>
              </a:rPr>
              <a:t> </a:t>
            </a:r>
            <a:r>
              <a:rPr lang="en-GB" sz="2800" err="1">
                <a:latin typeface="Helvetica"/>
                <a:cs typeface="Arial"/>
              </a:rPr>
              <a:t>apportés</a:t>
            </a:r>
            <a:r>
              <a:rPr lang="en-GB" sz="2800">
                <a:latin typeface="Helvetica"/>
                <a:cs typeface="Arial"/>
              </a:rPr>
              <a:t> :</a:t>
            </a:r>
            <a:endParaRPr lang="en-US" sz="2800">
              <a:latin typeface="Helvetica"/>
              <a:ea typeface="+mn-lt"/>
              <a:cs typeface="+mn-lt"/>
            </a:endParaRPr>
          </a:p>
          <a:p>
            <a:endParaRPr lang="en-GB" sz="2800">
              <a:latin typeface="Helvetica"/>
              <a:ea typeface="+mn-lt"/>
              <a:cs typeface="+mn-lt"/>
            </a:endParaRPr>
          </a:p>
          <a:p>
            <a:r>
              <a:rPr lang="en-GB" sz="2800">
                <a:latin typeface="Helvetica"/>
                <a:cs typeface="Arial"/>
              </a:rPr>
              <a:t>2.  </a:t>
            </a:r>
            <a:r>
              <a:rPr lang="en-GB" sz="2800" err="1">
                <a:latin typeface="Helvetica"/>
                <a:ea typeface="+mn-lt"/>
                <a:cs typeface="+mn-lt"/>
              </a:rPr>
              <a:t>Calcul</a:t>
            </a:r>
            <a:r>
              <a:rPr lang="en-GB" sz="2800">
                <a:latin typeface="Helvetica"/>
                <a:ea typeface="+mn-lt"/>
                <a:cs typeface="+mn-lt"/>
              </a:rPr>
              <a:t> de la note finale avec la </a:t>
            </a:r>
            <a:r>
              <a:rPr lang="en-GB" sz="2800" err="1">
                <a:latin typeface="Helvetica"/>
                <a:ea typeface="+mn-lt"/>
                <a:cs typeface="+mn-lt"/>
              </a:rPr>
              <a:t>moyenne</a:t>
            </a:r>
            <a:r>
              <a:rPr lang="en-GB" sz="2800">
                <a:latin typeface="Helvetica"/>
                <a:ea typeface="+mn-lt"/>
                <a:cs typeface="+mn-lt"/>
              </a:rPr>
              <a:t> </a:t>
            </a:r>
            <a:r>
              <a:rPr lang="en-GB" sz="2800" err="1">
                <a:latin typeface="Helvetica"/>
                <a:ea typeface="+mn-lt"/>
                <a:cs typeface="+mn-lt"/>
              </a:rPr>
              <a:t>pondérée</a:t>
            </a:r>
            <a:r>
              <a:rPr lang="en-GB" sz="2800">
                <a:latin typeface="Helvetica"/>
                <a:ea typeface="+mn-lt"/>
                <a:cs typeface="+mn-lt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A7A0D-EA12-466E-AC87-A519E1268DDA}"/>
              </a:ext>
            </a:extLst>
          </p:cNvPr>
          <p:cNvSpPr txBox="1"/>
          <p:nvPr/>
        </p:nvSpPr>
        <p:spPr>
          <a:xfrm>
            <a:off x="676275" y="409575"/>
            <a:ext cx="10287000" cy="1754326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5. 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Amélioration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de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l'IPC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et le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résultat</a:t>
            </a:r>
            <a:r>
              <a:rPr lang="en-GB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</a:t>
            </a:r>
            <a:r>
              <a:rPr lang="en-GB" sz="3600" b="1" spc="55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amélioré</a:t>
            </a:r>
            <a:endParaRPr lang="en-GB" sz="36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marL="12700">
              <a:spcBef>
                <a:spcPts val="114"/>
              </a:spcBef>
            </a:pPr>
            <a:endParaRPr lang="en-GB" sz="36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marL="12700">
              <a:spcBef>
                <a:spcPts val="114"/>
              </a:spcBef>
            </a:pPr>
            <a:endParaRPr lang="en-GB" sz="36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17094A-534B-42E1-935D-059151F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3438525"/>
            <a:ext cx="6391275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11CCB-B463-4B7C-9CE5-48A5EA543452}"/>
              </a:ext>
            </a:extLst>
          </p:cNvPr>
          <p:cNvSpPr txBox="1"/>
          <p:nvPr/>
        </p:nvSpPr>
        <p:spPr>
          <a:xfrm>
            <a:off x="2057400" y="6877050"/>
            <a:ext cx="13582650" cy="954107"/>
          </a:xfrm>
          <a:prstGeom prst="rect">
            <a:avLst/>
          </a:prstGeom>
          <a:solidFill>
            <a:srgbClr val="E3C92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Visualisation des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résultats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obtenus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avec le nouveau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critère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et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comparaison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entre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l'ancienne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et la nouvelle position des pays dans le </a:t>
            </a:r>
            <a:r>
              <a:rPr lang="en-GB" sz="2800" err="1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classement</a:t>
            </a:r>
            <a:r>
              <a:rPr lang="en-GB" sz="28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 final</a:t>
            </a:r>
            <a:endParaRPr lang="en-US" sz="2800">
              <a:solidFill>
                <a:schemeClr val="bg1"/>
              </a:solidFill>
              <a:latin typeface="Helvetic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61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80" y="3520143"/>
            <a:ext cx="12559094" cy="1058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155">
                <a:solidFill>
                  <a:srgbClr val="E3C922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5400" kern="1200" spc="155">
                <a:solidFill>
                  <a:srgbClr val="E3C922"/>
                </a:solidFill>
                <a:latin typeface="+mj-lt"/>
                <a:cs typeface="+mj-cs"/>
              </a:rPr>
              <a:t>VOTRE ATTENTION</a:t>
            </a:r>
            <a:endParaRPr lang="en-US" sz="5400" kern="1200" spc="155">
              <a:solidFill>
                <a:srgbClr val="E3C922"/>
              </a:solidFill>
              <a:latin typeface="+mj-lt"/>
              <a:cs typeface="Calibri"/>
            </a:endParaRPr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5555" y="1277277"/>
            <a:ext cx="9277209" cy="7732450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02B92025-7AED-4051-B558-8C9A563B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41" y="3431186"/>
            <a:ext cx="4826000" cy="482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731" y="831531"/>
            <a:ext cx="3834130" cy="77393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4950" b="1" spc="370">
                <a:solidFill>
                  <a:srgbClr val="E4CD4A"/>
                </a:solidFill>
                <a:latin typeface="Arial"/>
                <a:cs typeface="Arial"/>
              </a:rPr>
              <a:t>Sommaire</a:t>
            </a:r>
            <a:endParaRPr lang="it-IT"/>
          </a:p>
        </p:txBody>
      </p:sp>
      <p:sp>
        <p:nvSpPr>
          <p:cNvPr id="4" name="object 4"/>
          <p:cNvSpPr txBox="1"/>
          <p:nvPr/>
        </p:nvSpPr>
        <p:spPr>
          <a:xfrm>
            <a:off x="1160556" y="2274792"/>
            <a:ext cx="10730495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219960" algn="l"/>
              </a:tabLst>
            </a:pPr>
            <a:r>
              <a:rPr lang="fr-FR" sz="3200" b="1" spc="50">
                <a:latin typeface="Helvetica"/>
                <a:ea typeface="+mn-lt"/>
                <a:cs typeface="+mn-lt"/>
              </a:rPr>
              <a:t>1. Présentation de l’indicateur IPC</a:t>
            </a:r>
            <a:endParaRPr lang="fr-FR" sz="3200" b="1" spc="50">
              <a:latin typeface="Helvetica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D5CF15-D10B-4513-95C0-D1412D19151A}"/>
              </a:ext>
            </a:extLst>
          </p:cNvPr>
          <p:cNvSpPr txBox="1"/>
          <p:nvPr/>
        </p:nvSpPr>
        <p:spPr>
          <a:xfrm>
            <a:off x="1083733" y="4032490"/>
            <a:ext cx="152639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latin typeface="Helvetica"/>
              </a:rPr>
              <a:t>3. Avantages et  limites de l'IPC </a:t>
            </a:r>
            <a:r>
              <a:rPr lang="fr-FR" sz="3200" b="1">
                <a:latin typeface="Helvetica"/>
                <a:ea typeface="Helvetica"/>
                <a:cs typeface="Helvetica"/>
              </a:rPr>
              <a:t> </a:t>
            </a:r>
            <a:endParaRPr lang="it-IT" sz="3200" b="1">
              <a:latin typeface="Helvetica"/>
              <a:cs typeface="Helvetica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7C8282-E890-437A-841E-EE78F934B4BC}"/>
              </a:ext>
            </a:extLst>
          </p:cNvPr>
          <p:cNvSpPr txBox="1"/>
          <p:nvPr/>
        </p:nvSpPr>
        <p:spPr>
          <a:xfrm>
            <a:off x="1083733" y="3115733"/>
            <a:ext cx="114850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latin typeface="Helvetica"/>
                <a:cs typeface="Helvetica"/>
              </a:rPr>
              <a:t>2. Méthodologie actuelle du calcul de l'IPC</a:t>
            </a:r>
            <a:endParaRPr lang="it-IT" sz="3200" b="1">
              <a:latin typeface="Helvetica"/>
              <a:cs typeface="Helvetica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CB5509-7BB8-4351-8D0D-8387A363F59C}"/>
              </a:ext>
            </a:extLst>
          </p:cNvPr>
          <p:cNvSpPr txBox="1"/>
          <p:nvPr/>
        </p:nvSpPr>
        <p:spPr>
          <a:xfrm>
            <a:off x="1083733" y="4857225"/>
            <a:ext cx="147272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latin typeface="Helvetica"/>
                <a:cs typeface="Helvetica"/>
              </a:rPr>
              <a:t>4. Autres indicateurs ayant le même objectif</a:t>
            </a:r>
            <a:endParaRPr lang="it-IT" sz="3200">
              <a:latin typeface="Helvetica"/>
              <a:cs typeface="Calibri"/>
            </a:endParaRPr>
          </a:p>
        </p:txBody>
      </p:sp>
      <p:sp>
        <p:nvSpPr>
          <p:cNvPr id="11" name="CasellaDiTesto 9">
            <a:extLst>
              <a:ext uri="{FF2B5EF4-FFF2-40B4-BE49-F238E27FC236}">
                <a16:creationId xmlns:a16="http://schemas.microsoft.com/office/drawing/2014/main" id="{44D95F73-612A-4A81-B4F6-6B7AEB24E9F8}"/>
              </a:ext>
            </a:extLst>
          </p:cNvPr>
          <p:cNvSpPr txBox="1"/>
          <p:nvPr/>
        </p:nvSpPr>
        <p:spPr>
          <a:xfrm>
            <a:off x="1082366" y="5793658"/>
            <a:ext cx="95588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latin typeface="Helvetica"/>
              </a:rPr>
              <a:t>5. Amélioration de l'IPC et le résultat amélioré</a:t>
            </a:r>
            <a:endParaRPr lang="it-IT" sz="3200">
              <a:latin typeface="Helvetica"/>
              <a:cs typeface="Helvetica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AA5BEB-6856-4D42-9D0A-8F7707F398D8}"/>
              </a:ext>
            </a:extLst>
          </p:cNvPr>
          <p:cNvSpPr txBox="1"/>
          <p:nvPr/>
        </p:nvSpPr>
        <p:spPr>
          <a:xfrm>
            <a:off x="17212003" y="9526314"/>
            <a:ext cx="338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4CD4A"/>
          </a:solid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991" y="2820773"/>
            <a:ext cx="6391275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fr-FR" sz="3200" spc="45">
                <a:solidFill>
                  <a:srgbClr val="F5FAF5"/>
                </a:solidFill>
              </a:rPr>
              <a:t>Que représente-t-il?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713" y="3919581"/>
            <a:ext cx="10195746" cy="172669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54330" marR="5080" indent="-342900">
              <a:lnSpc>
                <a:spcPct val="117200"/>
              </a:lnSpc>
              <a:spcBef>
                <a:spcPts val="95"/>
              </a:spcBef>
              <a:buFont typeface="Wingdings"/>
              <a:buChar char="§"/>
            </a:pPr>
            <a:r>
              <a:rPr lang="fr-FR" sz="2400" spc="204">
                <a:ea typeface="+mn-lt"/>
                <a:cs typeface="+mn-lt"/>
              </a:rPr>
              <a:t>L'indice de perception de la corruption (IPC) est un indice composite.</a:t>
            </a:r>
            <a:endParaRPr lang="fr-FR" sz="2400">
              <a:latin typeface="Arial"/>
              <a:ea typeface="+mn-lt"/>
              <a:cs typeface="Arial"/>
            </a:endParaRPr>
          </a:p>
          <a:p>
            <a:pPr marL="354330" marR="5080" indent="-342900">
              <a:lnSpc>
                <a:spcPct val="117200"/>
              </a:lnSpc>
              <a:spcBef>
                <a:spcPts val="95"/>
              </a:spcBef>
              <a:buFont typeface="Wingdings"/>
              <a:buChar char="§"/>
            </a:pPr>
            <a:r>
              <a:rPr lang="fr-FR" sz="2400" spc="204">
                <a:ea typeface="+mn-lt"/>
                <a:cs typeface="+mn-lt"/>
              </a:rPr>
              <a:t>combinaison de 13 enquêtes et évaluations de la corruption, publié chaque année depuis 1995 par </a:t>
            </a:r>
            <a:r>
              <a:rPr lang="fr-FR" sz="2400" i="1" spc="204" err="1">
                <a:ea typeface="+mn-lt"/>
                <a:cs typeface="+mn-lt"/>
              </a:rPr>
              <a:t>Transparency</a:t>
            </a:r>
            <a:r>
              <a:rPr lang="fr-FR" sz="2400" i="1" spc="204">
                <a:ea typeface="+mn-lt"/>
                <a:cs typeface="+mn-lt"/>
              </a:rPr>
              <a:t> International</a:t>
            </a:r>
            <a:endParaRPr lang="fr-FR" sz="2400" spc="204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474785" y="1390481"/>
            <a:ext cx="4341757" cy="61419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4F2FD220-B03C-478D-845B-4AF86A8E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71" y="1754842"/>
            <a:ext cx="7399243" cy="758414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115707B-E523-424E-9416-704EF81630D0}"/>
              </a:ext>
            </a:extLst>
          </p:cNvPr>
          <p:cNvSpPr txBox="1">
            <a:spLocks/>
          </p:cNvSpPr>
          <p:nvPr/>
        </p:nvSpPr>
        <p:spPr>
          <a:xfrm>
            <a:off x="475112" y="6755158"/>
            <a:ext cx="6391275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>
              <a:defRPr sz="4250" b="1" i="0">
                <a:solidFill>
                  <a:srgbClr val="E4CD4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sz="3200" kern="0" spc="45">
                <a:solidFill>
                  <a:schemeClr val="bg1"/>
                </a:solidFill>
              </a:rPr>
              <a:t>Pour qui a-t-il été construit?</a:t>
            </a:r>
            <a:r>
              <a:rPr lang="fr-FR" sz="3200" kern="0" spc="45"/>
              <a:t>  .?</a:t>
            </a:r>
            <a:endParaRPr lang="fr-FR" sz="3200" b="0" kern="0" spc="45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964001-AA4A-43A8-B30B-C22FE87EC241}"/>
              </a:ext>
            </a:extLst>
          </p:cNvPr>
          <p:cNvSpPr txBox="1"/>
          <p:nvPr/>
        </p:nvSpPr>
        <p:spPr>
          <a:xfrm>
            <a:off x="475862" y="600230"/>
            <a:ext cx="8813874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1. Présentation de l'indicateur 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FC61E24-132C-4D30-97EF-9767051D39DB}"/>
              </a:ext>
            </a:extLst>
          </p:cNvPr>
          <p:cNvSpPr txBox="1"/>
          <p:nvPr/>
        </p:nvSpPr>
        <p:spPr>
          <a:xfrm>
            <a:off x="468713" y="7415816"/>
            <a:ext cx="10195746" cy="171386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54330" marR="5080" indent="-342900">
              <a:lnSpc>
                <a:spcPct val="117200"/>
              </a:lnSpc>
              <a:spcBef>
                <a:spcPts val="95"/>
              </a:spcBef>
              <a:buFont typeface="Wingdings"/>
              <a:buChar char="§"/>
            </a:pPr>
            <a:r>
              <a:rPr lang="fr-FR" sz="2400" spc="204">
                <a:ea typeface="+mn-lt"/>
                <a:cs typeface="+mn-lt"/>
              </a:rPr>
              <a:t>l'IPC aide à prévenir la corruption et alerte les pays à renforcer la coopération entre les services de contrôle et de justice.</a:t>
            </a:r>
            <a:endParaRPr lang="fr-FR">
              <a:ea typeface="+mn-lt"/>
              <a:cs typeface="+mn-lt"/>
            </a:endParaRPr>
          </a:p>
          <a:p>
            <a:pPr marL="354330" marR="5080" indent="-342900">
              <a:lnSpc>
                <a:spcPct val="117200"/>
              </a:lnSpc>
              <a:spcBef>
                <a:spcPts val="95"/>
              </a:spcBef>
              <a:buFont typeface="Wingdings"/>
              <a:buChar char="§"/>
            </a:pPr>
            <a:r>
              <a:rPr lang="fr-FR" sz="2400" spc="204">
                <a:ea typeface="+mn-lt"/>
                <a:cs typeface="+mn-lt"/>
              </a:rPr>
              <a:t>accroître la transparence des budgets publics, des recettes nationales et des projets d'aide.</a:t>
            </a:r>
            <a:endParaRPr lang="fr-FR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AB0403-A769-480E-8017-092F9DC0419F}"/>
              </a:ext>
            </a:extLst>
          </p:cNvPr>
          <p:cNvSpPr txBox="1"/>
          <p:nvPr/>
        </p:nvSpPr>
        <p:spPr>
          <a:xfrm>
            <a:off x="16226659" y="9821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B06289-3FB3-4A69-A5F0-30E3E06B9DAF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DABEB47-210E-4EE6-8818-59E2B00A51EC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23F250-2E85-4C14-8D6F-A5C7414F8BA0}"/>
              </a:ext>
            </a:extLst>
          </p:cNvPr>
          <p:cNvSpPr txBox="1"/>
          <p:nvPr/>
        </p:nvSpPr>
        <p:spPr>
          <a:xfrm>
            <a:off x="1830770" y="2254470"/>
            <a:ext cx="1048800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latin typeface="Helvetica"/>
                <a:ea typeface="宋体"/>
              </a:rPr>
              <a:t>Méthodologie pour calculer l’IPC suit quatre étapes :  </a:t>
            </a:r>
            <a:endParaRPr lang="fr-FR" sz="3200">
              <a:latin typeface="Helvetica"/>
              <a:ea typeface="宋体"/>
              <a:cs typeface="Helvetica"/>
            </a:endParaRPr>
          </a:p>
          <a:p>
            <a:endParaRPr lang="fr-FR" sz="3200">
              <a:latin typeface="Helvetica"/>
              <a:ea typeface="宋体"/>
            </a:endParaRPr>
          </a:p>
          <a:p>
            <a:r>
              <a:rPr lang="fr-FR" sz="2800">
                <a:latin typeface="Helvetica"/>
                <a:ea typeface="宋体"/>
              </a:rPr>
              <a:t>1.</a:t>
            </a:r>
            <a:r>
              <a:rPr lang="fr-FR" sz="2800">
                <a:latin typeface="Helvetica"/>
                <a:ea typeface="宋体"/>
                <a:cs typeface="Helvetica"/>
              </a:rPr>
              <a:t>      </a:t>
            </a:r>
            <a:r>
              <a:rPr lang="fr-FR" sz="2800">
                <a:latin typeface="Helvetica"/>
                <a:ea typeface="宋体"/>
              </a:rPr>
              <a:t>Sélectionner les sources de données</a:t>
            </a:r>
            <a:endParaRPr lang="fr-FR" sz="2800">
              <a:latin typeface="Helvetica"/>
              <a:ea typeface="宋体"/>
              <a:cs typeface="Helvetica"/>
            </a:endParaRPr>
          </a:p>
          <a:p>
            <a:r>
              <a:rPr lang="fr-FR" sz="2800">
                <a:latin typeface="Helvetica"/>
                <a:ea typeface="宋体"/>
              </a:rPr>
              <a:t>2.</a:t>
            </a:r>
            <a:r>
              <a:rPr lang="fr-FR" sz="2800">
                <a:latin typeface="Helvetica"/>
                <a:ea typeface="宋体"/>
                <a:cs typeface="Helvetica"/>
              </a:rPr>
              <a:t>      </a:t>
            </a:r>
            <a:r>
              <a:rPr lang="fr-FR" sz="2800">
                <a:latin typeface="Helvetica"/>
                <a:ea typeface="+mn-lt"/>
                <a:cs typeface="+mn-lt"/>
              </a:rPr>
              <a:t>Normaliser les sources de données</a:t>
            </a:r>
          </a:p>
          <a:p>
            <a:r>
              <a:rPr lang="fr-FR" sz="2800">
                <a:latin typeface="Helvetica"/>
                <a:ea typeface="宋体"/>
              </a:rPr>
              <a:t>3.</a:t>
            </a:r>
            <a:r>
              <a:rPr lang="fr-FR" sz="2800">
                <a:latin typeface="Helvetica"/>
                <a:ea typeface="宋体"/>
                <a:cs typeface="Helvetica"/>
              </a:rPr>
              <a:t>      </a:t>
            </a:r>
            <a:r>
              <a:rPr lang="fr-FR" sz="2800">
                <a:latin typeface="Helvetica"/>
                <a:ea typeface="+mn-lt"/>
                <a:cs typeface="+mn-lt"/>
              </a:rPr>
              <a:t>Agréger les données redimensionnées</a:t>
            </a:r>
          </a:p>
          <a:p>
            <a:r>
              <a:rPr lang="fr-FR" sz="2800">
                <a:latin typeface="Helvetica"/>
                <a:ea typeface="宋体"/>
              </a:rPr>
              <a:t>4.</a:t>
            </a:r>
            <a:r>
              <a:rPr lang="fr-FR" sz="2800">
                <a:latin typeface="Helvetica"/>
                <a:ea typeface="宋体"/>
                <a:cs typeface="Helvetica"/>
              </a:rPr>
              <a:t>      </a:t>
            </a:r>
            <a:r>
              <a:rPr lang="fr-FR" sz="2800">
                <a:latin typeface="Helvetica"/>
                <a:ea typeface="+mn-lt"/>
                <a:cs typeface="+mn-lt"/>
              </a:rPr>
              <a:t>Signaler une mesure d'incertitude</a:t>
            </a:r>
            <a:endParaRPr lang="fr-FR" sz="3200">
              <a:latin typeface="Helvetica"/>
              <a:ea typeface="+mn-lt"/>
              <a:cs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EDD84A-BFD0-4C52-9D13-D125FCAEBB84}"/>
              </a:ext>
            </a:extLst>
          </p:cNvPr>
          <p:cNvSpPr txBox="1"/>
          <p:nvPr/>
        </p:nvSpPr>
        <p:spPr>
          <a:xfrm>
            <a:off x="1830770" y="6698374"/>
            <a:ext cx="15119129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latin typeface="Helvetica"/>
                <a:cs typeface="Segoe UI"/>
              </a:rPr>
              <a:t>Processus de calcul intègre également un mécanisme de contrôle :​</a:t>
            </a:r>
          </a:p>
          <a:p>
            <a:endParaRPr lang="fr-FR" sz="3200">
              <a:latin typeface="Helvetica"/>
              <a:cs typeface="Segoe UI"/>
            </a:endParaRPr>
          </a:p>
          <a:p>
            <a:r>
              <a:rPr lang="fr-FR" sz="2800">
                <a:latin typeface="Helvetica"/>
                <a:cs typeface="Segoe UI"/>
              </a:rPr>
              <a:t>2 chercheurs internes + 2 conseillers universitaires non affiliés à </a:t>
            </a:r>
            <a:r>
              <a:rPr lang="fr" sz="2800" i="1" err="1">
                <a:latin typeface="Helvetica"/>
                <a:cs typeface="Segoe UI"/>
              </a:rPr>
              <a:t>Transparency</a:t>
            </a:r>
            <a:r>
              <a:rPr lang="fr" sz="2800" i="1">
                <a:latin typeface="Helvetica"/>
                <a:cs typeface="Segoe UI"/>
              </a:rPr>
              <a:t> International</a:t>
            </a:r>
            <a:r>
              <a:rPr lang="fr" sz="2800">
                <a:latin typeface="Helvetica"/>
                <a:cs typeface="Segoe UI"/>
              </a:rPr>
              <a:t>.</a:t>
            </a:r>
            <a:endParaRPr lang="fr-FR" sz="2800">
              <a:latin typeface="Helvetica"/>
              <a:cs typeface="Segoe UI"/>
            </a:endParaRP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0F8A4FDC-B8F1-4159-8D9C-F2AB0F9073A4}"/>
              </a:ext>
            </a:extLst>
          </p:cNvPr>
          <p:cNvSpPr/>
          <p:nvPr/>
        </p:nvSpPr>
        <p:spPr>
          <a:xfrm>
            <a:off x="1001111" y="6696403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275CF362-A0E4-4785-B74E-1FBA85E6B6DC}"/>
              </a:ext>
            </a:extLst>
          </p:cNvPr>
          <p:cNvSpPr/>
          <p:nvPr/>
        </p:nvSpPr>
        <p:spPr>
          <a:xfrm>
            <a:off x="932136" y="2331326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C22B23-3838-46D4-9669-64014B54BA6F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3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ABFAFCE-729E-447C-8DDA-F5FB817694B5}"/>
              </a:ext>
            </a:extLst>
          </p:cNvPr>
          <p:cNvCxnSpPr>
            <a:cxnSpLocks/>
          </p:cNvCxnSpPr>
          <p:nvPr/>
        </p:nvCxnSpPr>
        <p:spPr>
          <a:xfrm flipV="1">
            <a:off x="1001110" y="5829299"/>
            <a:ext cx="12149302" cy="29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7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7BD3FA-159E-4A2F-BF35-79EA7C0146C5}"/>
              </a:ext>
            </a:extLst>
          </p:cNvPr>
          <p:cNvSpPr txBox="1"/>
          <p:nvPr/>
        </p:nvSpPr>
        <p:spPr>
          <a:xfrm>
            <a:off x="1623847" y="5732737"/>
            <a:ext cx="1220251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b="1">
                <a:latin typeface="Helvetica"/>
                <a:ea typeface="宋体"/>
                <a:cs typeface="Helvetica"/>
              </a:rPr>
              <a:t>Critères à suivre :</a:t>
            </a:r>
            <a:endParaRPr lang="fr-FR" sz="3200" b="1"/>
          </a:p>
          <a:p>
            <a:pPr algn="just"/>
            <a:endParaRPr lang="fr-FR" sz="2800" b="1">
              <a:latin typeface="Helvetica"/>
              <a:ea typeface="宋体"/>
              <a:cs typeface="Helvetica"/>
            </a:endParaRP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1.  Les méthodes de collecte de données et l’approche de mesure sont clairement documentés</a:t>
            </a:r>
            <a:endParaRPr lang="fr-FR" sz="2800">
              <a:cs typeface="Calibri"/>
            </a:endParaRP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2.   Les données sont étroitement liées à la mesure de la corruption</a:t>
            </a: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3.   La granularité quantitative</a:t>
            </a: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4.   La comparabilité entre les pays</a:t>
            </a: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5.   L’examen strict de la disponibilité des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90BF6F-6E08-4396-AEDD-99813EF1AE04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1 :  Sélectionner les sources de données</a:t>
            </a:r>
            <a:r>
              <a:rPr lang="en-US" sz="1200">
                <a:latin typeface="Helvetica"/>
                <a:ea typeface="宋体"/>
              </a:rPr>
              <a:t>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C06D92-F73E-4961-9A19-EF195BF7312C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4</a:t>
            </a: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7362F280-FCCF-42FF-BE21-F2395120CBC2}"/>
              </a:ext>
            </a:extLst>
          </p:cNvPr>
          <p:cNvSpPr txBox="1"/>
          <p:nvPr/>
        </p:nvSpPr>
        <p:spPr>
          <a:xfrm>
            <a:off x="1702675" y="3318640"/>
            <a:ext cx="10704786" cy="1446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>
                <a:latin typeface="Helvetica"/>
                <a:cs typeface="Segoe UI"/>
              </a:rPr>
              <a:t>Source de base de donnée :  ​</a:t>
            </a:r>
            <a:endParaRPr lang="fr-FR" sz="2800">
              <a:latin typeface="Helvetica"/>
              <a:ea typeface="+mn-lt"/>
              <a:cs typeface="Segoe UI"/>
            </a:endParaRPr>
          </a:p>
          <a:p>
            <a:endParaRPr lang="fr-FR" sz="2800">
              <a:ea typeface="+mn-lt"/>
              <a:cs typeface="+mn-lt"/>
            </a:endParaRPr>
          </a:p>
          <a:p>
            <a:r>
              <a:rPr lang="fr-FR" sz="2800">
                <a:ea typeface="+mn-lt"/>
                <a:cs typeface="+mn-lt"/>
              </a:rPr>
              <a:t>13 sources de données provenant de 12 institutions</a:t>
            </a:r>
            <a:endParaRPr lang="fr-FR" sz="2800">
              <a:latin typeface="Helvetica"/>
              <a:cs typeface="Segoe UI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90DDF7B-2805-447B-82F7-6C3812A9964A}"/>
              </a:ext>
            </a:extLst>
          </p:cNvPr>
          <p:cNvCxnSpPr>
            <a:cxnSpLocks/>
          </p:cNvCxnSpPr>
          <p:nvPr/>
        </p:nvCxnSpPr>
        <p:spPr>
          <a:xfrm flipV="1">
            <a:off x="1060231" y="5238092"/>
            <a:ext cx="12149302" cy="29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FD74C713-BC19-44FA-BCDC-516CDC02B113}"/>
              </a:ext>
            </a:extLst>
          </p:cNvPr>
          <p:cNvSpPr/>
          <p:nvPr/>
        </p:nvSpPr>
        <p:spPr>
          <a:xfrm>
            <a:off x="951843" y="3316671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5503FE4F-7AB8-42E1-A986-BD2A88DA48B4}"/>
              </a:ext>
            </a:extLst>
          </p:cNvPr>
          <p:cNvSpPr/>
          <p:nvPr/>
        </p:nvSpPr>
        <p:spPr>
          <a:xfrm>
            <a:off x="951843" y="5730766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1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90BF6F-6E08-4396-AEDD-99813EF1AE04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2 :  Normaliser les sources de données</a:t>
            </a:r>
            <a:r>
              <a:rPr lang="en-US" sz="1200">
                <a:latin typeface="Helvetica"/>
                <a:ea typeface="宋体"/>
              </a:rPr>
              <a:t> </a:t>
            </a: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AAEA5D6E-60D4-42DB-8D89-F2DC12726763}"/>
              </a:ext>
            </a:extLst>
          </p:cNvPr>
          <p:cNvSpPr/>
          <p:nvPr/>
        </p:nvSpPr>
        <p:spPr>
          <a:xfrm>
            <a:off x="1104243" y="4099691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22BAE-30A5-4DB5-95FD-FED214954E63}"/>
              </a:ext>
            </a:extLst>
          </p:cNvPr>
          <p:cNvSpPr txBox="1"/>
          <p:nvPr/>
        </p:nvSpPr>
        <p:spPr>
          <a:xfrm>
            <a:off x="953815" y="2796409"/>
            <a:ext cx="137593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Helvetica"/>
                <a:ea typeface="宋体"/>
                <a:cs typeface="Helvetica"/>
              </a:rPr>
              <a:t>Normalisation des sources de données : 0-100.</a:t>
            </a:r>
          </a:p>
          <a:p>
            <a:r>
              <a:rPr lang="fr-FR" sz="2800" i="1">
                <a:latin typeface="Helvetica"/>
                <a:ea typeface="宋体"/>
                <a:cs typeface="Helvetica"/>
              </a:rPr>
              <a:t>(0 : le niveau le plus élevé de corruption ; 100 : le niveau le plus bas de corruption)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ABA17E-7D19-4F68-ACAE-09090B424AC9}"/>
              </a:ext>
            </a:extLst>
          </p:cNvPr>
          <p:cNvSpPr txBox="1"/>
          <p:nvPr/>
        </p:nvSpPr>
        <p:spPr>
          <a:xfrm>
            <a:off x="1870184" y="4126624"/>
            <a:ext cx="92267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latin typeface="Helvetica"/>
                <a:cs typeface="Helvetica"/>
              </a:rPr>
              <a:t>Méthode classique de normalisation : Cote Z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3E4DD4-91C7-455A-8CC4-EAABF1EF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17" y="4791158"/>
            <a:ext cx="10438743" cy="3503065"/>
          </a:xfrm>
          <a:prstGeom prst="rect">
            <a:avLst/>
          </a:prstGeom>
        </p:spPr>
      </p:pic>
      <p:pic>
        <p:nvPicPr>
          <p:cNvPr id="10" name="Image 11">
            <a:extLst>
              <a:ext uri="{FF2B5EF4-FFF2-40B4-BE49-F238E27FC236}">
                <a16:creationId xmlns:a16="http://schemas.microsoft.com/office/drawing/2014/main" id="{CF3E1421-ED24-4E4E-A492-D47EAA79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45" y="8608321"/>
            <a:ext cx="10369768" cy="10516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D0558F-4EB0-4575-AEE4-C673976E88BA}"/>
              </a:ext>
            </a:extLst>
          </p:cNvPr>
          <p:cNvSpPr txBox="1"/>
          <p:nvPr/>
        </p:nvSpPr>
        <p:spPr>
          <a:xfrm>
            <a:off x="1101615" y="8866133"/>
            <a:ext cx="1215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i="1" err="1">
                <a:latin typeface="Helvetica"/>
                <a:cs typeface="Helvetica"/>
              </a:rPr>
              <a:t>CoteZ</a:t>
            </a:r>
            <a:endParaRPr lang="fr-FR" sz="2800" i="1">
              <a:latin typeface="Helvetica"/>
              <a:cs typeface="Helvetic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15A032-DC79-4ED8-A332-F357DB6483BE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87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2504AB-5661-445F-8705-446F9CC92882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2 :  Normaliser les sources de données</a:t>
            </a:r>
            <a:r>
              <a:rPr lang="en-US" sz="1200">
                <a:latin typeface="Helvetica"/>
                <a:ea typeface="宋体"/>
              </a:rPr>
              <a:t> </a:t>
            </a: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DB603035-D4A6-4541-8B2E-7A2BB0936864}"/>
              </a:ext>
            </a:extLst>
          </p:cNvPr>
          <p:cNvSpPr/>
          <p:nvPr/>
        </p:nvSpPr>
        <p:spPr>
          <a:xfrm>
            <a:off x="1188325" y="5257801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256BA33-9AC4-41F5-8AED-237CDB4CC651}"/>
              </a:ext>
            </a:extLst>
          </p:cNvPr>
          <p:cNvSpPr/>
          <p:nvPr/>
        </p:nvSpPr>
        <p:spPr>
          <a:xfrm>
            <a:off x="1188325" y="3040774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2C5E88-5A3D-454A-B250-E2EDA9C1A0CD}"/>
              </a:ext>
            </a:extLst>
          </p:cNvPr>
          <p:cNvSpPr txBox="1"/>
          <p:nvPr/>
        </p:nvSpPr>
        <p:spPr>
          <a:xfrm>
            <a:off x="2096814" y="3042746"/>
            <a:ext cx="77290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latin typeface="Helvetica"/>
                <a:cs typeface="Helvetica"/>
              </a:rPr>
              <a:t>Transformer les Cotes Z sont en score IPC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91A022-653F-43A8-8981-830B40C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61" y="3569659"/>
            <a:ext cx="10271234" cy="13247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F0BE9F0-2619-4610-9B3E-049CAF75CD45}"/>
              </a:ext>
            </a:extLst>
          </p:cNvPr>
          <p:cNvSpPr txBox="1"/>
          <p:nvPr/>
        </p:nvSpPr>
        <p:spPr>
          <a:xfrm>
            <a:off x="2096814" y="5259770"/>
            <a:ext cx="65663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"/>
                <a:cs typeface="Helvetica"/>
              </a:rPr>
              <a:t>Gérer les valeurs extrêmes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A45F9D-4095-467B-80B8-A5B0BEFD441A}"/>
              </a:ext>
            </a:extLst>
          </p:cNvPr>
          <p:cNvSpPr txBox="1"/>
          <p:nvPr/>
        </p:nvSpPr>
        <p:spPr>
          <a:xfrm>
            <a:off x="2096813" y="5939659"/>
            <a:ext cx="116999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Les scores inférieures à 0 = 0;</a:t>
            </a:r>
            <a:endParaRPr lang="fr-FR">
              <a:latin typeface="Helvetica"/>
              <a:cs typeface="Helvetica"/>
            </a:endParaRPr>
          </a:p>
          <a:p>
            <a:pPr algn="just"/>
            <a:r>
              <a:rPr lang="fr-FR" sz="2800">
                <a:latin typeface="Helvetica"/>
                <a:ea typeface="宋体"/>
                <a:cs typeface="Helvetica"/>
              </a:rPr>
              <a:t>Les scores qui dépassent 100 = 100.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2F9156-2E75-43A6-9040-31DC7604F506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746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2504AB-5661-445F-8705-446F9CC92882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2 :  Normaliser les sources de données</a:t>
            </a:r>
            <a:r>
              <a:rPr lang="en-US" sz="1200">
                <a:latin typeface="Helvetica"/>
                <a:ea typeface="宋体"/>
              </a:rPr>
              <a:t> 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256BA33-9AC4-41F5-8AED-237CDB4CC651}"/>
              </a:ext>
            </a:extLst>
          </p:cNvPr>
          <p:cNvSpPr/>
          <p:nvPr/>
        </p:nvSpPr>
        <p:spPr>
          <a:xfrm>
            <a:off x="1188325" y="3040774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2C5E88-5A3D-454A-B250-E2EDA9C1A0CD}"/>
              </a:ext>
            </a:extLst>
          </p:cNvPr>
          <p:cNvSpPr txBox="1"/>
          <p:nvPr/>
        </p:nvSpPr>
        <p:spPr>
          <a:xfrm>
            <a:off x="2096814" y="3042746"/>
            <a:ext cx="77290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latin typeface="Helvetica"/>
                <a:cs typeface="Helvetica"/>
              </a:rPr>
              <a:t>Les scores normalisés pour chaque indice</a:t>
            </a:r>
          </a:p>
        </p:txBody>
      </p:sp>
      <p:pic>
        <p:nvPicPr>
          <p:cNvPr id="8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60686A7-2EE8-4BC0-86A3-5397A4F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7" y="3769191"/>
            <a:ext cx="16331105" cy="60002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30E7F51-CE7F-467B-B3D6-2027B0F7BA04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64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DFF5DCEA-7139-472A-A1C0-FB2034C88F3A}"/>
              </a:ext>
            </a:extLst>
          </p:cNvPr>
          <p:cNvSpPr txBox="1"/>
          <p:nvPr/>
        </p:nvSpPr>
        <p:spPr>
          <a:xfrm>
            <a:off x="870000" y="718471"/>
            <a:ext cx="11216939" cy="568745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fr-FR" sz="3600" b="1" spc="55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2. Méthodologie actuelle du calcul de l'IPC</a:t>
            </a:r>
            <a:endParaRPr lang="fr-FR" sz="1400" b="1" spc="55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839CDC-3E8F-4ABA-BEC6-76643D437FE2}"/>
              </a:ext>
            </a:extLst>
          </p:cNvPr>
          <p:cNvSpPr/>
          <p:nvPr/>
        </p:nvSpPr>
        <p:spPr>
          <a:xfrm>
            <a:off x="605540" y="1435920"/>
            <a:ext cx="5977430" cy="86381"/>
          </a:xfrm>
          <a:custGeom>
            <a:avLst/>
            <a:gdLst/>
            <a:ahLst/>
            <a:cxnLst/>
            <a:rect l="l" t="t" r="r" b="b"/>
            <a:pathLst>
              <a:path w="1819275" h="66675">
                <a:moveTo>
                  <a:pt x="0" y="0"/>
                </a:moveTo>
                <a:lnTo>
                  <a:pt x="1819274" y="0"/>
                </a:lnTo>
                <a:lnTo>
                  <a:pt x="181927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2504AB-5661-445F-8705-446F9CC92882}"/>
              </a:ext>
            </a:extLst>
          </p:cNvPr>
          <p:cNvSpPr txBox="1"/>
          <p:nvPr/>
        </p:nvSpPr>
        <p:spPr>
          <a:xfrm>
            <a:off x="953814" y="2096814"/>
            <a:ext cx="12537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latin typeface="Helvetica"/>
                <a:ea typeface="宋体"/>
              </a:rPr>
              <a:t>Etape 3 :  </a:t>
            </a:r>
            <a:r>
              <a:rPr lang="fr-FR" sz="3600" b="1">
                <a:latin typeface="Helvetica"/>
                <a:ea typeface="+mn-lt"/>
                <a:cs typeface="+mn-lt"/>
              </a:rPr>
              <a:t>Agrégation des données redimensionnées</a:t>
            </a:r>
            <a:r>
              <a:rPr lang="fr-FR" sz="3600">
                <a:latin typeface="Helvetica"/>
                <a:ea typeface="+mn-lt"/>
                <a:cs typeface="+mn-lt"/>
              </a:rPr>
              <a:t> </a:t>
            </a:r>
            <a:endParaRPr lang="en-US" sz="1200">
              <a:latin typeface="Helvetica"/>
              <a:ea typeface="宋体"/>
              <a:cs typeface="Helvetica"/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DB603035-D4A6-4541-8B2E-7A2BB0936864}"/>
              </a:ext>
            </a:extLst>
          </p:cNvPr>
          <p:cNvSpPr/>
          <p:nvPr/>
        </p:nvSpPr>
        <p:spPr>
          <a:xfrm>
            <a:off x="1188325" y="5490634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256BA33-9AC4-41F5-8AED-237CDB4CC651}"/>
              </a:ext>
            </a:extLst>
          </p:cNvPr>
          <p:cNvSpPr/>
          <p:nvPr/>
        </p:nvSpPr>
        <p:spPr>
          <a:xfrm>
            <a:off x="1188325" y="3210107"/>
            <a:ext cx="453258" cy="47296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A45F9D-4095-467B-80B8-A5B0BEFD441A}"/>
              </a:ext>
            </a:extLst>
          </p:cNvPr>
          <p:cNvSpPr txBox="1"/>
          <p:nvPr/>
        </p:nvSpPr>
        <p:spPr>
          <a:xfrm>
            <a:off x="1927480" y="5257947"/>
            <a:ext cx="116999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800">
                <a:latin typeface="Helvetica"/>
                <a:ea typeface="+mn-lt"/>
                <a:cs typeface="+mn-lt"/>
              </a:rPr>
              <a:t>Le score sera calculé uniquement pour les pays avec un minimum de trois sources de données disponibles</a:t>
            </a:r>
            <a:endParaRPr lang="it-IT">
              <a:latin typeface="Helvetica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8A1150-F029-4127-AB0F-CBAE446A87D3}"/>
              </a:ext>
            </a:extLst>
          </p:cNvPr>
          <p:cNvSpPr txBox="1"/>
          <p:nvPr/>
        </p:nvSpPr>
        <p:spPr>
          <a:xfrm>
            <a:off x="1930400" y="3031067"/>
            <a:ext cx="116967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Helvetica"/>
                <a:ea typeface="+mn-lt"/>
                <a:cs typeface="+mn-lt"/>
              </a:rPr>
              <a:t>L'IPC de </a:t>
            </a:r>
            <a:r>
              <a:rPr lang="en-US" sz="2800" err="1">
                <a:latin typeface="Helvetica"/>
                <a:ea typeface="+mn-lt"/>
                <a:cs typeface="+mn-lt"/>
              </a:rPr>
              <a:t>chaque</a:t>
            </a:r>
            <a:r>
              <a:rPr lang="en-US" sz="2800">
                <a:latin typeface="Helvetica"/>
                <a:ea typeface="+mn-lt"/>
                <a:cs typeface="+mn-lt"/>
              </a:rPr>
              <a:t> pays </a:t>
            </a:r>
            <a:r>
              <a:rPr lang="en-US" sz="2800" err="1">
                <a:latin typeface="Helvetica"/>
                <a:ea typeface="+mn-lt"/>
                <a:cs typeface="+mn-lt"/>
              </a:rPr>
              <a:t>est</a:t>
            </a:r>
            <a:r>
              <a:rPr lang="en-US" sz="2800">
                <a:latin typeface="Helvetica"/>
                <a:ea typeface="+mn-lt"/>
                <a:cs typeface="+mn-lt"/>
              </a:rPr>
              <a:t> </a:t>
            </a:r>
            <a:r>
              <a:rPr lang="en-US" sz="2800" err="1">
                <a:latin typeface="Helvetica"/>
                <a:ea typeface="+mn-lt"/>
                <a:cs typeface="+mn-lt"/>
              </a:rPr>
              <a:t>une</a:t>
            </a:r>
            <a:r>
              <a:rPr lang="en-US" sz="2800">
                <a:latin typeface="Helvetica"/>
                <a:ea typeface="+mn-lt"/>
                <a:cs typeface="+mn-lt"/>
              </a:rPr>
              <a:t> </a:t>
            </a:r>
            <a:r>
              <a:rPr lang="en-US" sz="2800" err="1">
                <a:latin typeface="Helvetica"/>
                <a:ea typeface="+mn-lt"/>
                <a:cs typeface="+mn-lt"/>
              </a:rPr>
              <a:t>moyenne</a:t>
            </a:r>
            <a:r>
              <a:rPr lang="en-US" sz="2800">
                <a:latin typeface="Helvetica"/>
                <a:ea typeface="+mn-lt"/>
                <a:cs typeface="+mn-lt"/>
              </a:rPr>
              <a:t> sur </a:t>
            </a:r>
            <a:r>
              <a:rPr lang="en-US" sz="2800" err="1">
                <a:latin typeface="Helvetica"/>
                <a:ea typeface="+mn-lt"/>
                <a:cs typeface="+mn-lt"/>
              </a:rPr>
              <a:t>toutes</a:t>
            </a:r>
            <a:r>
              <a:rPr lang="en-US" sz="2800">
                <a:latin typeface="Helvetica"/>
                <a:ea typeface="+mn-lt"/>
                <a:cs typeface="+mn-lt"/>
              </a:rPr>
              <a:t> les </a:t>
            </a:r>
            <a:r>
              <a:rPr lang="en-US" sz="2800" err="1">
                <a:latin typeface="Helvetica"/>
                <a:ea typeface="+mn-lt"/>
                <a:cs typeface="+mn-lt"/>
              </a:rPr>
              <a:t>valeurs</a:t>
            </a:r>
            <a:r>
              <a:rPr lang="en-US" sz="2800">
                <a:latin typeface="Helvetica"/>
                <a:ea typeface="+mn-lt"/>
                <a:cs typeface="+mn-lt"/>
              </a:rPr>
              <a:t> </a:t>
            </a:r>
            <a:r>
              <a:rPr lang="en-US" sz="2800" err="1">
                <a:latin typeface="Helvetica"/>
                <a:ea typeface="+mn-lt"/>
                <a:cs typeface="+mn-lt"/>
              </a:rPr>
              <a:t>normalisées</a:t>
            </a:r>
            <a:r>
              <a:rPr lang="en-US" sz="2800">
                <a:latin typeface="Helvetica"/>
                <a:ea typeface="+mn-lt"/>
                <a:cs typeface="+mn-lt"/>
              </a:rPr>
              <a:t> </a:t>
            </a:r>
            <a:endParaRPr lang="en-US" sz="280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8E3716-2CB8-4BBB-BB69-BE8B83054DE6}"/>
              </a:ext>
            </a:extLst>
          </p:cNvPr>
          <p:cNvSpPr txBox="1"/>
          <p:nvPr/>
        </p:nvSpPr>
        <p:spPr>
          <a:xfrm>
            <a:off x="17418926" y="9812064"/>
            <a:ext cx="871045" cy="379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3891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Personalizzato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Office Theme</vt:lpstr>
      <vt:lpstr>Presentazione standard di PowerPoint</vt:lpstr>
      <vt:lpstr>Presentazione standard di PowerPoint</vt:lpstr>
      <vt:lpstr>Que représente-t-il?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5. Amélioration de l'IPC et le résultat amélioré </vt:lpstr>
      <vt:lpstr>Presentazione standard di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Le Camping dans le désert</dc:title>
  <dc:creator>Yousra REGRAGUI</dc:creator>
  <cp:keywords>DAEPTZrI3t4,BAEOWKwvf3g</cp:keywords>
  <cp:revision>5</cp:revision>
  <dcterms:created xsi:type="dcterms:W3CDTF">2020-12-03T21:15:55Z</dcterms:created>
  <dcterms:modified xsi:type="dcterms:W3CDTF">2020-12-12T15:32:08Z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2020-12-03T00:00:00Z</vt:filetime>
  </property>
  <property fmtid="{D5CDD505-2E9C-101B-9397-08002B2CF9AE}" pid="3" name="Creator">
    <vt:lpwstr>Canva</vt:lpwstr>
  </property>
  <property fmtid="{D5CDD505-2E9C-101B-9397-08002B2CF9AE}" pid="4" name="LastSaved">
    <vt:filetime>2020-12-03T00:00:00Z</vt:filetime>
  </property>
</Properties>
</file>