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56" r:id="rId5"/>
    <p:sldId id="257" r:id="rId6"/>
    <p:sldId id="258" r:id="rId7"/>
    <p:sldId id="259" r:id="rId8"/>
    <p:sldId id="271" r:id="rId9"/>
    <p:sldId id="261" r:id="rId10"/>
    <p:sldId id="272" r:id="rId11"/>
    <p:sldId id="263" r:id="rId12"/>
    <p:sldId id="264" r:id="rId13"/>
    <p:sldId id="273" r:id="rId14"/>
    <p:sldId id="265" r:id="rId15"/>
    <p:sldId id="266" r:id="rId16"/>
    <p:sldId id="267" r:id="rId17"/>
    <p:sldId id="274" r:id="rId18"/>
    <p:sldId id="268" r:id="rId19"/>
    <p:sldId id="269" r:id="rId20"/>
    <p:sldId id="275" r:id="rId21"/>
    <p:sldId id="276" r:id="rId22"/>
    <p:sldId id="280" r:id="rId23"/>
    <p:sldId id="285" r:id="rId24"/>
    <p:sldId id="277" r:id="rId25"/>
    <p:sldId id="287" r:id="rId26"/>
    <p:sldId id="270" r:id="rId27"/>
    <p:sldId id="286" r:id="rId28"/>
    <p:sldId id="281" r:id="rId29"/>
    <p:sldId id="284" r:id="rId30"/>
    <p:sldId id="283" r:id="rId31"/>
    <p:sldId id="282" r:id="rId3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A5A5A5"/>
    <a:srgbClr val="4472C4"/>
    <a:srgbClr val="ED7D31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03D8B9-E76E-0958-5B15-94C2EAE08ABF}" v="4" dt="2024-07-23T16:19:03.224"/>
    <p1510:client id="{068963A5-638E-45A1-8A9C-F91144CD644B}" v="1265" dt="2024-07-24T05:49:52.184"/>
    <p1510:client id="{140BD1FD-7F90-4BA7-88EA-D7AC45DEE710}" v="2237" dt="2024-07-24T07:10:12.209"/>
    <p1510:client id="{57589CD7-2F31-0DC8-0942-73D59E5543B5}" v="3" dt="2024-07-24T05:47:21.347"/>
    <p1510:client id="{78E7669E-A9D3-A9EF-BEC0-3E68D71FBBFA}" v="12" dt="2024-07-23T16:51:19.258"/>
    <p1510:client id="{E5EA4CCB-6E55-1522-AB87-D19E9BB831E5}" v="1" dt="2024-07-23T16:27:26.636"/>
    <p1510:client id="{F6529B51-0BE4-E5BE-5E9B-E196259DCBD6}" v="2115" dt="2024-07-23T14:46:00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ttps://polimi365-my.sharepoint.com/personal/10718061_polimi_it/Documents/Analisi%20tempi%20-%20Copia.od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https://polimi365-my.sharepoint.com/personal/10718061_polimi_it/Documents/Analisi%20tempi%20-%20Copia.od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https://polimi365-my.sharepoint.com/personal/10718061_polimi_it/Documents/Analisi%20tempi%20-%20Copia.od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https://polimi365-my.sharepoint.com/personal/10718061_polimi_it/Documents/Analisi%20tempi%20-%20Copia.od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400" b="0" i="0" u="none" strike="noStrike" kern="1200" spc="0" baseline="0">
                <a:solidFill>
                  <a:srgbClr val="595959"/>
                </a:solidFill>
                <a:latin typeface="Calibri"/>
              </a:defRPr>
            </a:pPr>
            <a:r>
              <a:rPr lang="en-US" sz="1400" b="0" i="0" u="none" strike="noStrike" kern="1200" cap="none" spc="0" baseline="0">
                <a:solidFill>
                  <a:srgbClr val="595959"/>
                </a:solidFill>
                <a:uFillTx/>
                <a:latin typeface="Calibri"/>
              </a:rPr>
              <a:t>Execution time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{"CPU"}</c:f>
              <c:strCache>
                <c:ptCount val="1"/>
                <c:pt idx="0">
                  <c:v>CPU</c:v>
                </c:pt>
              </c:strCache>
            </c:strRef>
          </c:tx>
          <c:spPr>
            <a:ln w="28575" cap="rnd">
              <a:solidFill>
                <a:srgbClr val="ED7D31"/>
              </a:solidFill>
              <a:prstDash val="solid"/>
              <a:round/>
            </a:ln>
          </c:spPr>
          <c:marker>
            <c:symbol val="none"/>
          </c:marker>
          <c:cat>
            <c:numRef>
              <c:f>'https://polimi365-my.sharepoint.com/personal/10718061_polimi_it/Documents/[Analisi tempi - Copia.ods]Foglio1'!$B$2:$S$2</c:f>
              <c:numCache>
                <c:formatCode>General</c:formatCode>
                <c:ptCount val="1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</c:numCache>
            </c:numRef>
          </c:cat>
          <c:val>
            <c:numRef>
              <c:f>'https://polimi365-my.sharepoint.com/personal/10718061_polimi_it/Documents/[Analisi tempi - Copia.ods]Foglio1'!$B$15:$S$15</c:f>
              <c:numCache>
                <c:formatCode>General</c:formatCode>
                <c:ptCount val="18"/>
                <c:pt idx="0">
                  <c:v>1.4363522</c:v>
                </c:pt>
                <c:pt idx="1">
                  <c:v>1.8691795999999996</c:v>
                </c:pt>
                <c:pt idx="2">
                  <c:v>2.6213326000000001</c:v>
                </c:pt>
                <c:pt idx="3">
                  <c:v>3.934971</c:v>
                </c:pt>
                <c:pt idx="4">
                  <c:v>2.8991516000000002</c:v>
                </c:pt>
                <c:pt idx="5">
                  <c:v>5.2381238000000003</c:v>
                </c:pt>
                <c:pt idx="6">
                  <c:v>6.6160386000000004</c:v>
                </c:pt>
                <c:pt idx="7">
                  <c:v>10.861291000000001</c:v>
                </c:pt>
                <c:pt idx="8">
                  <c:v>21.972680400000002</c:v>
                </c:pt>
                <c:pt idx="9">
                  <c:v>48.191071799999996</c:v>
                </c:pt>
                <c:pt idx="10">
                  <c:v>76.3348826</c:v>
                </c:pt>
                <c:pt idx="11">
                  <c:v>217.1293866</c:v>
                </c:pt>
                <c:pt idx="12">
                  <c:v>462.13896520000009</c:v>
                </c:pt>
                <c:pt idx="13">
                  <c:v>899.16871119999996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72C-43DE-8338-6D5F624D501F}"/>
            </c:ext>
          </c:extLst>
        </c:ser>
        <c:ser>
          <c:idx val="1"/>
          <c:order val="1"/>
          <c:tx>
            <c:strRef>
              <c:f>{"Naive (opt)"}</c:f>
              <c:strCache>
                <c:ptCount val="1"/>
                <c:pt idx="0">
                  <c:v>Naive (opt)</c:v>
                </c:pt>
              </c:strCache>
            </c:strRef>
          </c:tx>
          <c:spPr>
            <a:ln w="28575" cap="rnd">
              <a:solidFill>
                <a:srgbClr val="4472C4"/>
              </a:solidFill>
              <a:prstDash val="solid"/>
              <a:round/>
            </a:ln>
          </c:spPr>
          <c:marker>
            <c:symbol val="none"/>
          </c:marker>
          <c:cat>
            <c:numRef>
              <c:f>'https://polimi365-my.sharepoint.com/personal/10718061_polimi_it/Documents/[Analisi tempi - Copia.ods]Foglio1'!$B$2:$S$2</c:f>
              <c:numCache>
                <c:formatCode>General</c:formatCode>
                <c:ptCount val="1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</c:numCache>
            </c:numRef>
          </c:cat>
          <c:val>
            <c:numRef>
              <c:f>'https://polimi365-my.sharepoint.com/personal/10718061_polimi_it/Documents/[Analisi tempi - Copia.ods]Foglio1'!$B$8:$S$8</c:f>
              <c:numCache>
                <c:formatCode>General</c:formatCode>
                <c:ptCount val="18"/>
                <c:pt idx="0">
                  <c:v>3.4249496000000001</c:v>
                </c:pt>
                <c:pt idx="1">
                  <c:v>3.6717348000000003</c:v>
                </c:pt>
                <c:pt idx="2">
                  <c:v>3.8976856</c:v>
                </c:pt>
                <c:pt idx="3">
                  <c:v>4.1325816</c:v>
                </c:pt>
                <c:pt idx="4">
                  <c:v>4.3870753999999996</c:v>
                </c:pt>
                <c:pt idx="5">
                  <c:v>4.6297620000000004</c:v>
                </c:pt>
                <c:pt idx="6">
                  <c:v>5.0149855999999993</c:v>
                </c:pt>
                <c:pt idx="7">
                  <c:v>5.4148486</c:v>
                </c:pt>
                <c:pt idx="8">
                  <c:v>5.6424398</c:v>
                </c:pt>
                <c:pt idx="9">
                  <c:v>6.0238852000000005</c:v>
                </c:pt>
                <c:pt idx="10">
                  <c:v>7.1083256000000006</c:v>
                </c:pt>
                <c:pt idx="11">
                  <c:v>9.4113977999999996</c:v>
                </c:pt>
                <c:pt idx="12">
                  <c:v>14.239424600000001</c:v>
                </c:pt>
                <c:pt idx="13">
                  <c:v>23.774487799999999</c:v>
                </c:pt>
                <c:pt idx="14">
                  <c:v>42.757310399999994</c:v>
                </c:pt>
                <c:pt idx="15">
                  <c:v>81.859460200000001</c:v>
                </c:pt>
                <c:pt idx="16">
                  <c:v>165.20855799999998</c:v>
                </c:pt>
                <c:pt idx="17">
                  <c:v>336.41734939999998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72C-43DE-8338-6D5F624D501F}"/>
            </c:ext>
          </c:extLst>
        </c:ser>
        <c:ser>
          <c:idx val="2"/>
          <c:order val="2"/>
          <c:tx>
            <c:strRef>
              <c:f>{"Preprocess + 3in1"}</c:f>
              <c:strCache>
                <c:ptCount val="1"/>
                <c:pt idx="0">
                  <c:v>Preprocess + 3in1</c:v>
                </c:pt>
              </c:strCache>
            </c:strRef>
          </c:tx>
          <c:spPr>
            <a:ln w="28575" cap="rnd">
              <a:solidFill>
                <a:srgbClr val="A5A5A5"/>
              </a:solidFill>
              <a:prstDash val="solid"/>
              <a:round/>
            </a:ln>
          </c:spPr>
          <c:marker>
            <c:symbol val="none"/>
          </c:marker>
          <c:cat>
            <c:numRef>
              <c:f>'https://polimi365-my.sharepoint.com/personal/10718061_polimi_it/Documents/[Analisi tempi - Copia.ods]Foglio1'!$B$2:$S$2</c:f>
              <c:numCache>
                <c:formatCode>General</c:formatCode>
                <c:ptCount val="1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</c:numCache>
            </c:numRef>
          </c:cat>
          <c:val>
            <c:numRef>
              <c:f>'https://polimi365-my.sharepoint.com/personal/10718061_polimi_it/Documents/[Analisi tempi - Copia.ods]Foglio1'!$B$29:$S$29</c:f>
              <c:numCache>
                <c:formatCode>General</c:formatCode>
                <c:ptCount val="18"/>
                <c:pt idx="0">
                  <c:v>3.4861462000000003</c:v>
                </c:pt>
                <c:pt idx="1">
                  <c:v>3.7036791999999998</c:v>
                </c:pt>
                <c:pt idx="2">
                  <c:v>3.9612667999999998</c:v>
                </c:pt>
                <c:pt idx="3">
                  <c:v>4.2123115999999996</c:v>
                </c:pt>
                <c:pt idx="4">
                  <c:v>4.4965588000000007</c:v>
                </c:pt>
                <c:pt idx="5">
                  <c:v>4.7567943999999995</c:v>
                </c:pt>
                <c:pt idx="6">
                  <c:v>5.0489682</c:v>
                </c:pt>
                <c:pt idx="7">
                  <c:v>5.3375462000000002</c:v>
                </c:pt>
                <c:pt idx="8">
                  <c:v>5.5960232000000003</c:v>
                </c:pt>
                <c:pt idx="9">
                  <c:v>5.9641510000000002</c:v>
                </c:pt>
                <c:pt idx="10">
                  <c:v>6.1756468000000009</c:v>
                </c:pt>
                <c:pt idx="11">
                  <c:v>8.7320431999999997</c:v>
                </c:pt>
                <c:pt idx="12">
                  <c:v>14.1638378</c:v>
                </c:pt>
                <c:pt idx="13">
                  <c:v>25.552033800000004</c:v>
                </c:pt>
                <c:pt idx="14">
                  <c:v>49.480748800000001</c:v>
                </c:pt>
                <c:pt idx="15">
                  <c:v>99.245822000000004</c:v>
                </c:pt>
                <c:pt idx="16">
                  <c:v>204.54770440000001</c:v>
                </c:pt>
                <c:pt idx="17">
                  <c:v>424.16770439999999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72C-43DE-8338-6D5F624D501F}"/>
            </c:ext>
          </c:extLst>
        </c:ser>
        <c:ser>
          <c:idx val="3"/>
          <c:order val="3"/>
          <c:tx>
            <c:strRef>
              <c:f>{"Preprocess"}</c:f>
              <c:strCache>
                <c:ptCount val="1"/>
                <c:pt idx="0">
                  <c:v>Preprocess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olid"/>
              <a:round/>
            </a:ln>
          </c:spPr>
          <c:marker>
            <c:symbol val="none"/>
          </c:marker>
          <c:cat>
            <c:numRef>
              <c:f>'https://polimi365-my.sharepoint.com/personal/10718061_polimi_it/Documents/[Analisi tempi - Copia.ods]Foglio1'!$B$2:$S$2</c:f>
              <c:numCache>
                <c:formatCode>General</c:formatCode>
                <c:ptCount val="1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</c:numCache>
            </c:numRef>
          </c:cat>
          <c:val>
            <c:numRef>
              <c:f>'https://polimi365-my.sharepoint.com/personal/10718061_polimi_it/Documents/[Analisi tempi - Copia.ods]Foglio1'!$B$22:$S$22</c:f>
              <c:numCache>
                <c:formatCode>General</c:formatCode>
                <c:ptCount val="18"/>
                <c:pt idx="0">
                  <c:v>3.0713626000000001</c:v>
                </c:pt>
                <c:pt idx="1">
                  <c:v>3.2215384</c:v>
                </c:pt>
                <c:pt idx="2">
                  <c:v>3.3818972</c:v>
                </c:pt>
                <c:pt idx="3">
                  <c:v>3.5496042000000001</c:v>
                </c:pt>
                <c:pt idx="4">
                  <c:v>3.7032629999999997</c:v>
                </c:pt>
                <c:pt idx="5">
                  <c:v>3.8716695999999997</c:v>
                </c:pt>
                <c:pt idx="6">
                  <c:v>4.0570222000000005</c:v>
                </c:pt>
                <c:pt idx="7">
                  <c:v>4.3010429999999999</c:v>
                </c:pt>
                <c:pt idx="8">
                  <c:v>4.4512450000000001</c:v>
                </c:pt>
                <c:pt idx="9">
                  <c:v>4.6543513999999995</c:v>
                </c:pt>
                <c:pt idx="10">
                  <c:v>5.0514577999999997</c:v>
                </c:pt>
                <c:pt idx="11">
                  <c:v>5.9168421999999996</c:v>
                </c:pt>
                <c:pt idx="12">
                  <c:v>7.7012442000000005</c:v>
                </c:pt>
                <c:pt idx="13">
                  <c:v>11.3546988</c:v>
                </c:pt>
                <c:pt idx="14">
                  <c:v>18.222753600000001</c:v>
                </c:pt>
                <c:pt idx="15">
                  <c:v>32.294969000000002</c:v>
                </c:pt>
                <c:pt idx="16">
                  <c:v>62.410311399999998</c:v>
                </c:pt>
                <c:pt idx="17">
                  <c:v>125.22841200000001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72C-43DE-8338-6D5F624D50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5183623"/>
        <c:axId val="955177479"/>
      </c:lineChart>
      <c:valAx>
        <c:axId val="955177479"/>
        <c:scaling>
          <c:orientation val="minMax"/>
          <c:max val="500"/>
        </c:scaling>
        <c:delete val="0"/>
        <c:axPos val="l"/>
        <c:majorGridlines>
          <c:spPr>
            <a:ln w="9528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/>
                </a:pPr>
                <a:r>
                  <a:rPr lang="en-US"/>
                  <a:t>Execution time (s)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900" b="0" i="0" u="none" strike="noStrike" kern="1200" baseline="0">
                <a:solidFill>
                  <a:srgbClr val="595959"/>
                </a:solidFill>
                <a:latin typeface="Calibri"/>
              </a:defRPr>
            </a:pPr>
            <a:endParaRPr lang="en-US"/>
          </a:p>
        </c:txPr>
        <c:crossAx val="955183623"/>
        <c:crosses val="autoZero"/>
        <c:crossBetween val="between"/>
      </c:valAx>
      <c:catAx>
        <c:axId val="955183623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/>
                  <a:t>Qubits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8" cap="flat">
            <a:solidFill>
              <a:srgbClr val="D9D9D9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900" b="0" i="0" u="none" strike="noStrike" kern="1200" baseline="0">
                <a:solidFill>
                  <a:srgbClr val="595959"/>
                </a:solidFill>
                <a:latin typeface="Calibri"/>
              </a:defRPr>
            </a:pPr>
            <a:endParaRPr lang="en-US"/>
          </a:p>
        </c:txPr>
        <c:crossAx val="955177479"/>
        <c:crosses val="autoZero"/>
        <c:auto val="1"/>
        <c:lblAlgn val="ctr"/>
        <c:lblOffset val="100"/>
        <c:noMultiLvlLbl val="0"/>
      </c:catAx>
      <c:spPr>
        <a:noFill/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 w="9528" cap="flat">
      <a:solidFill>
        <a:srgbClr val="D9D9D9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it-IT" sz="1000" b="0" i="0" u="none" strike="noStrike" kern="1200" baseline="0">
          <a:solidFill>
            <a:srgbClr val="000000"/>
          </a:solidFill>
          <a:latin typeface="Calibri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400" b="0" i="0" u="none" strike="noStrike" kern="1200" spc="0" baseline="0">
                <a:solidFill>
                  <a:srgbClr val="595959"/>
                </a:solidFill>
                <a:latin typeface="Calibri"/>
              </a:defRPr>
            </a:pPr>
            <a:r>
              <a:rPr lang="en-US" sz="1400" b="0" i="0" u="none" strike="noStrike" kern="1200" cap="none" spc="0" baseline="0">
                <a:solidFill>
                  <a:srgbClr val="595959"/>
                </a:solidFill>
                <a:uFillTx/>
                <a:latin typeface="Calibri"/>
              </a:rPr>
              <a:t>Execution time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ED7D31"/>
              </a:solidFill>
              <a:prstDash val="solid"/>
              <a:round/>
            </a:ln>
          </c:spPr>
          <c:marker>
            <c:symbol val="none"/>
          </c:marker>
          <c:cat>
            <c:numRef>
              <c:f>'https://polimi365-my.sharepoint.com/personal/10718061_polimi_it/Documents/[Analisi tempi - Copia.ods]Foglio1'!$B$2:$S$2</c:f>
              <c:numCache>
                <c:formatCode>General</c:formatCode>
                <c:ptCount val="1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</c:numCache>
            </c:numRef>
          </c:cat>
          <c:val>
            <c:numRef>
              <c:f>'https://polimi365-my.sharepoint.com/personal/10718061_polimi_it/Documents/[Analisi tempi - Copia.ods]Foglio1'!$B$15:$S$15</c:f>
              <c:numCache>
                <c:formatCode>General</c:formatCode>
                <c:ptCount val="18"/>
                <c:pt idx="0">
                  <c:v>1.4363522</c:v>
                </c:pt>
                <c:pt idx="1">
                  <c:v>1.8691795999999996</c:v>
                </c:pt>
                <c:pt idx="2">
                  <c:v>2.6213326000000001</c:v>
                </c:pt>
                <c:pt idx="3">
                  <c:v>3.934971</c:v>
                </c:pt>
                <c:pt idx="4">
                  <c:v>2.8991516000000002</c:v>
                </c:pt>
                <c:pt idx="5">
                  <c:v>5.2381238000000003</c:v>
                </c:pt>
                <c:pt idx="6">
                  <c:v>6.6160386000000004</c:v>
                </c:pt>
                <c:pt idx="7">
                  <c:v>10.861291000000001</c:v>
                </c:pt>
                <c:pt idx="8">
                  <c:v>21.972680400000002</c:v>
                </c:pt>
                <c:pt idx="9">
                  <c:v>48.191071799999996</c:v>
                </c:pt>
                <c:pt idx="10">
                  <c:v>76.3348826</c:v>
                </c:pt>
                <c:pt idx="11">
                  <c:v>217.1293866</c:v>
                </c:pt>
                <c:pt idx="12">
                  <c:v>462.13896520000009</c:v>
                </c:pt>
                <c:pt idx="13">
                  <c:v>899.16871119999996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43-4EFA-9F4B-318A6FC10F6B}"/>
            </c:ext>
          </c:extLst>
        </c:ser>
        <c:ser>
          <c:idx val="1"/>
          <c:order val="1"/>
          <c:spPr>
            <a:ln w="28575" cap="rnd">
              <a:solidFill>
                <a:srgbClr val="4472C4"/>
              </a:solidFill>
              <a:prstDash val="solid"/>
              <a:round/>
            </a:ln>
          </c:spPr>
          <c:marker>
            <c:symbol val="none"/>
          </c:marker>
          <c:cat>
            <c:numRef>
              <c:f>'https://polimi365-my.sharepoint.com/personal/10718061_polimi_it/Documents/[Analisi tempi - Copia.ods]Foglio1'!$B$2:$S$2</c:f>
              <c:numCache>
                <c:formatCode>General</c:formatCode>
                <c:ptCount val="1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</c:numCache>
            </c:numRef>
          </c:cat>
          <c:val>
            <c:numRef>
              <c:f>'https://polimi365-my.sharepoint.com/personal/10718061_polimi_it/Documents/[Analisi tempi - Copia.ods]Foglio1'!$B$43:$S$43</c:f>
              <c:numCache>
                <c:formatCode>General</c:formatCode>
                <c:ptCount val="18"/>
                <c:pt idx="0">
                  <c:v>0.84197520000000003</c:v>
                </c:pt>
                <c:pt idx="1">
                  <c:v>0.95474600000000009</c:v>
                </c:pt>
                <c:pt idx="2">
                  <c:v>1.0705472</c:v>
                </c:pt>
                <c:pt idx="3">
                  <c:v>1.1936504000000001</c:v>
                </c:pt>
                <c:pt idx="4">
                  <c:v>1.3295750000000002</c:v>
                </c:pt>
                <c:pt idx="5">
                  <c:v>1.4942261999999999</c:v>
                </c:pt>
                <c:pt idx="6">
                  <c:v>1.7160699999999998</c:v>
                </c:pt>
                <c:pt idx="7">
                  <c:v>2.0809785999999999</c:v>
                </c:pt>
                <c:pt idx="8">
                  <c:v>2.7032048</c:v>
                </c:pt>
                <c:pt idx="9">
                  <c:v>4.0553739999999996</c:v>
                </c:pt>
                <c:pt idx="10">
                  <c:v>6.5575856000000003</c:v>
                </c:pt>
                <c:pt idx="11">
                  <c:v>11.539026</c:v>
                </c:pt>
                <c:pt idx="12">
                  <c:v>22.072898200000001</c:v>
                </c:pt>
                <c:pt idx="13">
                  <c:v>43.588875400000006</c:v>
                </c:pt>
                <c:pt idx="14">
                  <c:v>88.998902399999992</c:v>
                </c:pt>
                <c:pt idx="15">
                  <c:v>182.99017739999999</c:v>
                </c:pt>
                <c:pt idx="16">
                  <c:v>381.79348419999997</c:v>
                </c:pt>
                <c:pt idx="17">
                  <c:v>792.14396199999999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43-4EFA-9F4B-318A6FC10F6B}"/>
            </c:ext>
          </c:extLst>
        </c:ser>
        <c:ser>
          <c:idx val="3"/>
          <c:order val="2"/>
          <c:spPr>
            <a:ln w="28575">
              <a:solidFill>
                <a:srgbClr val="FFC000"/>
              </a:solidFill>
              <a:prstDash val="solid"/>
            </a:ln>
          </c:spPr>
          <c:marker>
            <c:symbol val="none"/>
          </c:marker>
          <c:cat>
            <c:numRef>
              <c:f>'https://polimi365-my.sharepoint.com/personal/10718061_polimi_it/Documents/[Analisi tempi - Copia.ods]Foglio1'!$B$2:$S$2</c:f>
              <c:numCache>
                <c:formatCode>General</c:formatCode>
                <c:ptCount val="1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</c:numCache>
            </c:numRef>
          </c:cat>
          <c:val>
            <c:numRef>
              <c:f>'https://polimi365-my.sharepoint.com/personal/10718061_polimi_it/Documents/[Analisi tempi - Copia.ods]Foglio1'!$B$57:$S$57</c:f>
              <c:numCache>
                <c:formatCode>General</c:formatCode>
                <c:ptCount val="18"/>
                <c:pt idx="0">
                  <c:v>0.78336199999999989</c:v>
                </c:pt>
                <c:pt idx="1">
                  <c:v>0.23976039999999998</c:v>
                </c:pt>
                <c:pt idx="2">
                  <c:v>0.26411280000000004</c:v>
                </c:pt>
                <c:pt idx="3">
                  <c:v>0.31417860000000003</c:v>
                </c:pt>
                <c:pt idx="4">
                  <c:v>0.36353559999999996</c:v>
                </c:pt>
                <c:pt idx="5">
                  <c:v>0.45989899999999995</c:v>
                </c:pt>
                <c:pt idx="6">
                  <c:v>0.52763420000000005</c:v>
                </c:pt>
                <c:pt idx="7">
                  <c:v>0.61714559999999996</c:v>
                </c:pt>
                <c:pt idx="8">
                  <c:v>0.70948480000000003</c:v>
                </c:pt>
                <c:pt idx="9">
                  <c:v>0.92698040000000004</c:v>
                </c:pt>
                <c:pt idx="10">
                  <c:v>1.41967</c:v>
                </c:pt>
                <c:pt idx="11">
                  <c:v>2.2958295999999998</c:v>
                </c:pt>
                <c:pt idx="12">
                  <c:v>4.8046060000000006</c:v>
                </c:pt>
                <c:pt idx="13">
                  <c:v>12.255671000000001</c:v>
                </c:pt>
                <c:pt idx="14">
                  <c:v>25.153665400000001</c:v>
                </c:pt>
                <c:pt idx="15">
                  <c:v>51.70427440000001</c:v>
                </c:pt>
                <c:pt idx="16">
                  <c:v>107.20570339999999</c:v>
                </c:pt>
                <c:pt idx="17">
                  <c:v>222.18569480000002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043-4EFA-9F4B-318A6FC10F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73285384"/>
        <c:axId val="1973279240"/>
      </c:lineChart>
      <c:valAx>
        <c:axId val="1973279240"/>
        <c:scaling>
          <c:orientation val="minMax"/>
          <c:max val="500"/>
        </c:scaling>
        <c:delete val="0"/>
        <c:axPos val="l"/>
        <c:majorGridlines>
          <c:spPr>
            <a:ln w="9528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/>
                </a:pPr>
                <a:r>
                  <a:rPr lang="en-US"/>
                  <a:t>Execution time (s)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900" b="0" i="0" u="none" strike="noStrike" kern="1200" baseline="0">
                <a:solidFill>
                  <a:srgbClr val="595959"/>
                </a:solidFill>
                <a:latin typeface="Calibri"/>
              </a:defRPr>
            </a:pPr>
            <a:endParaRPr lang="en-US"/>
          </a:p>
        </c:txPr>
        <c:crossAx val="1973285384"/>
        <c:crosses val="autoZero"/>
        <c:crossBetween val="between"/>
      </c:valAx>
      <c:catAx>
        <c:axId val="19732853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/>
                  <a:t>Qubits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8" cap="flat">
            <a:solidFill>
              <a:srgbClr val="D9D9D9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900" b="0" i="0" u="none" strike="noStrike" kern="1200" baseline="0">
                <a:solidFill>
                  <a:srgbClr val="595959"/>
                </a:solidFill>
                <a:latin typeface="Calibri"/>
              </a:defRPr>
            </a:pPr>
            <a:endParaRPr lang="en-US"/>
          </a:p>
        </c:txPr>
        <c:crossAx val="1973279240"/>
        <c:crosses val="autoZero"/>
        <c:auto val="1"/>
        <c:lblAlgn val="ctr"/>
        <c:lblOffset val="100"/>
        <c:noMultiLvlLbl val="0"/>
      </c:catAx>
      <c:spPr>
        <a:noFill/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 w="9528" cap="flat">
      <a:solidFill>
        <a:srgbClr val="D9D9D9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it-IT" sz="1000" b="0" i="0" u="none" strike="noStrike" kern="1200" baseline="0">
          <a:solidFill>
            <a:srgbClr val="000000"/>
          </a:solidFill>
          <a:latin typeface="Calibri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400" b="0" i="0" u="none" strike="noStrike" kern="1200" spc="0" baseline="0">
                <a:solidFill>
                  <a:srgbClr val="595959"/>
                </a:solidFill>
                <a:latin typeface="Calibri"/>
              </a:defRPr>
            </a:pPr>
            <a:r>
              <a:rPr lang="en-US" sz="1400" b="0" i="0" u="none" strike="noStrike" kern="1200" cap="none" spc="0" baseline="0">
                <a:solidFill>
                  <a:srgbClr val="595959"/>
                </a:solidFill>
                <a:uFillTx/>
                <a:latin typeface="Calibri"/>
              </a:rPr>
              <a:t>Execution time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{"CPU"}</c:f>
              <c:strCache>
                <c:ptCount val="1"/>
                <c:pt idx="0">
                  <c:v>CPU</c:v>
                </c:pt>
              </c:strCache>
            </c:strRef>
          </c:tx>
          <c:spPr>
            <a:ln w="28575" cap="rnd">
              <a:solidFill>
                <a:srgbClr val="ED7D31"/>
              </a:solidFill>
              <a:prstDash val="solid"/>
              <a:round/>
            </a:ln>
          </c:spPr>
          <c:marker>
            <c:symbol val="none"/>
          </c:marker>
          <c:cat>
            <c:numRef>
              <c:f>'https://polimi365-my.sharepoint.com/personal/10718061_polimi_it/Documents/[Analisi tempi - Copia.ods]Foglio1'!$B$2:$S$2</c:f>
              <c:numCache>
                <c:formatCode>General</c:formatCode>
                <c:ptCount val="1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</c:numCache>
            </c:numRef>
          </c:cat>
          <c:val>
            <c:numRef>
              <c:f>'https://polimi365-my.sharepoint.com/personal/10718061_polimi_it/Documents/[Analisi tempi - Copia.ods]Foglio1'!$B$15:$S$15</c:f>
              <c:numCache>
                <c:formatCode>General</c:formatCode>
                <c:ptCount val="18"/>
                <c:pt idx="0">
                  <c:v>1.4363522</c:v>
                </c:pt>
                <c:pt idx="1">
                  <c:v>1.8691795999999996</c:v>
                </c:pt>
                <c:pt idx="2">
                  <c:v>2.6213326000000001</c:v>
                </c:pt>
                <c:pt idx="3">
                  <c:v>3.934971</c:v>
                </c:pt>
                <c:pt idx="4">
                  <c:v>2.8991516000000002</c:v>
                </c:pt>
                <c:pt idx="5">
                  <c:v>5.2381238000000003</c:v>
                </c:pt>
                <c:pt idx="6">
                  <c:v>6.6160386000000004</c:v>
                </c:pt>
                <c:pt idx="7">
                  <c:v>10.861291000000001</c:v>
                </c:pt>
                <c:pt idx="8">
                  <c:v>21.972680400000002</c:v>
                </c:pt>
                <c:pt idx="9">
                  <c:v>48.191071799999996</c:v>
                </c:pt>
                <c:pt idx="10">
                  <c:v>76.3348826</c:v>
                </c:pt>
                <c:pt idx="11">
                  <c:v>217.1293866</c:v>
                </c:pt>
                <c:pt idx="12">
                  <c:v>462.13896520000009</c:v>
                </c:pt>
                <c:pt idx="13">
                  <c:v>899.16871119999996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AE-4179-80F9-B34EADC1A048}"/>
            </c:ext>
          </c:extLst>
        </c:ser>
        <c:ser>
          <c:idx val="1"/>
          <c:order val="1"/>
          <c:tx>
            <c:strRef>
              <c:f>{"4x4 + permutation"}</c:f>
              <c:strCache>
                <c:ptCount val="1"/>
                <c:pt idx="0">
                  <c:v>4x4 + permutation</c:v>
                </c:pt>
              </c:strCache>
            </c:strRef>
          </c:tx>
          <c:spPr>
            <a:ln w="28575" cap="rnd">
              <a:solidFill>
                <a:srgbClr val="4472C4"/>
              </a:solidFill>
              <a:prstDash val="solid"/>
              <a:round/>
            </a:ln>
          </c:spPr>
          <c:marker>
            <c:symbol val="none"/>
          </c:marker>
          <c:cat>
            <c:numRef>
              <c:f>'https://polimi365-my.sharepoint.com/personal/10718061_polimi_it/Documents/[Analisi tempi - Copia.ods]Foglio1'!$B$2:$S$2</c:f>
              <c:numCache>
                <c:formatCode>General</c:formatCode>
                <c:ptCount val="1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</c:numCache>
            </c:numRef>
          </c:cat>
          <c:val>
            <c:numRef>
              <c:f>'https://polimi365-my.sharepoint.com/personal/10718061_polimi_it/Documents/[Analisi tempi - Copia.ods]Foglio1'!$B$64:$S$64</c:f>
              <c:numCache>
                <c:formatCode>General</c:formatCode>
                <c:ptCount val="18"/>
                <c:pt idx="0">
                  <c:v>0.91702919999999999</c:v>
                </c:pt>
                <c:pt idx="1">
                  <c:v>1.064306</c:v>
                </c:pt>
                <c:pt idx="2">
                  <c:v>1.2080886</c:v>
                </c:pt>
                <c:pt idx="3">
                  <c:v>1.3508963999999999</c:v>
                </c:pt>
                <c:pt idx="4">
                  <c:v>1.5067166000000001</c:v>
                </c:pt>
                <c:pt idx="5">
                  <c:v>1.6510956000000001</c:v>
                </c:pt>
                <c:pt idx="6">
                  <c:v>1.8266168</c:v>
                </c:pt>
                <c:pt idx="7">
                  <c:v>1.9517038</c:v>
                </c:pt>
                <c:pt idx="8">
                  <c:v>2.0875607999999999</c:v>
                </c:pt>
                <c:pt idx="9">
                  <c:v>2.2529463999999999</c:v>
                </c:pt>
                <c:pt idx="10">
                  <c:v>2.3991953999999995</c:v>
                </c:pt>
                <c:pt idx="11">
                  <c:v>2.5977607999999996</c:v>
                </c:pt>
                <c:pt idx="12">
                  <c:v>3.3628547999999996</c:v>
                </c:pt>
                <c:pt idx="13">
                  <c:v>4.8664057999999999</c:v>
                </c:pt>
                <c:pt idx="14">
                  <c:v>7.8120034</c:v>
                </c:pt>
                <c:pt idx="15">
                  <c:v>13.593536599999998</c:v>
                </c:pt>
                <c:pt idx="16">
                  <c:v>26.114221399999998</c:v>
                </c:pt>
                <c:pt idx="17">
                  <c:v>52.054503400000002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AE-4179-80F9-B34EADC1A048}"/>
            </c:ext>
          </c:extLst>
        </c:ser>
        <c:ser>
          <c:idx val="3"/>
          <c:order val="2"/>
          <c:tx>
            <c:strRef>
              <c:f>{"4x4"}</c:f>
              <c:strCache>
                <c:ptCount val="1"/>
                <c:pt idx="0">
                  <c:v>4x4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olid"/>
            </a:ln>
          </c:spPr>
          <c:marker>
            <c:symbol val="none"/>
          </c:marker>
          <c:cat>
            <c:numRef>
              <c:f>'https://polimi365-my.sharepoint.com/personal/10718061_polimi_it/Documents/[Analisi tempi - Copia.ods]Foglio1'!$B$2:$S$2</c:f>
              <c:numCache>
                <c:formatCode>General</c:formatCode>
                <c:ptCount val="1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</c:numCache>
            </c:numRef>
          </c:cat>
          <c:val>
            <c:numRef>
              <c:f>'https://polimi365-my.sharepoint.com/personal/10718061_polimi_it/Documents/[Analisi tempi - Copia.ods]Foglio1'!$B$36:$S$36</c:f>
              <c:numCache>
                <c:formatCode>General</c:formatCode>
                <c:ptCount val="18"/>
                <c:pt idx="0">
                  <c:v>0.29862739999999999</c:v>
                </c:pt>
                <c:pt idx="1">
                  <c:v>0.33515919999999999</c:v>
                </c:pt>
                <c:pt idx="2">
                  <c:v>0.38488319999999993</c:v>
                </c:pt>
                <c:pt idx="3">
                  <c:v>0.43212919999999999</c:v>
                </c:pt>
                <c:pt idx="4">
                  <c:v>0.47700120000000001</c:v>
                </c:pt>
                <c:pt idx="5">
                  <c:v>0.50719539999999996</c:v>
                </c:pt>
                <c:pt idx="6">
                  <c:v>0.54998219999999998</c:v>
                </c:pt>
                <c:pt idx="7">
                  <c:v>0.60069300000000003</c:v>
                </c:pt>
                <c:pt idx="8">
                  <c:v>0.63832219999999995</c:v>
                </c:pt>
                <c:pt idx="9">
                  <c:v>0.69069059999999993</c:v>
                </c:pt>
                <c:pt idx="10">
                  <c:v>0.73551239999999996</c:v>
                </c:pt>
                <c:pt idx="11">
                  <c:v>0.77165260000000002</c:v>
                </c:pt>
                <c:pt idx="12">
                  <c:v>1.0889221999999998</c:v>
                </c:pt>
                <c:pt idx="13">
                  <c:v>2.5887395999999998</c:v>
                </c:pt>
                <c:pt idx="14">
                  <c:v>4.7513279999999991</c:v>
                </c:pt>
                <c:pt idx="15">
                  <c:v>9.2422971999999994</c:v>
                </c:pt>
                <c:pt idx="16">
                  <c:v>25.475845799999998</c:v>
                </c:pt>
                <c:pt idx="17">
                  <c:v>51.661998200000006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AE-4179-80F9-B34EADC1A0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9334280"/>
        <c:axId val="409328136"/>
      </c:lineChart>
      <c:valAx>
        <c:axId val="409328136"/>
        <c:scaling>
          <c:orientation val="minMax"/>
          <c:max val="500"/>
        </c:scaling>
        <c:delete val="0"/>
        <c:axPos val="l"/>
        <c:majorGridlines>
          <c:spPr>
            <a:ln w="9528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/>
                </a:pPr>
                <a:r>
                  <a:rPr lang="en-US"/>
                  <a:t>Execution time (s)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900" b="0" i="0" u="none" strike="noStrike" kern="1200" baseline="0">
                <a:solidFill>
                  <a:srgbClr val="595959"/>
                </a:solidFill>
                <a:latin typeface="Calibri"/>
              </a:defRPr>
            </a:pPr>
            <a:endParaRPr lang="en-US"/>
          </a:p>
        </c:txPr>
        <c:crossAx val="409334280"/>
        <c:crosses val="autoZero"/>
        <c:crossBetween val="between"/>
      </c:valAx>
      <c:catAx>
        <c:axId val="4093342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/>
                  <a:t>Qubits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8" cap="flat">
            <a:solidFill>
              <a:srgbClr val="D9D9D9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900" b="0" i="0" u="none" strike="noStrike" kern="1200" baseline="0">
                <a:solidFill>
                  <a:srgbClr val="595959"/>
                </a:solidFill>
                <a:latin typeface="Calibri"/>
              </a:defRPr>
            </a:pPr>
            <a:endParaRPr lang="en-US"/>
          </a:p>
        </c:txPr>
        <c:crossAx val="409328136"/>
        <c:crosses val="autoZero"/>
        <c:auto val="1"/>
        <c:lblAlgn val="ctr"/>
        <c:lblOffset val="100"/>
        <c:noMultiLvlLbl val="0"/>
      </c:catAx>
      <c:spPr>
        <a:noFill/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 w="9528" cap="flat">
      <a:solidFill>
        <a:srgbClr val="D9D9D9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it-IT" sz="1000" b="0" i="0" u="none" strike="noStrike" kern="1200" baseline="0">
          <a:solidFill>
            <a:srgbClr val="000000"/>
          </a:solidFill>
          <a:latin typeface="Calibri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400" b="0" i="0" u="none" strike="noStrike" kern="1200" spc="0" baseline="0">
                <a:solidFill>
                  <a:srgbClr val="595959"/>
                </a:solidFill>
                <a:latin typeface="Calibri"/>
              </a:defRPr>
            </a:pPr>
            <a:r>
              <a:rPr lang="en-US" sz="1400" b="0" i="0" u="none" strike="noStrike" kern="1200" cap="none" spc="0" baseline="0">
                <a:solidFill>
                  <a:srgbClr val="595959"/>
                </a:solidFill>
                <a:uFillTx/>
                <a:latin typeface="Calibri"/>
              </a:rPr>
              <a:t>Execution time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rgbClr val="ED7D31"/>
              </a:solidFill>
              <a:prstDash val="solid"/>
              <a:round/>
            </a:ln>
          </c:spPr>
          <c:marker>
            <c:symbol val="none"/>
          </c:marker>
          <c:cat>
            <c:numRef>
              <c:f>'https://polimi365-my.sharepoint.com/personal/10718061_polimi_it/Documents/[Analisi tempi - Copia.ods]Foglio1'!$B$2:$S$2</c:f>
              <c:numCache>
                <c:formatCode>General</c:formatCode>
                <c:ptCount val="1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</c:numCache>
            </c:numRef>
          </c:cat>
          <c:val>
            <c:numRef>
              <c:f>'https://polimi365-my.sharepoint.com/personal/10718061_polimi_it/Documents/[Analisi tempi - Copia.ods]Foglio1'!$B$15:$S$15</c:f>
              <c:numCache>
                <c:formatCode>General</c:formatCode>
                <c:ptCount val="18"/>
                <c:pt idx="0">
                  <c:v>1.4363522</c:v>
                </c:pt>
                <c:pt idx="1">
                  <c:v>1.8691795999999996</c:v>
                </c:pt>
                <c:pt idx="2">
                  <c:v>2.6213326000000001</c:v>
                </c:pt>
                <c:pt idx="3">
                  <c:v>3.934971</c:v>
                </c:pt>
                <c:pt idx="4">
                  <c:v>2.8991516000000002</c:v>
                </c:pt>
                <c:pt idx="5">
                  <c:v>5.2381238000000003</c:v>
                </c:pt>
                <c:pt idx="6">
                  <c:v>6.6160386000000004</c:v>
                </c:pt>
                <c:pt idx="7">
                  <c:v>10.861291000000001</c:v>
                </c:pt>
                <c:pt idx="8">
                  <c:v>21.972680400000002</c:v>
                </c:pt>
                <c:pt idx="9">
                  <c:v>48.191071799999996</c:v>
                </c:pt>
                <c:pt idx="10">
                  <c:v>76.3348826</c:v>
                </c:pt>
                <c:pt idx="11">
                  <c:v>217.1293866</c:v>
                </c:pt>
                <c:pt idx="12">
                  <c:v>462.13896520000009</c:v>
                </c:pt>
                <c:pt idx="13">
                  <c:v>899.16871119999996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6A-430B-9AAE-1EA2BE8ED467}"/>
            </c:ext>
          </c:extLst>
        </c:ser>
        <c:ser>
          <c:idx val="1"/>
          <c:order val="1"/>
          <c:spPr>
            <a:ln w="38100" cap="rnd">
              <a:solidFill>
                <a:srgbClr val="4472C4"/>
              </a:solidFill>
              <a:prstDash val="solid"/>
              <a:round/>
            </a:ln>
          </c:spPr>
          <c:marker>
            <c:symbol val="none"/>
          </c:marker>
          <c:cat>
            <c:numRef>
              <c:f>'https://polimi365-my.sharepoint.com/personal/10718061_polimi_it/Documents/[Analisi tempi - Copia.ods]Foglio1'!$B$2:$S$2</c:f>
              <c:numCache>
                <c:formatCode>General</c:formatCode>
                <c:ptCount val="1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</c:numCache>
            </c:numRef>
          </c:cat>
          <c:val>
            <c:numRef>
              <c:f>'https://polimi365-my.sharepoint.com/personal/10718061_polimi_it/Documents/[Analisi tempi - Copia.ods]Foglio1'!$B$57:$S$57</c:f>
              <c:numCache>
                <c:formatCode>General</c:formatCode>
                <c:ptCount val="18"/>
                <c:pt idx="0">
                  <c:v>0.78336199999999989</c:v>
                </c:pt>
                <c:pt idx="1">
                  <c:v>0.23976039999999998</c:v>
                </c:pt>
                <c:pt idx="2">
                  <c:v>0.26411280000000004</c:v>
                </c:pt>
                <c:pt idx="3">
                  <c:v>0.31417860000000003</c:v>
                </c:pt>
                <c:pt idx="4">
                  <c:v>0.36353559999999996</c:v>
                </c:pt>
                <c:pt idx="5">
                  <c:v>0.45989899999999995</c:v>
                </c:pt>
                <c:pt idx="6">
                  <c:v>0.52763420000000005</c:v>
                </c:pt>
                <c:pt idx="7">
                  <c:v>0.61714559999999996</c:v>
                </c:pt>
                <c:pt idx="8">
                  <c:v>0.70948480000000003</c:v>
                </c:pt>
                <c:pt idx="9">
                  <c:v>0.92698040000000004</c:v>
                </c:pt>
                <c:pt idx="10">
                  <c:v>1.41967</c:v>
                </c:pt>
                <c:pt idx="11">
                  <c:v>2.2958295999999998</c:v>
                </c:pt>
                <c:pt idx="12">
                  <c:v>4.8046060000000006</c:v>
                </c:pt>
                <c:pt idx="13">
                  <c:v>12.255671000000001</c:v>
                </c:pt>
                <c:pt idx="14">
                  <c:v>25.153665400000001</c:v>
                </c:pt>
                <c:pt idx="15">
                  <c:v>51.70427440000001</c:v>
                </c:pt>
                <c:pt idx="16">
                  <c:v>107.20570339999999</c:v>
                </c:pt>
                <c:pt idx="17">
                  <c:v>222.18569480000002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56A-430B-9AAE-1EA2BE8ED467}"/>
            </c:ext>
          </c:extLst>
        </c:ser>
        <c:ser>
          <c:idx val="3"/>
          <c:order val="2"/>
          <c:spPr>
            <a:ln w="38100">
              <a:solidFill>
                <a:srgbClr val="A6A6A6"/>
              </a:solidFill>
              <a:prstDash val="solid"/>
            </a:ln>
          </c:spPr>
          <c:marker>
            <c:symbol val="none"/>
          </c:marker>
          <c:cat>
            <c:numRef>
              <c:f>'https://polimi365-my.sharepoint.com/personal/10718061_polimi_it/Documents/[Analisi tempi - Copia.ods]Foglio1'!$B$2:$S$2</c:f>
              <c:numCache>
                <c:formatCode>General</c:formatCode>
                <c:ptCount val="1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</c:numCache>
            </c:numRef>
          </c:cat>
          <c:val>
            <c:numRef>
              <c:f>'https://polimi365-my.sharepoint.com/personal/10718061_polimi_it/Documents/[Analisi tempi - Copia.ods]Foglio1'!$B$22:$S$22</c:f>
              <c:numCache>
                <c:formatCode>General</c:formatCode>
                <c:ptCount val="18"/>
                <c:pt idx="0">
                  <c:v>3.0713626000000001</c:v>
                </c:pt>
                <c:pt idx="1">
                  <c:v>3.2215384</c:v>
                </c:pt>
                <c:pt idx="2">
                  <c:v>3.3818972</c:v>
                </c:pt>
                <c:pt idx="3">
                  <c:v>3.5496042000000001</c:v>
                </c:pt>
                <c:pt idx="4">
                  <c:v>3.7032629999999997</c:v>
                </c:pt>
                <c:pt idx="5">
                  <c:v>3.8716695999999997</c:v>
                </c:pt>
                <c:pt idx="6">
                  <c:v>4.0570222000000005</c:v>
                </c:pt>
                <c:pt idx="7">
                  <c:v>4.3010429999999999</c:v>
                </c:pt>
                <c:pt idx="8">
                  <c:v>4.4512450000000001</c:v>
                </c:pt>
                <c:pt idx="9">
                  <c:v>4.6543513999999995</c:v>
                </c:pt>
                <c:pt idx="10">
                  <c:v>5.0514577999999997</c:v>
                </c:pt>
                <c:pt idx="11">
                  <c:v>5.9168421999999996</c:v>
                </c:pt>
                <c:pt idx="12">
                  <c:v>7.7012442000000005</c:v>
                </c:pt>
                <c:pt idx="13">
                  <c:v>11.3546988</c:v>
                </c:pt>
                <c:pt idx="14">
                  <c:v>18.222753600000001</c:v>
                </c:pt>
                <c:pt idx="15">
                  <c:v>32.294969000000002</c:v>
                </c:pt>
                <c:pt idx="16">
                  <c:v>62.410311399999998</c:v>
                </c:pt>
                <c:pt idx="17">
                  <c:v>125.22841200000001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56A-430B-9AAE-1EA2BE8ED467}"/>
            </c:ext>
          </c:extLst>
        </c:ser>
        <c:ser>
          <c:idx val="2"/>
          <c:order val="3"/>
          <c:spPr>
            <a:ln w="38100">
              <a:solidFill>
                <a:srgbClr val="FFC000"/>
              </a:solidFill>
              <a:prstDash val="solid"/>
            </a:ln>
          </c:spPr>
          <c:marker>
            <c:symbol val="none"/>
          </c:marker>
          <c:cat>
            <c:numRef>
              <c:f>'https://polimi365-my.sharepoint.com/personal/10718061_polimi_it/Documents/[Analisi tempi - Copia.ods]Foglio1'!$B$2:$S$2</c:f>
              <c:numCache>
                <c:formatCode>General</c:formatCode>
                <c:ptCount val="1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</c:numCache>
            </c:numRef>
          </c:cat>
          <c:val>
            <c:numRef>
              <c:f>'https://polimi365-my.sharepoint.com/personal/10718061_polimi_it/Documents/[Analisi tempi - Copia.ods]Foglio1'!$B$36:$S$36</c:f>
              <c:numCache>
                <c:formatCode>General</c:formatCode>
                <c:ptCount val="18"/>
                <c:pt idx="0">
                  <c:v>0.29862739999999999</c:v>
                </c:pt>
                <c:pt idx="1">
                  <c:v>0.33515919999999999</c:v>
                </c:pt>
                <c:pt idx="2">
                  <c:v>0.38488319999999993</c:v>
                </c:pt>
                <c:pt idx="3">
                  <c:v>0.43212919999999999</c:v>
                </c:pt>
                <c:pt idx="4">
                  <c:v>0.47700120000000001</c:v>
                </c:pt>
                <c:pt idx="5">
                  <c:v>0.50719539999999996</c:v>
                </c:pt>
                <c:pt idx="6">
                  <c:v>0.54998219999999998</c:v>
                </c:pt>
                <c:pt idx="7">
                  <c:v>0.60069300000000003</c:v>
                </c:pt>
                <c:pt idx="8">
                  <c:v>0.63832219999999995</c:v>
                </c:pt>
                <c:pt idx="9">
                  <c:v>0.69069059999999993</c:v>
                </c:pt>
                <c:pt idx="10">
                  <c:v>0.73551239999999996</c:v>
                </c:pt>
                <c:pt idx="11">
                  <c:v>0.77165260000000002</c:v>
                </c:pt>
                <c:pt idx="12">
                  <c:v>1.0889221999999998</c:v>
                </c:pt>
                <c:pt idx="13">
                  <c:v>2.5887395999999998</c:v>
                </c:pt>
                <c:pt idx="14">
                  <c:v>4.7513279999999991</c:v>
                </c:pt>
                <c:pt idx="15">
                  <c:v>9.2422971999999994</c:v>
                </c:pt>
                <c:pt idx="16">
                  <c:v>25.475845799999998</c:v>
                </c:pt>
                <c:pt idx="17">
                  <c:v>51.661998200000006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56A-430B-9AAE-1EA2BE8ED4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73285384"/>
        <c:axId val="1973279240"/>
      </c:lineChart>
      <c:valAx>
        <c:axId val="1973279240"/>
        <c:scaling>
          <c:orientation val="minMax"/>
          <c:max val="300"/>
        </c:scaling>
        <c:delete val="0"/>
        <c:axPos val="l"/>
        <c:majorGridlines>
          <c:spPr>
            <a:ln w="9528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/>
                </a:pPr>
                <a:r>
                  <a:rPr lang="en-US"/>
                  <a:t>Execution time (s)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900" b="0" i="0" u="none" strike="noStrike" kern="1200" baseline="0">
                <a:solidFill>
                  <a:srgbClr val="595959"/>
                </a:solidFill>
                <a:latin typeface="Calibri"/>
              </a:defRPr>
            </a:pPr>
            <a:endParaRPr lang="en-US"/>
          </a:p>
        </c:txPr>
        <c:crossAx val="1973285384"/>
        <c:crosses val="autoZero"/>
        <c:crossBetween val="between"/>
      </c:valAx>
      <c:catAx>
        <c:axId val="19732853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/>
                  <a:t>Qubits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8" cap="flat">
            <a:solidFill>
              <a:srgbClr val="D9D9D9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900" b="0" i="0" u="none" strike="noStrike" kern="1200" baseline="0">
                <a:solidFill>
                  <a:srgbClr val="595959"/>
                </a:solidFill>
                <a:latin typeface="Calibri"/>
              </a:defRPr>
            </a:pPr>
            <a:endParaRPr lang="en-US"/>
          </a:p>
        </c:txPr>
        <c:crossAx val="1973279240"/>
        <c:crosses val="autoZero"/>
        <c:auto val="1"/>
        <c:lblAlgn val="ctr"/>
        <c:lblOffset val="100"/>
        <c:noMultiLvlLbl val="0"/>
      </c:catAx>
      <c:spPr>
        <a:noFill/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 w="9528" cap="flat">
      <a:solidFill>
        <a:srgbClr val="D9D9D9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it-IT" sz="1000" b="0" i="0" u="none" strike="noStrike" kern="1200" baseline="0">
          <a:solidFill>
            <a:srgbClr val="000000"/>
          </a:solidFill>
          <a:latin typeface="Calibri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C0583-72E1-483C-BBAA-9037C777133A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4E372-7A92-4755-BA74-1C5E47DDD04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694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The state </a:t>
            </a:r>
            <a:r>
              <a:rPr lang="it-IT" err="1"/>
              <a:t>vector</a:t>
            </a:r>
            <a:r>
              <a:rPr lang="it-IT"/>
              <a:t> 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divided</a:t>
            </a:r>
            <a:r>
              <a:rPr lang="it-IT"/>
              <a:t> in </a:t>
            </a:r>
            <a:r>
              <a:rPr lang="it-IT" err="1"/>
              <a:t>two</a:t>
            </a:r>
            <a:r>
              <a:rPr lang="it-IT"/>
              <a:t> float </a:t>
            </a:r>
            <a:r>
              <a:rPr lang="it-IT" err="1">
                <a:ea typeface="+mn-lt"/>
                <a:cs typeface="+mn-lt"/>
              </a:rPr>
              <a:t>vectors</a:t>
            </a:r>
            <a:r>
              <a:rPr lang="it-IT"/>
              <a:t>: </a:t>
            </a:r>
            <a:r>
              <a:rPr lang="it-IT" err="1"/>
              <a:t>real</a:t>
            </a:r>
            <a:r>
              <a:rPr lang="it-IT"/>
              <a:t> and </a:t>
            </a:r>
            <a:r>
              <a:rPr lang="it-IT" err="1"/>
              <a:t>imaginary</a:t>
            </a:r>
            <a:endParaRPr lang="it-IT"/>
          </a:p>
          <a:p>
            <a:r>
              <a:rPr lang="it-IT" err="1"/>
              <a:t>Each</a:t>
            </a:r>
            <a:r>
              <a:rPr lang="it-IT"/>
              <a:t> </a:t>
            </a:r>
            <a:r>
              <a:rPr lang="it-IT" err="1"/>
              <a:t>thread</a:t>
            </a:r>
            <a:r>
              <a:rPr lang="it-IT"/>
              <a:t> </a:t>
            </a:r>
            <a:r>
              <a:rPr lang="it-IT" err="1"/>
              <a:t>modifies</a:t>
            </a:r>
            <a:r>
              <a:rPr lang="it-IT"/>
              <a:t> </a:t>
            </a:r>
            <a:r>
              <a:rPr lang="it-IT" err="1"/>
              <a:t>two</a:t>
            </a:r>
            <a:r>
              <a:rPr lang="it-IT"/>
              <a:t> </a:t>
            </a:r>
            <a:r>
              <a:rPr lang="it-IT" err="1"/>
              <a:t>cells</a:t>
            </a:r>
            <a:r>
              <a:rPr lang="it-IT"/>
              <a:t> of </a:t>
            </a:r>
            <a:r>
              <a:rPr lang="it-IT" err="1"/>
              <a:t>each</a:t>
            </a:r>
            <a:r>
              <a:rPr lang="it-IT"/>
              <a:t> </a:t>
            </a:r>
            <a:r>
              <a:rPr lang="it-IT" err="1"/>
              <a:t>vector</a:t>
            </a:r>
            <a:endParaRPr lang="it-IT"/>
          </a:p>
          <a:p>
            <a:r>
              <a:rPr lang="it-IT"/>
              <a:t>No data </a:t>
            </a:r>
            <a:r>
              <a:rPr lang="it-IT" err="1"/>
              <a:t>riutilization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needed</a:t>
            </a:r>
            <a:r>
              <a:rPr lang="it-IT"/>
              <a:t>: </a:t>
            </a:r>
            <a:r>
              <a:rPr lang="it-IT" err="1"/>
              <a:t>each</a:t>
            </a:r>
            <a:r>
              <a:rPr lang="it-IT"/>
              <a:t> </a:t>
            </a:r>
            <a:r>
              <a:rPr lang="it-IT" err="1"/>
              <a:t>thread</a:t>
            </a:r>
            <a:r>
              <a:rPr lang="it-IT"/>
              <a:t> </a:t>
            </a:r>
            <a:r>
              <a:rPr lang="it-IT" err="1"/>
              <a:t>reads</a:t>
            </a:r>
            <a:r>
              <a:rPr lang="it-IT"/>
              <a:t> </a:t>
            </a:r>
            <a:r>
              <a:rPr lang="it-IT" err="1"/>
              <a:t>unique</a:t>
            </a:r>
            <a:r>
              <a:rPr lang="it-IT"/>
              <a:t> data</a:t>
            </a:r>
          </a:p>
          <a:p>
            <a:r>
              <a:rPr lang="it-IT"/>
              <a:t>No </a:t>
            </a:r>
            <a:r>
              <a:rPr lang="it-IT" err="1"/>
              <a:t>synchronization</a:t>
            </a:r>
            <a:r>
              <a:rPr lang="it-IT"/>
              <a:t>/double buffering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required</a:t>
            </a:r>
            <a:endParaRPr lang="it-IT"/>
          </a:p>
          <a:p>
            <a:r>
              <a:rPr lang="it-IT"/>
              <a:t>Building the indexes bit-wise </a:t>
            </a:r>
            <a:r>
              <a:rPr lang="it-IT" err="1"/>
              <a:t>allows</a:t>
            </a:r>
            <a:r>
              <a:rPr lang="it-IT"/>
              <a:t> for </a:t>
            </a:r>
            <a:r>
              <a:rPr lang="it-IT" err="1"/>
              <a:t>coalesced</a:t>
            </a:r>
            <a:r>
              <a:rPr lang="it-IT"/>
              <a:t> </a:t>
            </a:r>
            <a:r>
              <a:rPr lang="it-IT" err="1"/>
              <a:t>memory</a:t>
            </a:r>
            <a:r>
              <a:rPr lang="it-IT"/>
              <a:t> accesses</a:t>
            </a:r>
          </a:p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4E372-7A92-4755-BA74-1C5E47DDD04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427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Goal: reduce the </a:t>
            </a:r>
            <a:r>
              <a:rPr lang="it-IT" err="1"/>
              <a:t>number</a:t>
            </a:r>
            <a:r>
              <a:rPr lang="it-IT"/>
              <a:t> of kernel call</a:t>
            </a:r>
          </a:p>
          <a:p>
            <a:r>
              <a:rPr lang="it-IT"/>
              <a:t>Idea: the </a:t>
            </a:r>
            <a:r>
              <a:rPr lang="it-IT" err="1"/>
              <a:t>application</a:t>
            </a:r>
            <a:r>
              <a:rPr lang="it-IT"/>
              <a:t> of multiple gates to the </a:t>
            </a:r>
            <a:r>
              <a:rPr lang="it-IT" err="1"/>
              <a:t>same</a:t>
            </a:r>
            <a:r>
              <a:rPr lang="it-IT"/>
              <a:t> </a:t>
            </a:r>
            <a:r>
              <a:rPr lang="it-IT" err="1"/>
              <a:t>qubit</a:t>
            </a:r>
            <a:r>
              <a:rPr lang="it-IT"/>
              <a:t> </a:t>
            </a:r>
            <a:r>
              <a:rPr lang="it-IT" err="1"/>
              <a:t>is</a:t>
            </a:r>
            <a:r>
              <a:rPr lang="it-IT"/>
              <a:t> </a:t>
            </a:r>
            <a:r>
              <a:rPr lang="it-IT" err="1"/>
              <a:t>equivalent</a:t>
            </a:r>
            <a:r>
              <a:rPr lang="it-IT"/>
              <a:t> to the </a:t>
            </a:r>
            <a:r>
              <a:rPr lang="it-IT" err="1"/>
              <a:t>application</a:t>
            </a:r>
            <a:r>
              <a:rPr lang="it-IT"/>
              <a:t> of a single gate </a:t>
            </a:r>
            <a:r>
              <a:rPr lang="it-IT" err="1"/>
              <a:t>composed</a:t>
            </a:r>
            <a:r>
              <a:rPr lang="it-IT"/>
              <a:t> by </a:t>
            </a:r>
            <a:r>
              <a:rPr lang="it-IT" err="1"/>
              <a:t>multiplying</a:t>
            </a:r>
            <a:r>
              <a:rPr lang="it-IT"/>
              <a:t> </a:t>
            </a:r>
            <a:r>
              <a:rPr lang="it-IT" err="1"/>
              <a:t>together</a:t>
            </a:r>
            <a:r>
              <a:rPr lang="it-IT"/>
              <a:t> </a:t>
            </a:r>
            <a:r>
              <a:rPr lang="it-IT" err="1"/>
              <a:t>all</a:t>
            </a:r>
            <a:r>
              <a:rPr lang="it-IT"/>
              <a:t> the gates</a:t>
            </a:r>
          </a:p>
          <a:p>
            <a:r>
              <a:rPr lang="it-IT" err="1"/>
              <a:t>Implementation</a:t>
            </a:r>
            <a:r>
              <a:rPr lang="it-IT"/>
              <a:t>: </a:t>
            </a:r>
            <a:r>
              <a:rPr lang="it-IT" err="1"/>
              <a:t>while</a:t>
            </a:r>
            <a:r>
              <a:rPr lang="it-IT"/>
              <a:t> the GPU </a:t>
            </a:r>
            <a:r>
              <a:rPr lang="it-IT" err="1"/>
              <a:t>performs</a:t>
            </a:r>
            <a:r>
              <a:rPr lang="it-IT"/>
              <a:t> state-</a:t>
            </a:r>
            <a:r>
              <a:rPr lang="it-IT" err="1"/>
              <a:t>vector</a:t>
            </a:r>
            <a:r>
              <a:rPr lang="it-IT"/>
              <a:t> </a:t>
            </a:r>
            <a:r>
              <a:rPr lang="it-IT" err="1"/>
              <a:t>operations</a:t>
            </a:r>
            <a:r>
              <a:rPr lang="it-IT"/>
              <a:t>, the CPU </a:t>
            </a:r>
            <a:r>
              <a:rPr lang="it-IT" err="1"/>
              <a:t>applies</a:t>
            </a:r>
            <a:r>
              <a:rPr lang="it-IT"/>
              <a:t> </a:t>
            </a:r>
            <a:r>
              <a:rPr lang="it-IT" err="1"/>
              <a:t>commutativity</a:t>
            </a:r>
            <a:r>
              <a:rPr lang="it-IT"/>
              <a:t> rules to </a:t>
            </a:r>
            <a:r>
              <a:rPr lang="it-IT" err="1"/>
              <a:t>collapse</a:t>
            </a:r>
            <a:r>
              <a:rPr lang="it-IT"/>
              <a:t> </a:t>
            </a:r>
            <a:r>
              <a:rPr lang="it-IT" err="1"/>
              <a:t>different</a:t>
            </a:r>
            <a:r>
              <a:rPr lang="it-IT"/>
              <a:t> kernel calls </a:t>
            </a:r>
            <a:r>
              <a:rPr lang="it-IT" err="1"/>
              <a:t>into</a:t>
            </a:r>
            <a:r>
              <a:rPr lang="it-IT"/>
              <a:t> a single one</a:t>
            </a:r>
          </a:p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4E372-7A92-4755-BA74-1C5E47DDD04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547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Reduce the </a:t>
            </a:r>
            <a:r>
              <a:rPr lang="it-IT" err="1"/>
              <a:t>number</a:t>
            </a:r>
            <a:r>
              <a:rPr lang="it-IT"/>
              <a:t> of kernel calls to 1/3 </a:t>
            </a:r>
            <a:r>
              <a:rPr lang="it-IT" err="1"/>
              <a:t>when</a:t>
            </a:r>
            <a:r>
              <a:rPr lang="it-IT"/>
              <a:t> </a:t>
            </a:r>
            <a:r>
              <a:rPr lang="it-IT" err="1"/>
              <a:t>executing</a:t>
            </a:r>
            <a:r>
              <a:rPr lang="it-IT"/>
              <a:t> </a:t>
            </a:r>
            <a:r>
              <a:rPr lang="it-IT" err="1"/>
              <a:t>two-qubit</a:t>
            </a:r>
            <a:r>
              <a:rPr lang="it-IT"/>
              <a:t> </a:t>
            </a:r>
            <a:r>
              <a:rPr lang="it-IT" err="1"/>
              <a:t>operations</a:t>
            </a:r>
            <a:endParaRPr lang="it-IT"/>
          </a:p>
          <a:p>
            <a:r>
              <a:rPr lang="it-IT" err="1"/>
              <a:t>Requires</a:t>
            </a:r>
            <a:r>
              <a:rPr lang="it-IT"/>
              <a:t> </a:t>
            </a:r>
            <a:r>
              <a:rPr lang="it-IT" err="1"/>
              <a:t>syncronization</a:t>
            </a:r>
            <a:r>
              <a:rPr lang="it-IT"/>
              <a:t> to </a:t>
            </a:r>
            <a:r>
              <a:rPr lang="it-IT" err="1"/>
              <a:t>execute</a:t>
            </a:r>
            <a:r>
              <a:rPr lang="it-IT"/>
              <a:t> 3 </a:t>
            </a:r>
            <a:r>
              <a:rPr lang="it-IT" err="1"/>
              <a:t>operations</a:t>
            </a:r>
            <a:r>
              <a:rPr lang="it-IT"/>
              <a:t> "device side"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it-IT"/>
              <a:t>The </a:t>
            </a:r>
            <a:r>
              <a:rPr lang="it-IT" err="1"/>
              <a:t>accumulated</a:t>
            </a:r>
            <a:r>
              <a:rPr lang="it-IT"/>
              <a:t> gates of the first </a:t>
            </a:r>
            <a:r>
              <a:rPr lang="it-IT" err="1"/>
              <a:t>operand</a:t>
            </a:r>
            <a:endParaRPr lang="it-IT"/>
          </a:p>
          <a:p>
            <a:pPr lvl="1">
              <a:buFont typeface="Courier New" panose="020B0604020202020204" pitchFamily="34" charset="0"/>
              <a:buChar char="o"/>
            </a:pPr>
            <a:r>
              <a:rPr lang="it-IT"/>
              <a:t>The </a:t>
            </a:r>
            <a:r>
              <a:rPr lang="it-IT" err="1"/>
              <a:t>accumulated</a:t>
            </a:r>
            <a:r>
              <a:rPr lang="it-IT"/>
              <a:t> gates of the second </a:t>
            </a:r>
            <a:r>
              <a:rPr lang="it-IT" err="1"/>
              <a:t>operand</a:t>
            </a:r>
            <a:endParaRPr lang="it-IT"/>
          </a:p>
          <a:p>
            <a:pPr lvl="1">
              <a:buFont typeface="Courier New" panose="020B0604020202020204" pitchFamily="34" charset="0"/>
              <a:buChar char="o"/>
            </a:pPr>
            <a:r>
              <a:rPr lang="it-IT"/>
              <a:t>The </a:t>
            </a:r>
            <a:r>
              <a:rPr lang="it-IT" err="1"/>
              <a:t>two-qubit</a:t>
            </a:r>
            <a:r>
              <a:rPr lang="it-IT"/>
              <a:t> gate</a:t>
            </a:r>
          </a:p>
          <a:p>
            <a:r>
              <a:rPr lang="it-IT"/>
              <a:t>The </a:t>
            </a:r>
            <a:r>
              <a:rPr lang="it-IT" err="1"/>
              <a:t>reduction</a:t>
            </a:r>
            <a:r>
              <a:rPr lang="it-IT"/>
              <a:t> in the overhead </a:t>
            </a:r>
            <a:r>
              <a:rPr lang="it-IT" err="1"/>
              <a:t>does</a:t>
            </a:r>
            <a:r>
              <a:rPr lang="it-IT"/>
              <a:t> </a:t>
            </a:r>
            <a:r>
              <a:rPr lang="it-IT" err="1"/>
              <a:t>not</a:t>
            </a:r>
            <a:r>
              <a:rPr lang="it-IT"/>
              <a:t> compensate the cost for </a:t>
            </a:r>
            <a:r>
              <a:rPr lang="it-IT" err="1"/>
              <a:t>synchronization</a:t>
            </a:r>
            <a:endParaRPr lang="it-IT"/>
          </a:p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4E372-7A92-4755-BA74-1C5E47DDD04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35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Reduce the </a:t>
            </a:r>
            <a:r>
              <a:rPr lang="it-IT" err="1"/>
              <a:t>number</a:t>
            </a:r>
            <a:r>
              <a:rPr lang="it-IT"/>
              <a:t> of kernel calls to 1/3 </a:t>
            </a:r>
            <a:r>
              <a:rPr lang="it-IT" err="1"/>
              <a:t>when</a:t>
            </a:r>
            <a:r>
              <a:rPr lang="it-IT"/>
              <a:t> </a:t>
            </a:r>
            <a:r>
              <a:rPr lang="it-IT" err="1"/>
              <a:t>executing</a:t>
            </a:r>
            <a:r>
              <a:rPr lang="it-IT"/>
              <a:t> </a:t>
            </a:r>
            <a:r>
              <a:rPr lang="it-IT" err="1"/>
              <a:t>two-qubit</a:t>
            </a:r>
            <a:r>
              <a:rPr lang="it-IT"/>
              <a:t> </a:t>
            </a:r>
            <a:r>
              <a:rPr lang="it-IT" err="1"/>
              <a:t>operations</a:t>
            </a:r>
            <a:endParaRPr lang="it-IT"/>
          </a:p>
          <a:p>
            <a:r>
              <a:rPr lang="it-IT" err="1"/>
              <a:t>Requires</a:t>
            </a:r>
            <a:r>
              <a:rPr lang="it-IT"/>
              <a:t> </a:t>
            </a:r>
            <a:r>
              <a:rPr lang="it-IT" err="1"/>
              <a:t>syncronization</a:t>
            </a:r>
            <a:r>
              <a:rPr lang="it-IT"/>
              <a:t> to </a:t>
            </a:r>
            <a:r>
              <a:rPr lang="it-IT" err="1"/>
              <a:t>execute</a:t>
            </a:r>
            <a:r>
              <a:rPr lang="it-IT"/>
              <a:t> 3 </a:t>
            </a:r>
            <a:r>
              <a:rPr lang="it-IT" err="1"/>
              <a:t>operations</a:t>
            </a:r>
            <a:r>
              <a:rPr lang="it-IT"/>
              <a:t> "device side"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it-IT"/>
              <a:t>The </a:t>
            </a:r>
            <a:r>
              <a:rPr lang="it-IT" err="1"/>
              <a:t>accumulated</a:t>
            </a:r>
            <a:r>
              <a:rPr lang="it-IT"/>
              <a:t> gates of the first </a:t>
            </a:r>
            <a:r>
              <a:rPr lang="it-IT" err="1"/>
              <a:t>operand</a:t>
            </a:r>
            <a:endParaRPr lang="it-IT"/>
          </a:p>
          <a:p>
            <a:pPr lvl="1">
              <a:buFont typeface="Courier New" panose="020B0604020202020204" pitchFamily="34" charset="0"/>
              <a:buChar char="o"/>
            </a:pPr>
            <a:r>
              <a:rPr lang="it-IT"/>
              <a:t>The </a:t>
            </a:r>
            <a:r>
              <a:rPr lang="it-IT" err="1"/>
              <a:t>accumulated</a:t>
            </a:r>
            <a:r>
              <a:rPr lang="it-IT"/>
              <a:t> gates of the second </a:t>
            </a:r>
            <a:r>
              <a:rPr lang="it-IT" err="1"/>
              <a:t>operand</a:t>
            </a:r>
            <a:endParaRPr lang="it-IT"/>
          </a:p>
          <a:p>
            <a:pPr lvl="1">
              <a:buFont typeface="Courier New" panose="020B0604020202020204" pitchFamily="34" charset="0"/>
              <a:buChar char="o"/>
            </a:pPr>
            <a:r>
              <a:rPr lang="it-IT"/>
              <a:t>The </a:t>
            </a:r>
            <a:r>
              <a:rPr lang="it-IT" err="1"/>
              <a:t>two-qubit</a:t>
            </a:r>
            <a:r>
              <a:rPr lang="it-IT"/>
              <a:t> gate</a:t>
            </a:r>
          </a:p>
          <a:p>
            <a:r>
              <a:rPr lang="it-IT"/>
              <a:t>The </a:t>
            </a:r>
            <a:r>
              <a:rPr lang="it-IT" err="1"/>
              <a:t>reduction</a:t>
            </a:r>
            <a:r>
              <a:rPr lang="it-IT"/>
              <a:t> in the overhead </a:t>
            </a:r>
            <a:r>
              <a:rPr lang="it-IT" err="1"/>
              <a:t>does</a:t>
            </a:r>
            <a:r>
              <a:rPr lang="it-IT"/>
              <a:t> </a:t>
            </a:r>
            <a:r>
              <a:rPr lang="it-IT" err="1"/>
              <a:t>not</a:t>
            </a:r>
            <a:r>
              <a:rPr lang="it-IT"/>
              <a:t> compensate the cost for </a:t>
            </a:r>
            <a:r>
              <a:rPr lang="it-IT" err="1"/>
              <a:t>synchronization</a:t>
            </a:r>
            <a:endParaRPr lang="it-IT"/>
          </a:p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4E372-7A92-4755-BA74-1C5E47DDD04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14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To compensate </a:t>
            </a:r>
            <a:r>
              <a:rPr lang="it-IT" err="1"/>
              <a:t>synchronization</a:t>
            </a:r>
            <a:r>
              <a:rPr lang="it-IT"/>
              <a:t> cost, </a:t>
            </a:r>
            <a:r>
              <a:rPr lang="it-IT" err="1"/>
              <a:t>we</a:t>
            </a:r>
            <a:r>
              <a:rPr lang="it-IT"/>
              <a:t> reduce the </a:t>
            </a:r>
            <a:r>
              <a:rPr lang="it-IT" err="1"/>
              <a:t>number</a:t>
            </a:r>
            <a:r>
              <a:rPr lang="it-IT"/>
              <a:t> of kernel calls to just one</a:t>
            </a:r>
          </a:p>
          <a:p>
            <a:r>
              <a:rPr lang="it-IT"/>
              <a:t>The </a:t>
            </a:r>
            <a:r>
              <a:rPr lang="it-IT" err="1"/>
              <a:t>entire</a:t>
            </a:r>
            <a:r>
              <a:rPr lang="it-IT"/>
              <a:t> </a:t>
            </a:r>
            <a:r>
              <a:rPr lang="it-IT" err="1"/>
              <a:t>circuit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 </a:t>
            </a:r>
            <a:r>
              <a:rPr lang="it-IT" err="1"/>
              <a:t>executed</a:t>
            </a:r>
            <a:r>
              <a:rPr lang="it-IT"/>
              <a:t> on the GPU, by </a:t>
            </a:r>
            <a:r>
              <a:rPr lang="it-IT" err="1"/>
              <a:t>executing</a:t>
            </a:r>
            <a:r>
              <a:rPr lang="it-IT"/>
              <a:t> one kernel call with 1 </a:t>
            </a:r>
            <a:r>
              <a:rPr lang="it-IT" err="1"/>
              <a:t>thread</a:t>
            </a:r>
            <a:r>
              <a:rPr lang="it-IT"/>
              <a:t> </a:t>
            </a:r>
            <a:r>
              <a:rPr lang="it-IT" err="1"/>
              <a:t>block</a:t>
            </a:r>
            <a:r>
              <a:rPr lang="it-IT"/>
              <a:t> for </a:t>
            </a:r>
            <a:r>
              <a:rPr lang="it-IT" err="1"/>
              <a:t>syncronization</a:t>
            </a:r>
            <a:endParaRPr lang="it-IT"/>
          </a:p>
          <a:p>
            <a:r>
              <a:rPr lang="it-IT"/>
              <a:t>Memory: </a:t>
            </a:r>
            <a:r>
              <a:rPr lang="it-IT" err="1"/>
              <a:t>if</a:t>
            </a:r>
            <a:r>
              <a:rPr lang="it-IT"/>
              <a:t> the </a:t>
            </a:r>
            <a:r>
              <a:rPr lang="it-IT" err="1"/>
              <a:t>number</a:t>
            </a:r>
            <a:r>
              <a:rPr lang="it-IT"/>
              <a:t> of </a:t>
            </a:r>
            <a:r>
              <a:rPr lang="it-IT" err="1"/>
              <a:t>operations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low </a:t>
            </a:r>
            <a:r>
              <a:rPr lang="it-IT" err="1"/>
              <a:t>enough</a:t>
            </a:r>
            <a:r>
              <a:rPr lang="it-IT"/>
              <a:t> </a:t>
            </a:r>
            <a:r>
              <a:rPr lang="it-IT" err="1"/>
              <a:t>we</a:t>
            </a:r>
            <a:r>
              <a:rPr lang="it-IT"/>
              <a:t> can </a:t>
            </a:r>
            <a:r>
              <a:rPr lang="it-IT" err="1"/>
              <a:t>fit</a:t>
            </a:r>
            <a:r>
              <a:rPr lang="it-IT"/>
              <a:t> </a:t>
            </a:r>
            <a:r>
              <a:rPr lang="it-IT" err="1"/>
              <a:t>it</a:t>
            </a:r>
            <a:r>
              <a:rPr lang="it-IT"/>
              <a:t> in </a:t>
            </a:r>
            <a:r>
              <a:rPr lang="it-IT" err="1"/>
              <a:t>costant</a:t>
            </a:r>
            <a:r>
              <a:rPr lang="it-IT"/>
              <a:t> </a:t>
            </a:r>
            <a:r>
              <a:rPr lang="it-IT" err="1"/>
              <a:t>memory</a:t>
            </a:r>
            <a:r>
              <a:rPr lang="it-IT"/>
              <a:t>, </a:t>
            </a:r>
            <a:r>
              <a:rPr lang="it-IT" err="1"/>
              <a:t>otherwise</a:t>
            </a:r>
            <a:r>
              <a:rPr lang="it-IT"/>
              <a:t> </a:t>
            </a:r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employ</a:t>
            </a:r>
            <a:r>
              <a:rPr lang="it-IT"/>
              <a:t> texture </a:t>
            </a:r>
            <a:r>
              <a:rPr lang="it-IT" err="1"/>
              <a:t>memory</a:t>
            </a:r>
            <a:endParaRPr lang="it-IT"/>
          </a:p>
          <a:p>
            <a:r>
              <a:rPr lang="it-IT"/>
              <a:t>Still </a:t>
            </a:r>
            <a:r>
              <a:rPr lang="it-IT" err="1"/>
              <a:t>inefficient</a:t>
            </a:r>
            <a:r>
              <a:rPr lang="it-IT"/>
              <a:t> due to the </a:t>
            </a:r>
            <a:r>
              <a:rPr lang="it-IT" err="1"/>
              <a:t>need</a:t>
            </a:r>
            <a:r>
              <a:rPr lang="it-IT"/>
              <a:t> for </a:t>
            </a:r>
            <a:r>
              <a:rPr lang="it-IT" err="1"/>
              <a:t>synchronization</a:t>
            </a:r>
            <a:endParaRPr lang="it-IT"/>
          </a:p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4E372-7A92-4755-BA74-1C5E47DDD04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200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To </a:t>
            </a:r>
            <a:r>
              <a:rPr lang="it-IT" err="1"/>
              <a:t>further</a:t>
            </a:r>
            <a:r>
              <a:rPr lang="it-IT"/>
              <a:t> </a:t>
            </a:r>
            <a:r>
              <a:rPr lang="it-IT" err="1"/>
              <a:t>improve</a:t>
            </a:r>
            <a:r>
              <a:rPr lang="it-IT"/>
              <a:t> </a:t>
            </a:r>
            <a:r>
              <a:rPr lang="it-IT" err="1"/>
              <a:t>this</a:t>
            </a:r>
            <a:r>
              <a:rPr lang="it-IT"/>
              <a:t> </a:t>
            </a:r>
            <a:r>
              <a:rPr lang="it-IT" err="1"/>
              <a:t>approach</a:t>
            </a:r>
            <a:r>
              <a:rPr lang="it-IT"/>
              <a:t>, </a:t>
            </a:r>
            <a:r>
              <a:rPr lang="it-IT" err="1"/>
              <a:t>we</a:t>
            </a:r>
            <a:r>
              <a:rPr lang="it-IT"/>
              <a:t> </a:t>
            </a:r>
            <a:r>
              <a:rPr lang="it-IT" err="1"/>
              <a:t>increased</a:t>
            </a:r>
            <a:r>
              <a:rPr lang="it-IT"/>
              <a:t> the </a:t>
            </a:r>
            <a:r>
              <a:rPr lang="it-IT" err="1"/>
              <a:t>number</a:t>
            </a:r>
            <a:r>
              <a:rPr lang="it-IT"/>
              <a:t> of kernel calls to place the </a:t>
            </a:r>
            <a:r>
              <a:rPr lang="it-IT" err="1"/>
              <a:t>operations</a:t>
            </a:r>
            <a:r>
              <a:rPr lang="it-IT"/>
              <a:t> to </a:t>
            </a:r>
            <a:r>
              <a:rPr lang="it-IT" err="1"/>
              <a:t>execute</a:t>
            </a:r>
            <a:r>
              <a:rPr lang="it-IT"/>
              <a:t> in </a:t>
            </a:r>
            <a:r>
              <a:rPr lang="it-IT" err="1"/>
              <a:t>constant</a:t>
            </a:r>
            <a:r>
              <a:rPr lang="it-IT"/>
              <a:t> </a:t>
            </a:r>
            <a:r>
              <a:rPr lang="it-IT" err="1"/>
              <a:t>memory</a:t>
            </a:r>
            <a:endParaRPr lang="it-IT"/>
          </a:p>
          <a:p>
            <a:r>
              <a:rPr lang="it-IT" err="1"/>
              <a:t>Each</a:t>
            </a:r>
            <a:r>
              <a:rPr lang="it-IT"/>
              <a:t> </a:t>
            </a:r>
            <a:r>
              <a:rPr lang="it-IT" err="1"/>
              <a:t>block</a:t>
            </a:r>
            <a:r>
              <a:rPr lang="it-IT"/>
              <a:t> of the quantum </a:t>
            </a:r>
            <a:r>
              <a:rPr lang="it-IT" err="1"/>
              <a:t>program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 </a:t>
            </a:r>
            <a:r>
              <a:rPr lang="it-IT" err="1"/>
              <a:t>placed</a:t>
            </a:r>
            <a:r>
              <a:rPr lang="it-IT"/>
              <a:t> in </a:t>
            </a:r>
            <a:r>
              <a:rPr lang="it-IT" err="1"/>
              <a:t>constant</a:t>
            </a:r>
            <a:r>
              <a:rPr lang="it-IT"/>
              <a:t> </a:t>
            </a:r>
            <a:r>
              <a:rPr lang="it-IT" err="1"/>
              <a:t>memory</a:t>
            </a:r>
            <a:r>
              <a:rPr lang="it-IT"/>
              <a:t> and </a:t>
            </a:r>
            <a:r>
              <a:rPr lang="it-IT" err="1"/>
              <a:t>executed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4E372-7A92-4755-BA74-1C5E47DDD04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152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Riduciamo le chiamate a kernel rispetto al primo </a:t>
            </a:r>
            <a:r>
              <a:rPr lang="it-IT" err="1"/>
              <a:t>preprocessing</a:t>
            </a:r>
            <a:r>
              <a:rPr lang="it-IT"/>
              <a:t> di circa 1/10 fondendo le computazioni delle coppie di matrici in un unica matrice di dimensioni doppie</a:t>
            </a:r>
          </a:p>
          <a:p>
            <a:r>
              <a:rPr lang="it-IT"/>
              <a:t>Più </a:t>
            </a:r>
            <a:r>
              <a:rPr lang="it-IT" err="1"/>
              <a:t>arithmetic</a:t>
            </a:r>
            <a:r>
              <a:rPr lang="it-IT"/>
              <a:t> </a:t>
            </a:r>
            <a:r>
              <a:rPr lang="it-IT" err="1"/>
              <a:t>intensity</a:t>
            </a:r>
            <a:r>
              <a:rPr lang="it-IT"/>
              <a:t> meno call, no </a:t>
            </a:r>
            <a:r>
              <a:rPr lang="it-IT" err="1"/>
              <a:t>needs</a:t>
            </a:r>
            <a:r>
              <a:rPr lang="it-IT"/>
              <a:t> of </a:t>
            </a:r>
            <a:r>
              <a:rPr lang="it-IT" err="1"/>
              <a:t>synchthread</a:t>
            </a:r>
            <a:endParaRPr lang="it-IT"/>
          </a:p>
          <a:p>
            <a:r>
              <a:rPr lang="it-IT" err="1"/>
              <a:t>Tooop</a:t>
            </a:r>
            <a:r>
              <a:rPr lang="it-IT"/>
              <a:t> figa</a:t>
            </a:r>
          </a:p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4E372-7A92-4755-BA74-1C5E47DDD04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305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err="1"/>
              <a:t>Permutation</a:t>
            </a:r>
            <a:endParaRPr lang="it-IT"/>
          </a:p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4E372-7A92-4755-BA74-1C5E47DDD04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87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70209-D45E-A816-945A-810B8EBAC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A5E7091-4673-A702-10FD-DC7381359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BF0723-94C7-E8C8-5BD7-2DF96DF8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1292-3B76-4BAF-8409-4CDA20BFAFDE}" type="datetime1">
              <a:rPr lang="it-IT" smtClean="0"/>
              <a:t>24/07/2024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DBB40F-686C-3F4A-C2BC-FD600BFC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Quantum circuit simulator - Annechini - Fiorentini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A78CB9-1E39-1039-129C-76ADB677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A6C1-E702-44A7-BA0E-1FC20D2CC3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29A2AB-39A3-F77D-00DE-2D74DAD3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048D91A-BF13-E895-D015-8C6007076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A0C9FE-0D30-0EC1-3814-7784F9721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2770-AB32-47EF-968A-A04AD526EB56}" type="datetime1">
              <a:rPr lang="it-IT" smtClean="0"/>
              <a:t>24/07/2024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984539-724B-F410-EADB-F8F307F9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Quantum circuit simulator - Annechini - Fiorentini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4C0EED-F02A-3BC0-3968-47DE5C7D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A6C1-E702-44A7-BA0E-1FC20D2CC3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561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1C7B8E0-FCB4-ECBF-97B3-B4977FC4D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8B91921-E967-430B-72F0-5A84635AE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C9AA0A-E00D-263D-75ED-A0E593728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229D-EB22-4FE2-B49A-3A3C0A7D14FD}" type="datetime1">
              <a:rPr lang="it-IT" smtClean="0"/>
              <a:t>24/07/2024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A7E13C-0B18-D58B-18FE-04E4C4A0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Quantum circuit simulator - Annechini - Fiorentini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9388DF-6EF3-306C-D4CC-01FFEAAF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A6C1-E702-44A7-BA0E-1FC20D2CC3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952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DA949D-97E0-5503-94A2-C62D880E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F3D6F4-869F-8DA4-3502-3B6F7B96D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5238E2-7BEB-50B7-1DA4-88BE2106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D03F-2835-42E8-8247-E5F3B5DB8FD7}" type="datetime1">
              <a:rPr lang="it-IT" smtClean="0"/>
              <a:t>24/07/2024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7D8DC6-2737-8512-78F8-BEEAFD64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Quantum circuit simulator - Annechini - Fiorentini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744CFC-549D-F358-3A6E-6D708A5D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A6C1-E702-44A7-BA0E-1FC20D2CC3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484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3355B8-BD71-E9A2-A8E8-78D18B04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406B4AC-DF28-79B0-1E5B-2712D0B75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BEEDB6-8358-96D1-B56F-18244D37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7384-B6D3-4DC6-90A3-7FB9F8ABF3E4}" type="datetime1">
              <a:rPr lang="it-IT" smtClean="0"/>
              <a:t>24/07/2024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8041CE-937C-9449-1E28-D65C5453E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Quantum circuit simulator - Annechini - Fiorentini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B53E7E-9EC5-70C7-DE53-A2800FDC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A6C1-E702-44A7-BA0E-1FC20D2CC3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734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18FBEE-33DC-9C0F-B8BA-71DD3795D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DA6564-CDC9-C017-C835-ED7509073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1EBAA5B-D01A-49E2-0775-8E2887178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EBD05C-657F-D410-3B05-FB55383CE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A072-F3E7-4B34-9D19-ADC902DFCA49}" type="datetime1">
              <a:rPr lang="it-IT" smtClean="0"/>
              <a:t>24/07/2024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AB63EA3-EA2A-BAB9-703B-7B6DB9E5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Quantum circuit simulator - Annechini - Fiorentini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925FF34-C4F2-6F7C-6E56-A320E0EA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A6C1-E702-44A7-BA0E-1FC20D2CC3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509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E2DEF9-90BD-F3A7-77D3-FDC77D622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A5593F8-54B9-B3FB-8F18-D75B50BE4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345104B-E203-7157-26A3-C573D2C57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91B176E-FFA5-9E7B-2F73-7A9EBCAE0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F46C17D-A5D5-913C-8A17-F01673CB6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40FB9A7-B450-D132-40C3-E3CA09C9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7F2F-DF60-4ED9-80A6-E2B5895B6878}" type="datetime1">
              <a:rPr lang="it-IT" smtClean="0"/>
              <a:t>24/07/2024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57B7C2C-9EBC-73C4-1FF3-8B54A1A5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Quantum circuit simulator - Annechini - Fiorentini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DFD7B44-97A9-1E2A-4D41-23EF13099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A6C1-E702-44A7-BA0E-1FC20D2CC3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188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2F2A7C-327B-2BB6-173D-01E0FCE96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CEF07ED-F980-255B-FDED-548391A8D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6034-A821-4AFD-B7A9-65BD7180170C}" type="datetime1">
              <a:rPr lang="it-IT" smtClean="0"/>
              <a:t>24/07/2024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D8BD89D-44CC-AF8B-A5EC-64412CF01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Quantum circuit simulator - Annechini - Fiorentini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BA8D522-1C69-BB1D-7121-2BEDC186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A6C1-E702-44A7-BA0E-1FC20D2CC3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272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F7B6AAA-47D0-3EAE-A779-86505C991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4C66-2421-489C-9164-71220D7C5015}" type="datetime1">
              <a:rPr lang="it-IT" smtClean="0"/>
              <a:t>24/07/2024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E130DD4-C876-2C13-73BD-D30CB344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Quantum circuit simulator - Annechini - Fiorentini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A89A99F-2297-8C55-E9C9-B2AC5D9E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A6C1-E702-44A7-BA0E-1FC20D2CC3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52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9B6AAF-867E-31FA-1020-C85410B7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BBC274-2C69-EE8D-F143-A2CC8EC63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BD0889B-D60D-01E4-F09E-78A77CC32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C709A19-7C32-A1FF-3C62-15C626D6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0C63-8C07-4636-A1AD-E72C36169F7C}" type="datetime1">
              <a:rPr lang="it-IT" smtClean="0"/>
              <a:t>24/07/2024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46D7BB6-2E71-2F64-07C2-72A308759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Quantum circuit simulator - Annechini - Fiorentini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415615-715F-6701-4AEF-F06647B9D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A6C1-E702-44A7-BA0E-1FC20D2CC3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254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B158DB-CB52-7FAA-3E02-9511B23B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9EEB0D4-6C63-2D07-05A3-491892A75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CEB587D-D9F9-A6E9-E427-134BD177B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FEB8820-AE52-1931-4B9B-A270A867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E1BB-6EC6-4DCD-9CE5-0E3A08207097}" type="datetime1">
              <a:rPr lang="it-IT" smtClean="0"/>
              <a:t>24/07/2024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DA1F558-1A61-7680-A401-B82F9A99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Quantum circuit simulator - Annechini - Fiorentini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8E45B1B-8EFD-21E0-6A58-2341E923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A6C1-E702-44A7-BA0E-1FC20D2CC3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373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588DDF5-6F94-0B9E-D240-452852EC8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0120C25-292D-4F2E-777E-972BAE810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79D723-0351-0578-1408-87AE3D4B0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6F449A-1FFC-4ADD-BAC2-2E3E3A3459A9}" type="datetime1">
              <a:rPr lang="it-IT" smtClean="0"/>
              <a:t>24/07/2024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799A97-F9B6-1D91-118F-96BCC95D1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it-IT"/>
              <a:t>Quantum circuit simulator - Annechini - Fiorentini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4B2FFE-2FFC-262F-7988-E7B953D9C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A7A6C1-E702-44A7-BA0E-1FC20D2CC3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238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FE9D737-E2D8-3C43-F347-6F5A50720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pPr algn="l"/>
            <a:r>
              <a:rPr lang="it-IT" sz="6600" err="1"/>
              <a:t>Simulating</a:t>
            </a:r>
            <a:r>
              <a:rPr lang="it-IT" sz="6600"/>
              <a:t> a quantum</a:t>
            </a:r>
            <a:br>
              <a:rPr lang="it-IT" sz="6600"/>
            </a:br>
            <a:r>
              <a:rPr lang="it-IT" sz="6600" err="1"/>
              <a:t>circuit</a:t>
            </a:r>
            <a:r>
              <a:rPr lang="it-IT" sz="6600"/>
              <a:t> on GPU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7B6469B-1BC4-C7AC-9CBD-2171E8B66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>
            <a:normAutofit/>
          </a:bodyPr>
          <a:lstStyle/>
          <a:p>
            <a:pPr algn="l"/>
            <a:r>
              <a:rPr lang="it-IT" err="1"/>
              <a:t>Annechini</a:t>
            </a:r>
            <a:r>
              <a:rPr lang="it-IT"/>
              <a:t> Alessandro</a:t>
            </a:r>
          </a:p>
          <a:p>
            <a:pPr algn="l"/>
            <a:r>
              <a:rPr lang="it-IT"/>
              <a:t>Fiorentini Riccardo</a:t>
            </a:r>
          </a:p>
        </p:txBody>
      </p:sp>
      <p:pic>
        <p:nvPicPr>
          <p:cNvPr id="7" name="Graphic 6" descr="Atomo">
            <a:extLst>
              <a:ext uri="{FF2B5EF4-FFF2-40B4-BE49-F238E27FC236}">
                <a16:creationId xmlns:a16="http://schemas.microsoft.com/office/drawing/2014/main" id="{4329078E-03B9-2AC5-947E-05C89DE76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  <p:sp>
        <p:nvSpPr>
          <p:cNvPr id="2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81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24CCF0-1E4C-AE64-F52C-BECD5DBE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Preprocessing</a:t>
            </a:r>
            <a:r>
              <a:rPr lang="it-IT"/>
              <a:t> + </a:t>
            </a:r>
            <a:r>
              <a:rPr lang="it-IT" err="1"/>
              <a:t>collapsed</a:t>
            </a:r>
            <a:r>
              <a:rPr lang="it-IT"/>
              <a:t> __device__ calls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4A33FAD-4E50-2BAE-A443-B2C85FC6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A6C1-E702-44A7-BA0E-1FC20D2CC3F6}" type="slidenum">
              <a:rPr lang="it-IT" smtClean="0"/>
              <a:t>10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F878BD-73EB-333F-3C1E-D814A1035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Quantum circuit simulator - Annechini - Fiorentini</a:t>
            </a:r>
          </a:p>
        </p:txBody>
      </p:sp>
      <p:pic>
        <p:nvPicPr>
          <p:cNvPr id="6" name="Graphic 6" descr="Atomo">
            <a:extLst>
              <a:ext uri="{FF2B5EF4-FFF2-40B4-BE49-F238E27FC236}">
                <a16:creationId xmlns:a16="http://schemas.microsoft.com/office/drawing/2014/main" id="{4131785B-EE01-53D6-BF66-2AC753799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52429" y="-822586"/>
            <a:ext cx="2133651" cy="213365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AF7980B-F6AC-5775-46DE-BDF8B9BFB4E6}"/>
              </a:ext>
            </a:extLst>
          </p:cNvPr>
          <p:cNvSpPr txBox="1"/>
          <p:nvPr/>
        </p:nvSpPr>
        <p:spPr>
          <a:xfrm>
            <a:off x="838200" y="4448791"/>
            <a:ext cx="10342417" cy="4268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err="1"/>
              <a:t>Many</a:t>
            </a:r>
            <a:r>
              <a:rPr lang="it-IT"/>
              <a:t> </a:t>
            </a:r>
            <a:r>
              <a:rPr lang="it-IT" err="1"/>
              <a:t>blocks</a:t>
            </a:r>
            <a:r>
              <a:rPr lang="it-IT"/>
              <a:t> + no __</a:t>
            </a:r>
            <a:r>
              <a:rPr lang="it-IT" err="1"/>
              <a:t>syncthread</a:t>
            </a:r>
            <a:r>
              <a:rPr lang="it-IT"/>
              <a:t>() 	           vs 	      1Block + __ </a:t>
            </a:r>
            <a:r>
              <a:rPr lang="it-IT" err="1"/>
              <a:t>syncthread</a:t>
            </a:r>
            <a:r>
              <a:rPr lang="it-IT"/>
              <a:t>()</a:t>
            </a:r>
            <a:endParaRPr lang="en-GB"/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948506B6-0982-4ECA-C478-D2ED966E4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390" y="1690688"/>
            <a:ext cx="5197171" cy="244047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it-IT" sz="2400" err="1"/>
              <a:t>If</a:t>
            </a:r>
            <a:r>
              <a:rPr lang="it-IT" sz="2400"/>
              <a:t>(!</a:t>
            </a:r>
            <a:r>
              <a:rPr lang="it-IT" sz="2400" err="1"/>
              <a:t>isIdentity</a:t>
            </a:r>
            <a:r>
              <a:rPr lang="it-IT" sz="2400"/>
              <a:t>(</a:t>
            </a:r>
            <a:r>
              <a:rPr lang="it-IT" sz="2400" err="1"/>
              <a:t>gateA</a:t>
            </a:r>
            <a:r>
              <a:rPr lang="it-IT" sz="2400"/>
              <a:t>))</a:t>
            </a:r>
          </a:p>
          <a:p>
            <a:pPr marL="0" indent="0">
              <a:buNone/>
            </a:pPr>
            <a:r>
              <a:rPr lang="it-IT" sz="2400"/>
              <a:t>	</a:t>
            </a:r>
            <a:r>
              <a:rPr lang="it-IT" sz="2400" err="1">
                <a:solidFill>
                  <a:srgbClr val="00B050"/>
                </a:solidFill>
              </a:rPr>
              <a:t>kernel_gate</a:t>
            </a:r>
            <a:r>
              <a:rPr lang="it-IT" sz="2400">
                <a:solidFill>
                  <a:srgbClr val="00B050"/>
                </a:solidFill>
              </a:rPr>
              <a:t>&lt;&lt;&lt;</a:t>
            </a:r>
            <a:r>
              <a:rPr lang="it-IT" sz="2400" err="1">
                <a:solidFill>
                  <a:srgbClr val="00B050"/>
                </a:solidFill>
              </a:rPr>
              <a:t>nb</a:t>
            </a:r>
            <a:r>
              <a:rPr lang="it-IT" sz="2400">
                <a:solidFill>
                  <a:srgbClr val="00B050"/>
                </a:solidFill>
              </a:rPr>
              <a:t>, nt&gt;&gt;&gt;(</a:t>
            </a:r>
            <a:r>
              <a:rPr lang="it-IT" sz="2400" err="1">
                <a:solidFill>
                  <a:srgbClr val="00B050"/>
                </a:solidFill>
              </a:rPr>
              <a:t>gateA</a:t>
            </a:r>
            <a:r>
              <a:rPr lang="it-IT" sz="240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it-IT" sz="2400" err="1"/>
              <a:t>If</a:t>
            </a:r>
            <a:r>
              <a:rPr lang="it-IT" sz="2400"/>
              <a:t>(!</a:t>
            </a:r>
            <a:r>
              <a:rPr lang="it-IT" sz="2400" err="1"/>
              <a:t>isIdentity</a:t>
            </a:r>
            <a:r>
              <a:rPr lang="it-IT" sz="2400"/>
              <a:t>(</a:t>
            </a:r>
            <a:r>
              <a:rPr lang="it-IT" sz="2400" err="1"/>
              <a:t>gateB</a:t>
            </a:r>
            <a:r>
              <a:rPr lang="it-IT" sz="2400"/>
              <a:t>))</a:t>
            </a:r>
          </a:p>
          <a:p>
            <a:pPr marL="0" indent="0">
              <a:buNone/>
            </a:pPr>
            <a:r>
              <a:rPr lang="it-IT" sz="2400"/>
              <a:t>	</a:t>
            </a:r>
            <a:r>
              <a:rPr lang="it-IT" sz="2400" err="1">
                <a:solidFill>
                  <a:srgbClr val="00B050"/>
                </a:solidFill>
              </a:rPr>
              <a:t>kernel_gate</a:t>
            </a:r>
            <a:r>
              <a:rPr lang="it-IT" sz="2400">
                <a:solidFill>
                  <a:srgbClr val="00B050"/>
                </a:solidFill>
              </a:rPr>
              <a:t>&lt;&lt;&lt;</a:t>
            </a:r>
            <a:r>
              <a:rPr lang="it-IT" sz="2400" err="1">
                <a:solidFill>
                  <a:srgbClr val="00B050"/>
                </a:solidFill>
              </a:rPr>
              <a:t>nb</a:t>
            </a:r>
            <a:r>
              <a:rPr lang="it-IT" sz="2400">
                <a:solidFill>
                  <a:srgbClr val="00B050"/>
                </a:solidFill>
              </a:rPr>
              <a:t>, nt&gt;&gt;&gt;(</a:t>
            </a:r>
            <a:r>
              <a:rPr lang="it-IT" sz="2400" err="1">
                <a:solidFill>
                  <a:srgbClr val="00B050"/>
                </a:solidFill>
              </a:rPr>
              <a:t>gateB</a:t>
            </a:r>
            <a:r>
              <a:rPr lang="it-IT" sz="240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it-IT" sz="2400" err="1">
                <a:solidFill>
                  <a:srgbClr val="00B050"/>
                </a:solidFill>
              </a:rPr>
              <a:t>kernel_cnot</a:t>
            </a:r>
            <a:r>
              <a:rPr lang="it-IT" sz="2400">
                <a:solidFill>
                  <a:srgbClr val="00B050"/>
                </a:solidFill>
              </a:rPr>
              <a:t>&lt;&lt;&lt;</a:t>
            </a:r>
            <a:r>
              <a:rPr lang="it-IT" sz="2400" err="1">
                <a:solidFill>
                  <a:srgbClr val="00B050"/>
                </a:solidFill>
              </a:rPr>
              <a:t>nb</a:t>
            </a:r>
            <a:r>
              <a:rPr lang="it-IT" sz="2400">
                <a:solidFill>
                  <a:srgbClr val="00B050"/>
                </a:solidFill>
              </a:rPr>
              <a:t>, nt&gt;&gt;(target, </a:t>
            </a:r>
            <a:r>
              <a:rPr lang="it-IT" sz="2400" err="1">
                <a:solidFill>
                  <a:srgbClr val="00B050"/>
                </a:solidFill>
              </a:rPr>
              <a:t>arg</a:t>
            </a:r>
            <a:r>
              <a:rPr lang="it-IT" sz="240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endParaRPr lang="it-IT" sz="2400"/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AF6535F6-EB23-41C8-8F2A-9C6FBA31CD89}"/>
              </a:ext>
            </a:extLst>
          </p:cNvPr>
          <p:cNvSpPr txBox="1">
            <a:spLocks/>
          </p:cNvSpPr>
          <p:nvPr/>
        </p:nvSpPr>
        <p:spPr>
          <a:xfrm>
            <a:off x="7608841" y="1690688"/>
            <a:ext cx="3122889" cy="24404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400">
                <a:solidFill>
                  <a:srgbClr val="FF0000"/>
                </a:solidFill>
              </a:rPr>
              <a:t>kernel&lt;&lt;&lt;</a:t>
            </a:r>
            <a:r>
              <a:rPr lang="it-IT" sz="2400" err="1">
                <a:solidFill>
                  <a:srgbClr val="FF0000"/>
                </a:solidFill>
              </a:rPr>
              <a:t>nb</a:t>
            </a:r>
            <a:r>
              <a:rPr lang="it-IT" sz="2400">
                <a:solidFill>
                  <a:srgbClr val="FF0000"/>
                </a:solidFill>
              </a:rPr>
              <a:t>, nt&gt;&gt;&gt;(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400">
                <a:solidFill>
                  <a:srgbClr val="FF0000"/>
                </a:solidFill>
              </a:rPr>
              <a:t>	</a:t>
            </a:r>
            <a:r>
              <a:rPr lang="it-IT" sz="2400" err="1">
                <a:solidFill>
                  <a:srgbClr val="FF0000"/>
                </a:solidFill>
              </a:rPr>
              <a:t>gateA</a:t>
            </a:r>
            <a:r>
              <a:rPr lang="it-IT" sz="2400">
                <a:solidFill>
                  <a:srgbClr val="FF0000"/>
                </a:solidFill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400">
                <a:solidFill>
                  <a:srgbClr val="FF0000"/>
                </a:solidFill>
              </a:rPr>
              <a:t>	</a:t>
            </a:r>
            <a:r>
              <a:rPr lang="it-IT" sz="2400" err="1">
                <a:solidFill>
                  <a:srgbClr val="FF0000"/>
                </a:solidFill>
              </a:rPr>
              <a:t>gateB</a:t>
            </a:r>
            <a:r>
              <a:rPr lang="it-IT" sz="2400">
                <a:solidFill>
                  <a:srgbClr val="FF0000"/>
                </a:solidFill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400">
                <a:solidFill>
                  <a:srgbClr val="FF0000"/>
                </a:solidFill>
              </a:rPr>
              <a:t>	target,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400">
                <a:solidFill>
                  <a:srgbClr val="FF0000"/>
                </a:solidFill>
              </a:rPr>
              <a:t>	</a:t>
            </a:r>
            <a:r>
              <a:rPr lang="it-IT" sz="2400" err="1">
                <a:solidFill>
                  <a:srgbClr val="FF0000"/>
                </a:solidFill>
              </a:rPr>
              <a:t>arg</a:t>
            </a:r>
            <a:r>
              <a:rPr lang="it-IT" sz="2400">
                <a:solidFill>
                  <a:srgbClr val="FF0000"/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2400">
              <a:solidFill>
                <a:srgbClr val="FF0000"/>
              </a:solidFill>
            </a:endParaRPr>
          </a:p>
        </p:txBody>
      </p:sp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B6D9189B-E1F6-4D9F-A545-936312AA479B}"/>
              </a:ext>
            </a:extLst>
          </p:cNvPr>
          <p:cNvSpPr/>
          <p:nvPr/>
        </p:nvSpPr>
        <p:spPr>
          <a:xfrm>
            <a:off x="5974260" y="2801390"/>
            <a:ext cx="950241" cy="55791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9308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6054DC-06C1-83E2-B4E7-21A2B9DD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903"/>
            <a:ext cx="10515600" cy="1325563"/>
          </a:xfrm>
        </p:spPr>
        <p:txBody>
          <a:bodyPr/>
          <a:lstStyle/>
          <a:p>
            <a:r>
              <a:rPr lang="it-IT" err="1"/>
              <a:t>Reducing</a:t>
            </a:r>
            <a:r>
              <a:rPr lang="it-IT"/>
              <a:t> kernel calls to 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7F9815-F3CA-9EC1-63AC-E77FBB72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A6C1-E702-44A7-BA0E-1FC20D2CC3F6}" type="slidenum">
              <a:rPr lang="it-IT" smtClean="0"/>
              <a:t>11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3F48E6-B2A9-F35D-2F98-91EBA041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Quantum circuit simulator - Annechini - Fiorentini</a:t>
            </a:r>
          </a:p>
        </p:txBody>
      </p:sp>
      <p:pic>
        <p:nvPicPr>
          <p:cNvPr id="6" name="Graphic 6" descr="Atomo">
            <a:extLst>
              <a:ext uri="{FF2B5EF4-FFF2-40B4-BE49-F238E27FC236}">
                <a16:creationId xmlns:a16="http://schemas.microsoft.com/office/drawing/2014/main" id="{5B270C93-A751-9E26-D0F7-02454DFA7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52429" y="-822586"/>
            <a:ext cx="2133651" cy="2133651"/>
          </a:xfrm>
          <a:prstGeom prst="rect">
            <a:avLst/>
          </a:prstGeom>
        </p:spPr>
      </p:pic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C75FE092-16E2-67E8-35E0-37AE8AD1C487}"/>
              </a:ext>
            </a:extLst>
          </p:cNvPr>
          <p:cNvSpPr/>
          <p:nvPr/>
        </p:nvSpPr>
        <p:spPr>
          <a:xfrm>
            <a:off x="423952" y="3366658"/>
            <a:ext cx="1704109" cy="573578"/>
          </a:xfrm>
          <a:prstGeom prst="round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err="1"/>
              <a:t>Preprocessing</a:t>
            </a:r>
            <a:endParaRPr lang="en-GB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4F3B584D-3924-C8D3-1CA6-EF5006C9FFA3}"/>
              </a:ext>
            </a:extLst>
          </p:cNvPr>
          <p:cNvSpPr/>
          <p:nvPr/>
        </p:nvSpPr>
        <p:spPr>
          <a:xfrm>
            <a:off x="3161610" y="3366658"/>
            <a:ext cx="1704109" cy="573578"/>
          </a:xfrm>
          <a:prstGeom prst="round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err="1"/>
              <a:t>Reduced</a:t>
            </a:r>
            <a:r>
              <a:rPr lang="it-IT"/>
              <a:t> lists of </a:t>
            </a:r>
            <a:r>
              <a:rPr lang="it-IT" err="1"/>
              <a:t>operations</a:t>
            </a:r>
            <a:endParaRPr lang="en-GB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BD8988A4-B4BC-C25C-5D90-FE13A11CC620}"/>
              </a:ext>
            </a:extLst>
          </p:cNvPr>
          <p:cNvSpPr/>
          <p:nvPr/>
        </p:nvSpPr>
        <p:spPr>
          <a:xfrm>
            <a:off x="5771806" y="2354107"/>
            <a:ext cx="1704109" cy="573578"/>
          </a:xfrm>
          <a:prstGeom prst="round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err="1"/>
              <a:t>Costant</a:t>
            </a:r>
            <a:r>
              <a:rPr lang="it-IT"/>
              <a:t> Memory</a:t>
            </a:r>
            <a:endParaRPr lang="en-GB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CD9FD086-B417-9443-CF3E-36F7E05703C9}"/>
              </a:ext>
            </a:extLst>
          </p:cNvPr>
          <p:cNvSpPr/>
          <p:nvPr/>
        </p:nvSpPr>
        <p:spPr>
          <a:xfrm>
            <a:off x="5771807" y="4471904"/>
            <a:ext cx="1704109" cy="573578"/>
          </a:xfrm>
          <a:prstGeom prst="round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Texture Memory</a:t>
            </a:r>
            <a:endParaRPr lang="en-GB"/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E0F924D0-227A-299B-8F16-E4FB275D0A88}"/>
              </a:ext>
            </a:extLst>
          </p:cNvPr>
          <p:cNvSpPr/>
          <p:nvPr/>
        </p:nvSpPr>
        <p:spPr>
          <a:xfrm>
            <a:off x="2254136" y="3516287"/>
            <a:ext cx="746763" cy="34080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curva 12">
            <a:extLst>
              <a:ext uri="{FF2B5EF4-FFF2-40B4-BE49-F238E27FC236}">
                <a16:creationId xmlns:a16="http://schemas.microsoft.com/office/drawing/2014/main" id="{FBC16419-37D1-171A-7780-264086B0A0A9}"/>
              </a:ext>
            </a:extLst>
          </p:cNvPr>
          <p:cNvSpPr/>
          <p:nvPr/>
        </p:nvSpPr>
        <p:spPr>
          <a:xfrm flipV="1">
            <a:off x="4541524" y="4192014"/>
            <a:ext cx="1075111" cy="727364"/>
          </a:xfrm>
          <a:prstGeom prst="ben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ccia curva 14">
            <a:extLst>
              <a:ext uri="{FF2B5EF4-FFF2-40B4-BE49-F238E27FC236}">
                <a16:creationId xmlns:a16="http://schemas.microsoft.com/office/drawing/2014/main" id="{802A7EE9-4EB9-D878-F12A-0C0E267C6E8F}"/>
              </a:ext>
            </a:extLst>
          </p:cNvPr>
          <p:cNvSpPr/>
          <p:nvPr/>
        </p:nvSpPr>
        <p:spPr>
          <a:xfrm>
            <a:off x="4541524" y="2467498"/>
            <a:ext cx="1075111" cy="727364"/>
          </a:xfrm>
          <a:prstGeom prst="ben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11D04CC-5F02-4E0D-8856-AE485540B45E}"/>
              </a:ext>
            </a:extLst>
          </p:cNvPr>
          <p:cNvSpPr txBox="1"/>
          <p:nvPr/>
        </p:nvSpPr>
        <p:spPr>
          <a:xfrm>
            <a:off x="3301490" y="1953997"/>
            <a:ext cx="2449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err="1"/>
              <a:t>numOp</a:t>
            </a:r>
            <a:r>
              <a:rPr lang="it-IT" sz="2000"/>
              <a:t> &lt; </a:t>
            </a:r>
            <a:r>
              <a:rPr lang="it-IT" sz="2000" err="1"/>
              <a:t>Threshold</a:t>
            </a:r>
            <a:endParaRPr lang="en-GB" sz="200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B32C139-FC52-1C55-341F-FB83BE999295}"/>
              </a:ext>
            </a:extLst>
          </p:cNvPr>
          <p:cNvSpPr txBox="1"/>
          <p:nvPr/>
        </p:nvSpPr>
        <p:spPr>
          <a:xfrm>
            <a:off x="3301490" y="5003892"/>
            <a:ext cx="2497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err="1"/>
              <a:t>numOp</a:t>
            </a:r>
            <a:r>
              <a:rPr lang="it-IT" sz="2000"/>
              <a:t> &gt;= </a:t>
            </a:r>
            <a:r>
              <a:rPr lang="it-IT" sz="2000" err="1"/>
              <a:t>Threshold</a:t>
            </a:r>
            <a:endParaRPr lang="en-GB" sz="2000"/>
          </a:p>
        </p:txBody>
      </p:sp>
      <p:sp>
        <p:nvSpPr>
          <p:cNvPr id="18" name="Parentesi graffa chiusa 17">
            <a:extLst>
              <a:ext uri="{FF2B5EF4-FFF2-40B4-BE49-F238E27FC236}">
                <a16:creationId xmlns:a16="http://schemas.microsoft.com/office/drawing/2014/main" id="{0354873E-2585-C777-09DD-216F00D3FA88}"/>
              </a:ext>
            </a:extLst>
          </p:cNvPr>
          <p:cNvSpPr/>
          <p:nvPr/>
        </p:nvSpPr>
        <p:spPr>
          <a:xfrm>
            <a:off x="7631088" y="2154052"/>
            <a:ext cx="638198" cy="3174410"/>
          </a:xfrm>
          <a:prstGeom prst="rightBrace">
            <a:avLst>
              <a:gd name="adj1" fmla="val 86485"/>
              <a:gd name="adj2" fmla="val 50000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B4671EBF-B82C-BD64-0CEC-400739C915A3}"/>
              </a:ext>
            </a:extLst>
          </p:cNvPr>
          <p:cNvSpPr/>
          <p:nvPr/>
        </p:nvSpPr>
        <p:spPr>
          <a:xfrm>
            <a:off x="8382893" y="3516287"/>
            <a:ext cx="536666" cy="50238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E75737D-8233-A927-4887-EC3259FA43C3}"/>
              </a:ext>
            </a:extLst>
          </p:cNvPr>
          <p:cNvSpPr txBox="1"/>
          <p:nvPr/>
        </p:nvSpPr>
        <p:spPr>
          <a:xfrm>
            <a:off x="9029482" y="3141092"/>
            <a:ext cx="2417650" cy="1200329"/>
          </a:xfrm>
          <a:prstGeom prst="rect">
            <a:avLst/>
          </a:prstGeom>
          <a:solidFill>
            <a:srgbClr val="FFC000">
              <a:alpha val="29020"/>
            </a:srgbClr>
          </a:solidFill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/>
              <a:t>1 Kernel-call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/>
              <a:t>1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/>
              <a:t>__</a:t>
            </a:r>
            <a:r>
              <a:rPr lang="it-IT" sz="2400" err="1"/>
              <a:t>syncthread</a:t>
            </a:r>
            <a:r>
              <a:rPr lang="it-IT" sz="2400"/>
              <a:t>()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2785532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3E854E-3593-3C23-1FF2-7BC55103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Using </a:t>
            </a:r>
            <a:r>
              <a:rPr lang="it-IT" err="1"/>
              <a:t>constant</a:t>
            </a:r>
            <a:r>
              <a:rPr lang="it-IT"/>
              <a:t> </a:t>
            </a:r>
            <a:r>
              <a:rPr lang="it-IT" err="1"/>
              <a:t>memory</a:t>
            </a:r>
            <a:r>
              <a:rPr lang="it-IT"/>
              <a:t> </a:t>
            </a:r>
            <a:r>
              <a:rPr lang="it-IT" err="1"/>
              <a:t>only</a:t>
            </a:r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90B726D-2F7A-4E3D-1B73-A1837F1A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A6C1-E702-44A7-BA0E-1FC20D2CC3F6}" type="slidenum">
              <a:rPr lang="it-IT" smtClean="0"/>
              <a:t>12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C26D5A-93B6-C660-DCA6-31116086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Quantum circuit simulator - Annechini - Fiorentini</a:t>
            </a:r>
          </a:p>
        </p:txBody>
      </p:sp>
      <p:pic>
        <p:nvPicPr>
          <p:cNvPr id="6" name="Graphic 6" descr="Atomo">
            <a:extLst>
              <a:ext uri="{FF2B5EF4-FFF2-40B4-BE49-F238E27FC236}">
                <a16:creationId xmlns:a16="http://schemas.microsoft.com/office/drawing/2014/main" id="{EE3D9A34-BDE7-984D-E3ED-9FC100FE4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52429" y="-822586"/>
            <a:ext cx="2133651" cy="2133651"/>
          </a:xfrm>
          <a:prstGeom prst="rect">
            <a:avLst/>
          </a:prstGeom>
        </p:spPr>
      </p:pic>
      <p:grpSp>
        <p:nvGrpSpPr>
          <p:cNvPr id="14" name="Gruppo 13">
            <a:extLst>
              <a:ext uri="{FF2B5EF4-FFF2-40B4-BE49-F238E27FC236}">
                <a16:creationId xmlns:a16="http://schemas.microsoft.com/office/drawing/2014/main" id="{B2699211-3C97-A42C-06BF-7891589E3910}"/>
              </a:ext>
            </a:extLst>
          </p:cNvPr>
          <p:cNvGrpSpPr/>
          <p:nvPr/>
        </p:nvGrpSpPr>
        <p:grpSpPr>
          <a:xfrm>
            <a:off x="6957609" y="1756614"/>
            <a:ext cx="2253591" cy="4258269"/>
            <a:chOff x="8313438" y="1924780"/>
            <a:chExt cx="2253591" cy="4258269"/>
          </a:xfrm>
        </p:grpSpPr>
        <p:pic>
          <p:nvPicPr>
            <p:cNvPr id="7" name="Immagine 6" descr="Immagine che contiene testo, schermata, Carattere, tipografia&#10;&#10;Descrizione generata automaticamente">
              <a:extLst>
                <a:ext uri="{FF2B5EF4-FFF2-40B4-BE49-F238E27FC236}">
                  <a16:creationId xmlns:a16="http://schemas.microsoft.com/office/drawing/2014/main" id="{F2FA98B0-6110-94A9-F17D-D57A52C3A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18815" y="1924780"/>
              <a:ext cx="2248214" cy="4258269"/>
            </a:xfrm>
            <a:prstGeom prst="rect">
              <a:avLst/>
            </a:prstGeom>
            <a:ln>
              <a:noFill/>
            </a:ln>
            <a:effectLst>
              <a:softEdge rad="127000"/>
            </a:effectLst>
          </p:spPr>
        </p:pic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17CA02EE-0821-3CDE-4C57-C5E7C902E1F7}"/>
                </a:ext>
              </a:extLst>
            </p:cNvPr>
            <p:cNvSpPr/>
            <p:nvPr/>
          </p:nvSpPr>
          <p:spPr>
            <a:xfrm>
              <a:off x="8313438" y="1986799"/>
              <a:ext cx="2235198" cy="12530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76F5B01C-E2AD-5657-FFE5-A4079C53565B}"/>
                </a:ext>
              </a:extLst>
            </p:cNvPr>
            <p:cNvSpPr/>
            <p:nvPr/>
          </p:nvSpPr>
          <p:spPr>
            <a:xfrm>
              <a:off x="8313438" y="3292441"/>
              <a:ext cx="2244843" cy="1468745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91A36016-448E-36FE-24B9-08638B573ED1}"/>
                </a:ext>
              </a:extLst>
            </p:cNvPr>
            <p:cNvSpPr/>
            <p:nvPr/>
          </p:nvSpPr>
          <p:spPr>
            <a:xfrm>
              <a:off x="8323505" y="4841619"/>
              <a:ext cx="2235198" cy="1210733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13" name="Immagine 12" descr="Immagine che contiene testo, schermata, Carattere, tipografia&#10;&#10;Descrizione generata automaticamente">
            <a:extLst>
              <a:ext uri="{FF2B5EF4-FFF2-40B4-BE49-F238E27FC236}">
                <a16:creationId xmlns:a16="http://schemas.microsoft.com/office/drawing/2014/main" id="{6D0E20F9-0876-A683-6489-839694AD8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8178" y="1794083"/>
            <a:ext cx="2248214" cy="4258269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A3CD7E5D-112F-A044-7B61-CCE5BAAC53E4}"/>
              </a:ext>
            </a:extLst>
          </p:cNvPr>
          <p:cNvSpPr/>
          <p:nvPr/>
        </p:nvSpPr>
        <p:spPr>
          <a:xfrm>
            <a:off x="2829785" y="1794083"/>
            <a:ext cx="2235198" cy="417579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85FBD718-6827-6C6F-4E3D-9EF85C87C3AE}"/>
              </a:ext>
            </a:extLst>
          </p:cNvPr>
          <p:cNvSpPr/>
          <p:nvPr/>
        </p:nvSpPr>
        <p:spPr>
          <a:xfrm>
            <a:off x="5465128" y="3576667"/>
            <a:ext cx="1082819" cy="56440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A198083-A9D0-5DFD-E64A-5B2266E24AE6}"/>
              </a:ext>
            </a:extLst>
          </p:cNvPr>
          <p:cNvSpPr txBox="1"/>
          <p:nvPr/>
        </p:nvSpPr>
        <p:spPr>
          <a:xfrm>
            <a:off x="649254" y="3276886"/>
            <a:ext cx="177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Texture </a:t>
            </a:r>
            <a:r>
              <a:rPr lang="it-IT" err="1"/>
              <a:t>memory</a:t>
            </a:r>
            <a:endParaRPr lang="it-IT"/>
          </a:p>
          <a:p>
            <a:r>
              <a:rPr lang="it-IT"/>
              <a:t>1 kernel call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660F3A1-F7E5-5005-4583-C2EE52361F2C}"/>
              </a:ext>
            </a:extLst>
          </p:cNvPr>
          <p:cNvSpPr txBox="1"/>
          <p:nvPr/>
        </p:nvSpPr>
        <p:spPr>
          <a:xfrm>
            <a:off x="9483199" y="3277690"/>
            <a:ext cx="1982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Constant </a:t>
            </a:r>
            <a:r>
              <a:rPr lang="it-IT" err="1"/>
              <a:t>memory</a:t>
            </a:r>
            <a:endParaRPr lang="it-IT"/>
          </a:p>
          <a:p>
            <a:r>
              <a:rPr lang="it-IT"/>
              <a:t>N kernel calls</a:t>
            </a:r>
          </a:p>
        </p:txBody>
      </p:sp>
    </p:spTree>
    <p:extLst>
      <p:ext uri="{BB962C8B-B14F-4D97-AF65-F5344CB8AC3E}">
        <p14:creationId xmlns:p14="http://schemas.microsoft.com/office/powerpoint/2010/main" val="3812767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82FC2E-A1C2-F0A7-A7F3-4B1736289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Enchance</a:t>
            </a:r>
            <a:r>
              <a:rPr lang="it-IT"/>
              <a:t> </a:t>
            </a:r>
            <a:r>
              <a:rPr lang="it-IT" err="1"/>
              <a:t>preprocessing</a:t>
            </a:r>
            <a:r>
              <a:rPr lang="it-IT"/>
              <a:t>: 4x4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7E64AD5-19C4-21D8-DE87-917F5557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A6C1-E702-44A7-BA0E-1FC20D2CC3F6}" type="slidenum">
              <a:rPr lang="it-IT" smtClean="0"/>
              <a:t>13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3BCC5A-4E0D-4003-7A64-91891A71E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Quantum circuit simulator - Annechini - Fiorentini</a:t>
            </a:r>
          </a:p>
        </p:txBody>
      </p:sp>
      <p:pic>
        <p:nvPicPr>
          <p:cNvPr id="6" name="Graphic 6" descr="Atomo">
            <a:extLst>
              <a:ext uri="{FF2B5EF4-FFF2-40B4-BE49-F238E27FC236}">
                <a16:creationId xmlns:a16="http://schemas.microsoft.com/office/drawing/2014/main" id="{0FF3C6DD-5C41-1691-EAC6-3D2DCAF5C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52429" y="-822586"/>
            <a:ext cx="2133651" cy="213365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9391CAF-DBCE-9E30-807C-1394863C3203}"/>
              </a:ext>
            </a:extLst>
          </p:cNvPr>
          <p:cNvSpPr txBox="1"/>
          <p:nvPr/>
        </p:nvSpPr>
        <p:spPr>
          <a:xfrm>
            <a:off x="1070903" y="1530244"/>
            <a:ext cx="114967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>
                <a:latin typeface="Aptos Serif" panose="020B0502040204020203" pitchFamily="18" charset="0"/>
                <a:cs typeface="Aptos Serif" panose="020B0502040204020203" pitchFamily="18" charset="0"/>
              </a:rPr>
              <a:t>h q[0]</a:t>
            </a:r>
          </a:p>
          <a:p>
            <a:r>
              <a:rPr lang="it-IT" sz="1400">
                <a:latin typeface="Aptos Serif" panose="020B0502040204020203" pitchFamily="18" charset="0"/>
                <a:cs typeface="Aptos Serif" panose="020B0502040204020203" pitchFamily="18" charset="0"/>
              </a:rPr>
              <a:t>t q[1]</a:t>
            </a:r>
          </a:p>
          <a:p>
            <a:r>
              <a:rPr lang="it-IT" sz="1400">
                <a:latin typeface="Aptos Serif" panose="020B0502040204020203" pitchFamily="18" charset="0"/>
                <a:cs typeface="Aptos Serif" panose="020B0502040204020203" pitchFamily="18" charset="0"/>
              </a:rPr>
              <a:t>s q[2]</a:t>
            </a:r>
          </a:p>
          <a:p>
            <a:r>
              <a:rPr lang="it-IT" sz="1400">
                <a:latin typeface="Aptos Serif" panose="020B0502040204020203" pitchFamily="18" charset="0"/>
                <a:cs typeface="Aptos Serif" panose="020B0502040204020203" pitchFamily="18" charset="0"/>
              </a:rPr>
              <a:t>x q[0]</a:t>
            </a:r>
          </a:p>
          <a:p>
            <a:r>
              <a:rPr lang="it-IT" sz="1400">
                <a:latin typeface="Aptos Serif" panose="020B0502040204020203" pitchFamily="18" charset="0"/>
                <a:cs typeface="Aptos Serif" panose="020B0502040204020203" pitchFamily="18" charset="0"/>
              </a:rPr>
              <a:t>z q[2]</a:t>
            </a:r>
          </a:p>
          <a:p>
            <a:r>
              <a:rPr lang="it-IT" sz="1400">
                <a:latin typeface="Aptos Serif" panose="020B0502040204020203" pitchFamily="18" charset="0"/>
                <a:cs typeface="Aptos Serif" panose="020B0502040204020203" pitchFamily="18" charset="0"/>
              </a:rPr>
              <a:t>cx q[0], q[1]</a:t>
            </a:r>
          </a:p>
          <a:p>
            <a:r>
              <a:rPr lang="it-IT" sz="1400">
                <a:latin typeface="Aptos Serif" panose="020B0502040204020203" pitchFamily="18" charset="0"/>
                <a:cs typeface="Aptos Serif" panose="020B0502040204020203" pitchFamily="18" charset="0"/>
              </a:rPr>
              <a:t>cx q[2], q[1]</a:t>
            </a:r>
          </a:p>
          <a:p>
            <a:endParaRPr lang="it-IT" sz="1400">
              <a:latin typeface="Aptos Serif" panose="020B0502040204020203" pitchFamily="18" charset="0"/>
              <a:cs typeface="Aptos Serif" panose="020B0502040204020203" pitchFamily="18" charset="0"/>
            </a:endParaRP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BC64FB50-60E0-EE83-FFF8-95343240210B}"/>
              </a:ext>
            </a:extLst>
          </p:cNvPr>
          <p:cNvGrpSpPr/>
          <p:nvPr/>
        </p:nvGrpSpPr>
        <p:grpSpPr>
          <a:xfrm>
            <a:off x="4982048" y="1690688"/>
            <a:ext cx="2292475" cy="1421233"/>
            <a:chOff x="3831478" y="1742243"/>
            <a:chExt cx="3377381" cy="2093826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4248B6DC-3D2A-BB73-44BB-869A52EB1978}"/>
                </a:ext>
              </a:extLst>
            </p:cNvPr>
            <p:cNvGrpSpPr/>
            <p:nvPr/>
          </p:nvGrpSpPr>
          <p:grpSpPr>
            <a:xfrm>
              <a:off x="3831478" y="1832054"/>
              <a:ext cx="3377381" cy="1912925"/>
              <a:chOff x="3831478" y="2546755"/>
              <a:chExt cx="3377381" cy="1912925"/>
            </a:xfrm>
          </p:grpSpPr>
          <p:cxnSp>
            <p:nvCxnSpPr>
              <p:cNvPr id="9" name="Connettore diritto 8">
                <a:extLst>
                  <a:ext uri="{FF2B5EF4-FFF2-40B4-BE49-F238E27FC236}">
                    <a16:creationId xmlns:a16="http://schemas.microsoft.com/office/drawing/2014/main" id="{1EBCA9F4-A1E2-5B51-EC5F-9CAC11C220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1478" y="2791848"/>
                <a:ext cx="3377381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ttore diritto 9">
                <a:extLst>
                  <a:ext uri="{FF2B5EF4-FFF2-40B4-BE49-F238E27FC236}">
                    <a16:creationId xmlns:a16="http://schemas.microsoft.com/office/drawing/2014/main" id="{C36D6D82-BE19-2F7E-C256-C51A4D1BE7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1478" y="3518979"/>
                <a:ext cx="3377381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ttore diritto 10">
                <a:extLst>
                  <a:ext uri="{FF2B5EF4-FFF2-40B4-BE49-F238E27FC236}">
                    <a16:creationId xmlns:a16="http://schemas.microsoft.com/office/drawing/2014/main" id="{4B562405-85E1-2ED9-3C1B-3B22387DD3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1478" y="4212395"/>
                <a:ext cx="3377381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48324157-78DB-A1C0-6D17-C0E898DE19DD}"/>
                  </a:ext>
                </a:extLst>
              </p:cNvPr>
              <p:cNvSpPr/>
              <p:nvPr/>
            </p:nvSpPr>
            <p:spPr>
              <a:xfrm>
                <a:off x="4154367" y="2546756"/>
                <a:ext cx="467933" cy="49018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740048BD-378A-0B61-6CD0-90052E8B7ED8}"/>
                  </a:ext>
                </a:extLst>
              </p:cNvPr>
              <p:cNvSpPr/>
              <p:nvPr/>
            </p:nvSpPr>
            <p:spPr>
              <a:xfrm>
                <a:off x="4154367" y="3244943"/>
                <a:ext cx="467933" cy="49018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9405B173-3334-2DCD-DEF0-AC8C7E3DE8D6}"/>
                  </a:ext>
                </a:extLst>
              </p:cNvPr>
              <p:cNvSpPr/>
              <p:nvPr/>
            </p:nvSpPr>
            <p:spPr>
              <a:xfrm>
                <a:off x="4154367" y="3967302"/>
                <a:ext cx="467933" cy="49018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BAEC22CC-78CC-66D7-B52A-B8EB8FA7B461}"/>
                  </a:ext>
                </a:extLst>
              </p:cNvPr>
              <p:cNvSpPr/>
              <p:nvPr/>
            </p:nvSpPr>
            <p:spPr>
              <a:xfrm>
                <a:off x="4940002" y="2546755"/>
                <a:ext cx="467933" cy="49018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69679F62-DA5F-C06E-A91E-2227290EC258}"/>
                  </a:ext>
                </a:extLst>
              </p:cNvPr>
              <p:cNvSpPr/>
              <p:nvPr/>
            </p:nvSpPr>
            <p:spPr>
              <a:xfrm>
                <a:off x="5644486" y="2546755"/>
                <a:ext cx="467933" cy="11883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Rettangolo 16">
                <a:extLst>
                  <a:ext uri="{FF2B5EF4-FFF2-40B4-BE49-F238E27FC236}">
                    <a16:creationId xmlns:a16="http://schemas.microsoft.com/office/drawing/2014/main" id="{3F15E962-A6F7-3540-7F33-9F1D81687CFB}"/>
                  </a:ext>
                </a:extLst>
              </p:cNvPr>
              <p:cNvSpPr/>
              <p:nvPr/>
            </p:nvSpPr>
            <p:spPr>
              <a:xfrm>
                <a:off x="4940002" y="3967302"/>
                <a:ext cx="467933" cy="49018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7ECC01A2-9A31-E0A2-5663-B9AC1EA35A6F}"/>
                  </a:ext>
                </a:extLst>
              </p:cNvPr>
              <p:cNvSpPr/>
              <p:nvPr/>
            </p:nvSpPr>
            <p:spPr>
              <a:xfrm>
                <a:off x="6269543" y="3271305"/>
                <a:ext cx="467933" cy="11883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8B0C2089-8A54-A061-C3D9-A2BAF055C368}"/>
                </a:ext>
              </a:extLst>
            </p:cNvPr>
            <p:cNvSpPr/>
            <p:nvPr/>
          </p:nvSpPr>
          <p:spPr>
            <a:xfrm>
              <a:off x="4041506" y="1742243"/>
              <a:ext cx="1456430" cy="691046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6C92B9A9-B736-48D6-7938-DF032B2F1B81}"/>
                </a:ext>
              </a:extLst>
            </p:cNvPr>
            <p:cNvSpPr/>
            <p:nvPr/>
          </p:nvSpPr>
          <p:spPr>
            <a:xfrm>
              <a:off x="4054648" y="3145023"/>
              <a:ext cx="1456430" cy="691046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774AF081-949A-C586-6DB0-FE0709912DA9}"/>
              </a:ext>
            </a:extLst>
          </p:cNvPr>
          <p:cNvGrpSpPr/>
          <p:nvPr/>
        </p:nvGrpSpPr>
        <p:grpSpPr>
          <a:xfrm>
            <a:off x="8961383" y="1701894"/>
            <a:ext cx="1684827" cy="1321025"/>
            <a:chOff x="7038565" y="2892219"/>
            <a:chExt cx="2439732" cy="1912925"/>
          </a:xfrm>
        </p:grpSpPr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947AC1EB-04AF-D482-AD3A-D42482A84AA1}"/>
                </a:ext>
              </a:extLst>
            </p:cNvPr>
            <p:cNvCxnSpPr>
              <a:cxnSpLocks/>
            </p:cNvCxnSpPr>
            <p:nvPr/>
          </p:nvCxnSpPr>
          <p:spPr>
            <a:xfrm>
              <a:off x="7038565" y="3139503"/>
              <a:ext cx="243973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C0BAB7C3-7086-8C6B-96F2-A7C22D2E9088}"/>
                </a:ext>
              </a:extLst>
            </p:cNvPr>
            <p:cNvCxnSpPr>
              <a:cxnSpLocks/>
            </p:cNvCxnSpPr>
            <p:nvPr/>
          </p:nvCxnSpPr>
          <p:spPr>
            <a:xfrm>
              <a:off x="7038565" y="3866634"/>
              <a:ext cx="243973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7F0F4E3B-6A55-0492-FC79-CE012B3FBAB7}"/>
                </a:ext>
              </a:extLst>
            </p:cNvPr>
            <p:cNvCxnSpPr>
              <a:cxnSpLocks/>
            </p:cNvCxnSpPr>
            <p:nvPr/>
          </p:nvCxnSpPr>
          <p:spPr>
            <a:xfrm>
              <a:off x="7038565" y="4560050"/>
              <a:ext cx="243973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C67FCB03-C303-2520-F7F1-724274734C59}"/>
                </a:ext>
              </a:extLst>
            </p:cNvPr>
            <p:cNvSpPr/>
            <p:nvPr/>
          </p:nvSpPr>
          <p:spPr>
            <a:xfrm>
              <a:off x="7361454" y="2894411"/>
              <a:ext cx="467933" cy="49018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CBB63E7A-B255-B0E6-1E0B-4784F09B4A5E}"/>
                </a:ext>
              </a:extLst>
            </p:cNvPr>
            <p:cNvSpPr/>
            <p:nvPr/>
          </p:nvSpPr>
          <p:spPr>
            <a:xfrm>
              <a:off x="7361454" y="3592598"/>
              <a:ext cx="467933" cy="4901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3AEE237D-E16E-2055-F16C-36A597B54689}"/>
                </a:ext>
              </a:extLst>
            </p:cNvPr>
            <p:cNvSpPr/>
            <p:nvPr/>
          </p:nvSpPr>
          <p:spPr>
            <a:xfrm>
              <a:off x="7361454" y="4314957"/>
              <a:ext cx="467933" cy="49018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29562DFF-9216-0E28-4032-3FB55AE4050D}"/>
                </a:ext>
              </a:extLst>
            </p:cNvPr>
            <p:cNvSpPr/>
            <p:nvPr/>
          </p:nvSpPr>
          <p:spPr>
            <a:xfrm>
              <a:off x="8080815" y="2892219"/>
              <a:ext cx="467933" cy="1188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EFA906FF-E0D6-149A-24C8-993EEA3A0227}"/>
                </a:ext>
              </a:extLst>
            </p:cNvPr>
            <p:cNvSpPr/>
            <p:nvPr/>
          </p:nvSpPr>
          <p:spPr>
            <a:xfrm>
              <a:off x="8705872" y="3616769"/>
              <a:ext cx="467933" cy="1188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3F8DFDD-7E26-031D-06DD-E3D8F4112E79}"/>
              </a:ext>
            </a:extLst>
          </p:cNvPr>
          <p:cNvSpPr txBox="1"/>
          <p:nvPr/>
        </p:nvSpPr>
        <p:spPr>
          <a:xfrm>
            <a:off x="731039" y="3146071"/>
            <a:ext cx="1638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7 kernel calls</a:t>
            </a:r>
          </a:p>
        </p:txBody>
      </p:sp>
      <p:sp>
        <p:nvSpPr>
          <p:cNvPr id="32" name="Freccia a destra 31">
            <a:extLst>
              <a:ext uri="{FF2B5EF4-FFF2-40B4-BE49-F238E27FC236}">
                <a16:creationId xmlns:a16="http://schemas.microsoft.com/office/drawing/2014/main" id="{1C08A50A-152D-E30E-9B1A-8C74140E7E73}"/>
              </a:ext>
            </a:extLst>
          </p:cNvPr>
          <p:cNvSpPr/>
          <p:nvPr/>
        </p:nvSpPr>
        <p:spPr>
          <a:xfrm>
            <a:off x="3106385" y="2149095"/>
            <a:ext cx="736232" cy="39121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Freccia a destra 32">
            <a:extLst>
              <a:ext uri="{FF2B5EF4-FFF2-40B4-BE49-F238E27FC236}">
                <a16:creationId xmlns:a16="http://schemas.microsoft.com/office/drawing/2014/main" id="{A5C1EC9C-473F-84E1-A5B1-52EEE82A84DA}"/>
              </a:ext>
            </a:extLst>
          </p:cNvPr>
          <p:cNvSpPr/>
          <p:nvPr/>
        </p:nvSpPr>
        <p:spPr>
          <a:xfrm>
            <a:off x="7888783" y="2149095"/>
            <a:ext cx="736232" cy="39121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5F4C4D9C-AB69-4B0E-6204-46D422E7FD1F}"/>
              </a:ext>
            </a:extLst>
          </p:cNvPr>
          <p:cNvSpPr txBox="1"/>
          <p:nvPr/>
        </p:nvSpPr>
        <p:spPr>
          <a:xfrm>
            <a:off x="8004939" y="6156295"/>
            <a:ext cx="1714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3 kernel calls!</a:t>
            </a:r>
          </a:p>
        </p:txBody>
      </p:sp>
      <p:sp>
        <p:nvSpPr>
          <p:cNvPr id="61" name="Freccia a destra 60">
            <a:extLst>
              <a:ext uri="{FF2B5EF4-FFF2-40B4-BE49-F238E27FC236}">
                <a16:creationId xmlns:a16="http://schemas.microsoft.com/office/drawing/2014/main" id="{FB70D81E-4F48-640A-1DE3-B58672D86963}"/>
              </a:ext>
            </a:extLst>
          </p:cNvPr>
          <p:cNvSpPr/>
          <p:nvPr/>
        </p:nvSpPr>
        <p:spPr>
          <a:xfrm>
            <a:off x="1584475" y="4697934"/>
            <a:ext cx="736232" cy="39121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0C27871B-D5A0-DF31-0AA0-B650542733EC}"/>
              </a:ext>
            </a:extLst>
          </p:cNvPr>
          <p:cNvGrpSpPr/>
          <p:nvPr/>
        </p:nvGrpSpPr>
        <p:grpSpPr>
          <a:xfrm>
            <a:off x="2817414" y="3905027"/>
            <a:ext cx="2701422" cy="2011428"/>
            <a:chOff x="2817414" y="3457468"/>
            <a:chExt cx="2701422" cy="2011428"/>
          </a:xfrm>
        </p:grpSpPr>
        <p:grpSp>
          <p:nvGrpSpPr>
            <p:cNvPr id="50" name="Gruppo 49">
              <a:extLst>
                <a:ext uri="{FF2B5EF4-FFF2-40B4-BE49-F238E27FC236}">
                  <a16:creationId xmlns:a16="http://schemas.microsoft.com/office/drawing/2014/main" id="{F784758A-F045-BA16-A2DB-F7A3DBCFC81C}"/>
                </a:ext>
              </a:extLst>
            </p:cNvPr>
            <p:cNvGrpSpPr/>
            <p:nvPr/>
          </p:nvGrpSpPr>
          <p:grpSpPr>
            <a:xfrm>
              <a:off x="2817414" y="3555971"/>
              <a:ext cx="2701422" cy="1912925"/>
              <a:chOff x="7038565" y="2892219"/>
              <a:chExt cx="2439732" cy="1912925"/>
            </a:xfrm>
          </p:grpSpPr>
          <p:cxnSp>
            <p:nvCxnSpPr>
              <p:cNvPr id="51" name="Connettore diritto 50">
                <a:extLst>
                  <a:ext uri="{FF2B5EF4-FFF2-40B4-BE49-F238E27FC236}">
                    <a16:creationId xmlns:a16="http://schemas.microsoft.com/office/drawing/2014/main" id="{7FEF02CB-5120-681D-054F-7C4AAD84C6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8565" y="3139503"/>
                <a:ext cx="2439732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ttore diritto 51">
                <a:extLst>
                  <a:ext uri="{FF2B5EF4-FFF2-40B4-BE49-F238E27FC236}">
                    <a16:creationId xmlns:a16="http://schemas.microsoft.com/office/drawing/2014/main" id="{C6C9D418-ACE9-0166-AEC3-85C82CEFCA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8565" y="3866634"/>
                <a:ext cx="2439732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ttore diritto 52">
                <a:extLst>
                  <a:ext uri="{FF2B5EF4-FFF2-40B4-BE49-F238E27FC236}">
                    <a16:creationId xmlns:a16="http://schemas.microsoft.com/office/drawing/2014/main" id="{7D1A47DE-B112-B561-CA88-FA46B0040E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8565" y="4560050"/>
                <a:ext cx="2439732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ettangolo 53">
                <a:extLst>
                  <a:ext uri="{FF2B5EF4-FFF2-40B4-BE49-F238E27FC236}">
                    <a16:creationId xmlns:a16="http://schemas.microsoft.com/office/drawing/2014/main" id="{E90D3040-E027-59BE-2CC4-D7BE0F53AE66}"/>
                  </a:ext>
                </a:extLst>
              </p:cNvPr>
              <p:cNvSpPr/>
              <p:nvPr/>
            </p:nvSpPr>
            <p:spPr>
              <a:xfrm>
                <a:off x="7361454" y="2894411"/>
                <a:ext cx="467933" cy="490187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5" name="Rettangolo 54">
                <a:extLst>
                  <a:ext uri="{FF2B5EF4-FFF2-40B4-BE49-F238E27FC236}">
                    <a16:creationId xmlns:a16="http://schemas.microsoft.com/office/drawing/2014/main" id="{EBE9CCAF-C71E-0819-97B5-D85A297BE735}"/>
                  </a:ext>
                </a:extLst>
              </p:cNvPr>
              <p:cNvSpPr/>
              <p:nvPr/>
            </p:nvSpPr>
            <p:spPr>
              <a:xfrm>
                <a:off x="7361454" y="3592598"/>
                <a:ext cx="467933" cy="49018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6" name="Rettangolo 55">
                <a:extLst>
                  <a:ext uri="{FF2B5EF4-FFF2-40B4-BE49-F238E27FC236}">
                    <a16:creationId xmlns:a16="http://schemas.microsoft.com/office/drawing/2014/main" id="{2492F2C7-2AB2-B7CF-7CDC-2D79A5F66610}"/>
                  </a:ext>
                </a:extLst>
              </p:cNvPr>
              <p:cNvSpPr/>
              <p:nvPr/>
            </p:nvSpPr>
            <p:spPr>
              <a:xfrm>
                <a:off x="7361454" y="4314957"/>
                <a:ext cx="467933" cy="490187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7" name="Rettangolo 56">
                <a:extLst>
                  <a:ext uri="{FF2B5EF4-FFF2-40B4-BE49-F238E27FC236}">
                    <a16:creationId xmlns:a16="http://schemas.microsoft.com/office/drawing/2014/main" id="{1BC214EE-13C5-F5B8-BE06-9EB56A72B49E}"/>
                  </a:ext>
                </a:extLst>
              </p:cNvPr>
              <p:cNvSpPr/>
              <p:nvPr/>
            </p:nvSpPr>
            <p:spPr>
              <a:xfrm>
                <a:off x="8080815" y="2892219"/>
                <a:ext cx="467933" cy="11883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8" name="Rettangolo 57">
                <a:extLst>
                  <a:ext uri="{FF2B5EF4-FFF2-40B4-BE49-F238E27FC236}">
                    <a16:creationId xmlns:a16="http://schemas.microsoft.com/office/drawing/2014/main" id="{BE548453-54B4-C075-D520-FEEED957B057}"/>
                  </a:ext>
                </a:extLst>
              </p:cNvPr>
              <p:cNvSpPr/>
              <p:nvPr/>
            </p:nvSpPr>
            <p:spPr>
              <a:xfrm>
                <a:off x="8705872" y="3616769"/>
                <a:ext cx="467933" cy="11883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6D3C0F7E-F440-2CB9-019B-D9AF2798E65E}"/>
                </a:ext>
              </a:extLst>
            </p:cNvPr>
            <p:cNvSpPr/>
            <p:nvPr/>
          </p:nvSpPr>
          <p:spPr>
            <a:xfrm>
              <a:off x="3074596" y="3457468"/>
              <a:ext cx="1507914" cy="1370989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91CD461E-D91C-8CC5-5333-F3438F4A211E}"/>
              </a:ext>
            </a:extLst>
          </p:cNvPr>
          <p:cNvGrpSpPr/>
          <p:nvPr/>
        </p:nvGrpSpPr>
        <p:grpSpPr>
          <a:xfrm>
            <a:off x="7699724" y="3842768"/>
            <a:ext cx="2249408" cy="2171654"/>
            <a:chOff x="7038565" y="2892219"/>
            <a:chExt cx="1789473" cy="1912925"/>
          </a:xfrm>
        </p:grpSpPr>
        <p:cxnSp>
          <p:nvCxnSpPr>
            <p:cNvPr id="69" name="Connettore diritto 68">
              <a:extLst>
                <a:ext uri="{FF2B5EF4-FFF2-40B4-BE49-F238E27FC236}">
                  <a16:creationId xmlns:a16="http://schemas.microsoft.com/office/drawing/2014/main" id="{0A4BCB84-0E81-AC94-DCED-063E39BA9F06}"/>
                </a:ext>
              </a:extLst>
            </p:cNvPr>
            <p:cNvCxnSpPr>
              <a:cxnSpLocks/>
            </p:cNvCxnSpPr>
            <p:nvPr/>
          </p:nvCxnSpPr>
          <p:spPr>
            <a:xfrm>
              <a:off x="7038565" y="3139503"/>
              <a:ext cx="178947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diritto 69">
              <a:extLst>
                <a:ext uri="{FF2B5EF4-FFF2-40B4-BE49-F238E27FC236}">
                  <a16:creationId xmlns:a16="http://schemas.microsoft.com/office/drawing/2014/main" id="{5E68341B-7C94-7552-40E1-044EA0D1EF98}"/>
                </a:ext>
              </a:extLst>
            </p:cNvPr>
            <p:cNvCxnSpPr>
              <a:cxnSpLocks/>
            </p:cNvCxnSpPr>
            <p:nvPr/>
          </p:nvCxnSpPr>
          <p:spPr>
            <a:xfrm>
              <a:off x="7038565" y="3866634"/>
              <a:ext cx="178947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diritto 70">
              <a:extLst>
                <a:ext uri="{FF2B5EF4-FFF2-40B4-BE49-F238E27FC236}">
                  <a16:creationId xmlns:a16="http://schemas.microsoft.com/office/drawing/2014/main" id="{B7C07C2D-9B94-6C7A-819F-0E31EEFD89BE}"/>
                </a:ext>
              </a:extLst>
            </p:cNvPr>
            <p:cNvCxnSpPr>
              <a:cxnSpLocks/>
            </p:cNvCxnSpPr>
            <p:nvPr/>
          </p:nvCxnSpPr>
          <p:spPr>
            <a:xfrm>
              <a:off x="7038565" y="4560050"/>
              <a:ext cx="1789473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09174397-9E0E-F522-B2FF-A0663D9A39F9}"/>
                </a:ext>
              </a:extLst>
            </p:cNvPr>
            <p:cNvSpPr/>
            <p:nvPr/>
          </p:nvSpPr>
          <p:spPr>
            <a:xfrm>
              <a:off x="7361454" y="4314957"/>
              <a:ext cx="467933" cy="49018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5" name="Rettangolo 74">
              <a:extLst>
                <a:ext uri="{FF2B5EF4-FFF2-40B4-BE49-F238E27FC236}">
                  <a16:creationId xmlns:a16="http://schemas.microsoft.com/office/drawing/2014/main" id="{84149F04-2CAA-F75B-CCBB-F282C58C4E2A}"/>
                </a:ext>
              </a:extLst>
            </p:cNvPr>
            <p:cNvSpPr/>
            <p:nvPr/>
          </p:nvSpPr>
          <p:spPr>
            <a:xfrm>
              <a:off x="7349916" y="2892219"/>
              <a:ext cx="467933" cy="118837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6" name="Rettangolo 75">
              <a:extLst>
                <a:ext uri="{FF2B5EF4-FFF2-40B4-BE49-F238E27FC236}">
                  <a16:creationId xmlns:a16="http://schemas.microsoft.com/office/drawing/2014/main" id="{7C4BA228-CC72-F748-1FA3-000755D57A68}"/>
                </a:ext>
              </a:extLst>
            </p:cNvPr>
            <p:cNvSpPr/>
            <p:nvPr/>
          </p:nvSpPr>
          <p:spPr>
            <a:xfrm>
              <a:off x="7955993" y="3616769"/>
              <a:ext cx="467933" cy="1188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7" name="Freccia a destra 76">
            <a:extLst>
              <a:ext uri="{FF2B5EF4-FFF2-40B4-BE49-F238E27FC236}">
                <a16:creationId xmlns:a16="http://schemas.microsoft.com/office/drawing/2014/main" id="{FDF4F234-1221-D950-3EAE-B4193B88D01A}"/>
              </a:ext>
            </a:extLst>
          </p:cNvPr>
          <p:cNvSpPr/>
          <p:nvPr/>
        </p:nvSpPr>
        <p:spPr>
          <a:xfrm>
            <a:off x="6244564" y="4670404"/>
            <a:ext cx="736232" cy="39121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646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20D1EC-5223-36CC-3271-BC23C35E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1980" y="2280284"/>
            <a:ext cx="3743960" cy="2465706"/>
          </a:xfrm>
        </p:spPr>
        <p:txBody>
          <a:bodyPr/>
          <a:lstStyle/>
          <a:p>
            <a:pPr marL="0" indent="0">
              <a:buNone/>
            </a:pPr>
            <a:r>
              <a:rPr lang="it-IT" b="1"/>
              <a:t>Single </a:t>
            </a:r>
            <a:r>
              <a:rPr lang="it-IT" b="1" err="1"/>
              <a:t>qubit</a:t>
            </a:r>
            <a:r>
              <a:rPr lang="it-IT" b="1"/>
              <a:t> kernel:</a:t>
            </a:r>
          </a:p>
          <a:p>
            <a:r>
              <a:rPr lang="it-IT"/>
              <a:t>Data </a:t>
            </a:r>
            <a:r>
              <a:rPr lang="it-IT" err="1"/>
              <a:t>movements</a:t>
            </a:r>
            <a:r>
              <a:rPr lang="it-IT"/>
              <a:t>: 8B</a:t>
            </a:r>
          </a:p>
          <a:p>
            <a:r>
              <a:rPr lang="it-IT"/>
              <a:t>FLOPS: 28</a:t>
            </a:r>
          </a:p>
          <a:p>
            <a:r>
              <a:rPr lang="it-IT" err="1"/>
              <a:t>Arithmetic</a:t>
            </a:r>
            <a:r>
              <a:rPr lang="it-IT"/>
              <a:t> </a:t>
            </a:r>
            <a:r>
              <a:rPr lang="it-IT" err="1"/>
              <a:t>intensity</a:t>
            </a:r>
            <a:r>
              <a:rPr lang="it-IT"/>
              <a:t>: 28/8 = </a:t>
            </a:r>
            <a:r>
              <a:rPr lang="it-IT">
                <a:solidFill>
                  <a:srgbClr val="FF0000"/>
                </a:solidFill>
              </a:rPr>
              <a:t>3.5 FLOP/B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C307A9D-62FA-7140-2CAD-7A48D6E17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Quantum circuit simulator - Annechini - Fiorentini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32C0DA7-2674-5DFF-B56B-A587E1D6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A6C1-E702-44A7-BA0E-1FC20D2CC3F6}" type="slidenum">
              <a:rPr lang="it-IT" smtClean="0"/>
              <a:t>14</a:t>
            </a:fld>
            <a:endParaRPr lang="it-IT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DD8EA274-7336-26F6-083D-88FAEE59F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err="1"/>
              <a:t>Enchance</a:t>
            </a:r>
            <a:r>
              <a:rPr lang="it-IT"/>
              <a:t> </a:t>
            </a:r>
            <a:r>
              <a:rPr lang="it-IT" err="1"/>
              <a:t>preprocessing</a:t>
            </a:r>
            <a:r>
              <a:rPr lang="it-IT"/>
              <a:t>: 4x4</a:t>
            </a:r>
          </a:p>
        </p:txBody>
      </p:sp>
      <p:pic>
        <p:nvPicPr>
          <p:cNvPr id="7" name="Graphic 6" descr="Atomo">
            <a:extLst>
              <a:ext uri="{FF2B5EF4-FFF2-40B4-BE49-F238E27FC236}">
                <a16:creationId xmlns:a16="http://schemas.microsoft.com/office/drawing/2014/main" id="{0E2BDFF6-F7B2-84F6-E054-D719D765B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2429" y="-822586"/>
            <a:ext cx="2133651" cy="2133651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0B2BC984-E03E-3C32-6A85-CDDD7D79B66F}"/>
              </a:ext>
            </a:extLst>
          </p:cNvPr>
          <p:cNvSpPr txBox="1">
            <a:spLocks/>
          </p:cNvSpPr>
          <p:nvPr/>
        </p:nvSpPr>
        <p:spPr>
          <a:xfrm>
            <a:off x="6436360" y="2280284"/>
            <a:ext cx="3977640" cy="2465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/>
              <a:t>Two </a:t>
            </a:r>
            <a:r>
              <a:rPr lang="it-IT" b="1" err="1"/>
              <a:t>qubit</a:t>
            </a:r>
            <a:r>
              <a:rPr lang="it-IT" b="1"/>
              <a:t> kernel:</a:t>
            </a:r>
          </a:p>
          <a:p>
            <a:r>
              <a:rPr lang="it-IT"/>
              <a:t>Data </a:t>
            </a:r>
            <a:r>
              <a:rPr lang="it-IT" err="1"/>
              <a:t>movements</a:t>
            </a:r>
            <a:r>
              <a:rPr lang="it-IT"/>
              <a:t>: 16B</a:t>
            </a:r>
          </a:p>
          <a:p>
            <a:r>
              <a:rPr lang="it-IT"/>
              <a:t>FLOPS: 120</a:t>
            </a:r>
          </a:p>
          <a:p>
            <a:r>
              <a:rPr lang="it-IT" err="1"/>
              <a:t>Arithmetic</a:t>
            </a:r>
            <a:r>
              <a:rPr lang="it-IT"/>
              <a:t> </a:t>
            </a:r>
            <a:r>
              <a:rPr lang="it-IT" err="1"/>
              <a:t>intensity</a:t>
            </a:r>
            <a:r>
              <a:rPr lang="it-IT"/>
              <a:t>: 120/16 = </a:t>
            </a:r>
            <a:r>
              <a:rPr lang="it-IT">
                <a:solidFill>
                  <a:srgbClr val="00B050"/>
                </a:solidFill>
              </a:rPr>
              <a:t>7.5 FLOP/B</a:t>
            </a:r>
          </a:p>
        </p:txBody>
      </p:sp>
    </p:spTree>
    <p:extLst>
      <p:ext uri="{BB962C8B-B14F-4D97-AF65-F5344CB8AC3E}">
        <p14:creationId xmlns:p14="http://schemas.microsoft.com/office/powerpoint/2010/main" val="2449729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9F9B66-B528-59E2-84DE-2BC1695F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Further</a:t>
            </a:r>
            <a:r>
              <a:rPr lang="it-IT"/>
              <a:t> </a:t>
            </a:r>
            <a:r>
              <a:rPr lang="it-IT" err="1"/>
              <a:t>explorations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1411823-65B1-2BFE-F6E5-41F77B75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A6C1-E702-44A7-BA0E-1FC20D2CC3F6}" type="slidenum">
              <a:rPr lang="it-IT" smtClean="0"/>
              <a:t>15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56DE20-6A21-9357-7F30-C7108A1C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Quantum circuit simulator - Annechini - Fiorentini</a:t>
            </a:r>
          </a:p>
        </p:txBody>
      </p:sp>
      <p:pic>
        <p:nvPicPr>
          <p:cNvPr id="6" name="Graphic 6" descr="Atomo">
            <a:extLst>
              <a:ext uri="{FF2B5EF4-FFF2-40B4-BE49-F238E27FC236}">
                <a16:creationId xmlns:a16="http://schemas.microsoft.com/office/drawing/2014/main" id="{928446E8-C9FC-AB60-6720-63AB1A641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52429" y="-822586"/>
            <a:ext cx="2133651" cy="213365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0DE32A2-A3C5-5E06-EA7E-C64A9F3118BE}"/>
              </a:ext>
            </a:extLst>
          </p:cNvPr>
          <p:cNvSpPr txBox="1"/>
          <p:nvPr/>
        </p:nvSpPr>
        <p:spPr>
          <a:xfrm>
            <a:off x="618358" y="1355110"/>
            <a:ext cx="108550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/>
              <a:t>Dynamic </a:t>
            </a:r>
            <a:r>
              <a:rPr lang="it-IT" sz="2400" b="1" err="1"/>
              <a:t>parallelism</a:t>
            </a:r>
            <a:endParaRPr lang="it-IT" sz="2400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err="1"/>
              <a:t>Collapses</a:t>
            </a:r>
            <a:r>
              <a:rPr lang="it-IT" sz="2400"/>
              <a:t> to </a:t>
            </a:r>
            <a:r>
              <a:rPr lang="it-IT" sz="2400" err="1"/>
              <a:t>sequential</a:t>
            </a:r>
            <a:r>
              <a:rPr lang="it-IT" sz="2400"/>
              <a:t> </a:t>
            </a:r>
            <a:r>
              <a:rPr lang="it-IT" sz="2400" err="1"/>
              <a:t>since</a:t>
            </a:r>
            <a:r>
              <a:rPr lang="it-IT" sz="2400"/>
              <a:t> tasks must be </a:t>
            </a:r>
            <a:r>
              <a:rPr lang="it-IT" sz="2400" err="1"/>
              <a:t>computed</a:t>
            </a:r>
            <a:r>
              <a:rPr lang="it-IT" sz="2400"/>
              <a:t> in </a:t>
            </a:r>
            <a:r>
              <a:rPr lang="it-IT" sz="2400" err="1"/>
              <a:t>series</a:t>
            </a:r>
            <a:endParaRPr lang="it-IT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/>
              <a:t>Permutation</a:t>
            </a:r>
            <a:r>
              <a:rPr lang="en-GB" sz="2400"/>
              <a:t> of most used qubits to enhance coalesced accesses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/>
              <a:t>The number of transactions to global memory is the same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0113734-8FF9-245C-D496-743CBAEA9D2F}"/>
              </a:ext>
            </a:extLst>
          </p:cNvPr>
          <p:cNvSpPr/>
          <p:nvPr/>
        </p:nvSpPr>
        <p:spPr>
          <a:xfrm>
            <a:off x="2125662" y="4231373"/>
            <a:ext cx="9432324" cy="4530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1E1F40D-636B-8D79-303A-F9FBC8C75BD3}"/>
              </a:ext>
            </a:extLst>
          </p:cNvPr>
          <p:cNvSpPr/>
          <p:nvPr/>
        </p:nvSpPr>
        <p:spPr>
          <a:xfrm>
            <a:off x="2125661" y="3672361"/>
            <a:ext cx="9432324" cy="4530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011CC91-582A-A9EF-C058-25E7205943F6}"/>
              </a:ext>
            </a:extLst>
          </p:cNvPr>
          <p:cNvSpPr/>
          <p:nvPr/>
        </p:nvSpPr>
        <p:spPr>
          <a:xfrm>
            <a:off x="2122607" y="3671616"/>
            <a:ext cx="164755" cy="4530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B1F831F-6514-A62F-ABBF-B90E2F8806B1}"/>
              </a:ext>
            </a:extLst>
          </p:cNvPr>
          <p:cNvSpPr/>
          <p:nvPr/>
        </p:nvSpPr>
        <p:spPr>
          <a:xfrm>
            <a:off x="2122607" y="4230627"/>
            <a:ext cx="164755" cy="4530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39B59D8-B601-1C09-AE46-9FA0232E62D7}"/>
              </a:ext>
            </a:extLst>
          </p:cNvPr>
          <p:cNvSpPr/>
          <p:nvPr/>
        </p:nvSpPr>
        <p:spPr>
          <a:xfrm>
            <a:off x="6756391" y="3671616"/>
            <a:ext cx="164755" cy="4530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0557F4B-3160-4E5D-3F14-20DD49D0422C}"/>
              </a:ext>
            </a:extLst>
          </p:cNvPr>
          <p:cNvSpPr/>
          <p:nvPr/>
        </p:nvSpPr>
        <p:spPr>
          <a:xfrm>
            <a:off x="6756391" y="4230627"/>
            <a:ext cx="164755" cy="4530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B54F6C83-8F70-9328-BC5B-C3F043FA23E6}"/>
              </a:ext>
            </a:extLst>
          </p:cNvPr>
          <p:cNvSpPr/>
          <p:nvPr/>
        </p:nvSpPr>
        <p:spPr>
          <a:xfrm>
            <a:off x="2287364" y="3671616"/>
            <a:ext cx="164755" cy="4530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993C3362-2C43-89B3-A235-C0201791AA43}"/>
              </a:ext>
            </a:extLst>
          </p:cNvPr>
          <p:cNvSpPr/>
          <p:nvPr/>
        </p:nvSpPr>
        <p:spPr>
          <a:xfrm>
            <a:off x="2287364" y="4230627"/>
            <a:ext cx="164755" cy="4530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0DA526E5-B88C-3CF7-00EE-29ABE48B0C6D}"/>
              </a:ext>
            </a:extLst>
          </p:cNvPr>
          <p:cNvSpPr/>
          <p:nvPr/>
        </p:nvSpPr>
        <p:spPr>
          <a:xfrm>
            <a:off x="6921148" y="3671616"/>
            <a:ext cx="164755" cy="4530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127991C-2361-8480-DE97-01C9BBEE1A60}"/>
              </a:ext>
            </a:extLst>
          </p:cNvPr>
          <p:cNvSpPr/>
          <p:nvPr/>
        </p:nvSpPr>
        <p:spPr>
          <a:xfrm>
            <a:off x="6921148" y="4230627"/>
            <a:ext cx="164755" cy="4530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3EA61EC0-200D-7D64-A25F-89EBB38CF186}"/>
              </a:ext>
            </a:extLst>
          </p:cNvPr>
          <p:cNvSpPr/>
          <p:nvPr/>
        </p:nvSpPr>
        <p:spPr>
          <a:xfrm>
            <a:off x="2452121" y="3671616"/>
            <a:ext cx="164755" cy="45308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9112E72A-907F-C047-EA47-E3B97B30FA9E}"/>
              </a:ext>
            </a:extLst>
          </p:cNvPr>
          <p:cNvSpPr/>
          <p:nvPr/>
        </p:nvSpPr>
        <p:spPr>
          <a:xfrm>
            <a:off x="2452121" y="4230627"/>
            <a:ext cx="164755" cy="45308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16AAB59B-1F3A-2D52-3057-C51E29675C88}"/>
              </a:ext>
            </a:extLst>
          </p:cNvPr>
          <p:cNvSpPr/>
          <p:nvPr/>
        </p:nvSpPr>
        <p:spPr>
          <a:xfrm>
            <a:off x="7085905" y="3671616"/>
            <a:ext cx="164755" cy="45308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EB960EB8-6548-5B42-94F7-2E38EB8823E7}"/>
              </a:ext>
            </a:extLst>
          </p:cNvPr>
          <p:cNvSpPr/>
          <p:nvPr/>
        </p:nvSpPr>
        <p:spPr>
          <a:xfrm>
            <a:off x="7085905" y="4230627"/>
            <a:ext cx="164755" cy="45308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9BFC389-BE90-CD22-C4E0-4BC16843882F}"/>
              </a:ext>
            </a:extLst>
          </p:cNvPr>
          <p:cNvSpPr txBox="1"/>
          <p:nvPr/>
        </p:nvSpPr>
        <p:spPr>
          <a:xfrm>
            <a:off x="765762" y="3711870"/>
            <a:ext cx="13530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err="1"/>
              <a:t>real_vector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E53E586-5C7D-C6D8-E710-CCA1C0C931A9}"/>
              </a:ext>
            </a:extLst>
          </p:cNvPr>
          <p:cNvSpPr txBox="1"/>
          <p:nvPr/>
        </p:nvSpPr>
        <p:spPr>
          <a:xfrm>
            <a:off x="203200" y="4270881"/>
            <a:ext cx="19156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err="1"/>
              <a:t>imaginary_vector</a:t>
            </a:r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C58D939B-2B46-E39F-7DFC-E50CC82C7608}"/>
              </a:ext>
            </a:extLst>
          </p:cNvPr>
          <p:cNvSpPr/>
          <p:nvPr/>
        </p:nvSpPr>
        <p:spPr>
          <a:xfrm>
            <a:off x="3519145" y="3113090"/>
            <a:ext cx="247134" cy="27802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E2156C5D-334B-F6F8-81FC-57257C7F3449}"/>
              </a:ext>
            </a:extLst>
          </p:cNvPr>
          <p:cNvSpPr/>
          <p:nvPr/>
        </p:nvSpPr>
        <p:spPr>
          <a:xfrm>
            <a:off x="5496226" y="3113090"/>
            <a:ext cx="247134" cy="2780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D751F2C8-EEAA-1809-ED64-7A1BF2E27030}"/>
              </a:ext>
            </a:extLst>
          </p:cNvPr>
          <p:cNvSpPr/>
          <p:nvPr/>
        </p:nvSpPr>
        <p:spPr>
          <a:xfrm>
            <a:off x="7442415" y="3113090"/>
            <a:ext cx="247134" cy="27802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42B1381-1427-BD43-B0CC-761DA661FD26}"/>
              </a:ext>
            </a:extLst>
          </p:cNvPr>
          <p:cNvSpPr txBox="1"/>
          <p:nvPr/>
        </p:nvSpPr>
        <p:spPr>
          <a:xfrm>
            <a:off x="3799708" y="3069045"/>
            <a:ext cx="10750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/>
              <a:t>Thread</a:t>
            </a:r>
            <a:r>
              <a:rPr lang="it-IT"/>
              <a:t> 0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A658DAEF-B192-C3EB-ADB8-4B8863A23FF9}"/>
              </a:ext>
            </a:extLst>
          </p:cNvPr>
          <p:cNvSpPr txBox="1"/>
          <p:nvPr/>
        </p:nvSpPr>
        <p:spPr>
          <a:xfrm>
            <a:off x="5745897" y="3069045"/>
            <a:ext cx="10750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/>
              <a:t>Thread</a:t>
            </a:r>
            <a:r>
              <a:rPr lang="it-IT"/>
              <a:t> 1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924C29D8-FA1D-CA03-ABBA-984D47C65F52}"/>
              </a:ext>
            </a:extLst>
          </p:cNvPr>
          <p:cNvSpPr txBox="1"/>
          <p:nvPr/>
        </p:nvSpPr>
        <p:spPr>
          <a:xfrm>
            <a:off x="7702383" y="3069045"/>
            <a:ext cx="10750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/>
              <a:t>Thread</a:t>
            </a:r>
            <a:r>
              <a:rPr lang="it-IT"/>
              <a:t> 2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534B5005-8791-3737-BF0C-5CD88CE6FDD8}"/>
              </a:ext>
            </a:extLst>
          </p:cNvPr>
          <p:cNvSpPr/>
          <p:nvPr/>
        </p:nvSpPr>
        <p:spPr>
          <a:xfrm>
            <a:off x="2125662" y="5685916"/>
            <a:ext cx="9432324" cy="4530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B8EF697A-4740-7028-2A84-5ECFF6F672F0}"/>
              </a:ext>
            </a:extLst>
          </p:cNvPr>
          <p:cNvSpPr/>
          <p:nvPr/>
        </p:nvSpPr>
        <p:spPr>
          <a:xfrm>
            <a:off x="2125661" y="5126904"/>
            <a:ext cx="9432324" cy="4530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AFC473B1-8046-8FF1-7C01-71A903CF12FE}"/>
              </a:ext>
            </a:extLst>
          </p:cNvPr>
          <p:cNvSpPr/>
          <p:nvPr/>
        </p:nvSpPr>
        <p:spPr>
          <a:xfrm>
            <a:off x="2122607" y="5126159"/>
            <a:ext cx="164755" cy="4530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C76F2E43-2291-3822-7EE3-EF2AF512B26F}"/>
              </a:ext>
            </a:extLst>
          </p:cNvPr>
          <p:cNvSpPr/>
          <p:nvPr/>
        </p:nvSpPr>
        <p:spPr>
          <a:xfrm>
            <a:off x="2122607" y="5685170"/>
            <a:ext cx="164755" cy="4530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7D1CCCB8-B8C7-BFF4-2D0A-E3DB2FFFB945}"/>
              </a:ext>
            </a:extLst>
          </p:cNvPr>
          <p:cNvSpPr/>
          <p:nvPr/>
        </p:nvSpPr>
        <p:spPr>
          <a:xfrm>
            <a:off x="2287364" y="5126159"/>
            <a:ext cx="164755" cy="4530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5A1B40B1-B742-D0E6-C29D-79FE968656B1}"/>
              </a:ext>
            </a:extLst>
          </p:cNvPr>
          <p:cNvSpPr/>
          <p:nvPr/>
        </p:nvSpPr>
        <p:spPr>
          <a:xfrm>
            <a:off x="2287364" y="5685170"/>
            <a:ext cx="164755" cy="4530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9C9DEBF9-966F-6628-1020-369535D58B47}"/>
              </a:ext>
            </a:extLst>
          </p:cNvPr>
          <p:cNvSpPr/>
          <p:nvPr/>
        </p:nvSpPr>
        <p:spPr>
          <a:xfrm>
            <a:off x="2452121" y="5126159"/>
            <a:ext cx="164755" cy="4530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F22E4E62-3C65-24CC-4AEF-656BEE674FC0}"/>
              </a:ext>
            </a:extLst>
          </p:cNvPr>
          <p:cNvSpPr/>
          <p:nvPr/>
        </p:nvSpPr>
        <p:spPr>
          <a:xfrm>
            <a:off x="2452121" y="5685170"/>
            <a:ext cx="164755" cy="4530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7EDDCC12-7CF5-F25E-5B82-769AC6836DB4}"/>
              </a:ext>
            </a:extLst>
          </p:cNvPr>
          <p:cNvSpPr txBox="1"/>
          <p:nvPr/>
        </p:nvSpPr>
        <p:spPr>
          <a:xfrm>
            <a:off x="765762" y="5166413"/>
            <a:ext cx="13530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err="1"/>
              <a:t>real_vector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49DB9AF6-6A40-D743-D339-C6ED2089D313}"/>
              </a:ext>
            </a:extLst>
          </p:cNvPr>
          <p:cNvSpPr txBox="1"/>
          <p:nvPr/>
        </p:nvSpPr>
        <p:spPr>
          <a:xfrm>
            <a:off x="203200" y="5725424"/>
            <a:ext cx="19156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err="1"/>
              <a:t>imaginary_vector</a:t>
            </a:r>
            <a:endParaRPr lang="it-IT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90A958E1-608B-2A31-C6F1-BF6B4CA92BA9}"/>
              </a:ext>
            </a:extLst>
          </p:cNvPr>
          <p:cNvSpPr/>
          <p:nvPr/>
        </p:nvSpPr>
        <p:spPr>
          <a:xfrm>
            <a:off x="2613824" y="5126159"/>
            <a:ext cx="164755" cy="4530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3FD1D1C-AEAE-8B46-392F-E45AA667B6FD}"/>
              </a:ext>
            </a:extLst>
          </p:cNvPr>
          <p:cNvSpPr/>
          <p:nvPr/>
        </p:nvSpPr>
        <p:spPr>
          <a:xfrm>
            <a:off x="2613824" y="5685170"/>
            <a:ext cx="164755" cy="4530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11651159-26C9-C2D4-2F41-CD80F4241133}"/>
              </a:ext>
            </a:extLst>
          </p:cNvPr>
          <p:cNvSpPr/>
          <p:nvPr/>
        </p:nvSpPr>
        <p:spPr>
          <a:xfrm>
            <a:off x="2778579" y="5126159"/>
            <a:ext cx="164755" cy="45308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B727472D-84DF-9733-3AA6-D88816D24092}"/>
              </a:ext>
            </a:extLst>
          </p:cNvPr>
          <p:cNvSpPr/>
          <p:nvPr/>
        </p:nvSpPr>
        <p:spPr>
          <a:xfrm>
            <a:off x="2778579" y="5685170"/>
            <a:ext cx="164755" cy="45308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84A73D9A-F980-93EA-07F7-2F4AC979CBFB}"/>
              </a:ext>
            </a:extLst>
          </p:cNvPr>
          <p:cNvSpPr/>
          <p:nvPr/>
        </p:nvSpPr>
        <p:spPr>
          <a:xfrm>
            <a:off x="2940282" y="5126159"/>
            <a:ext cx="164755" cy="45308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C1539534-D2C6-A6A3-29D6-824010F4459D}"/>
              </a:ext>
            </a:extLst>
          </p:cNvPr>
          <p:cNvSpPr/>
          <p:nvPr/>
        </p:nvSpPr>
        <p:spPr>
          <a:xfrm>
            <a:off x="2940282" y="5685170"/>
            <a:ext cx="164755" cy="45308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7971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A62C6A-EA27-4C77-28EF-BBCDD8C5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Execution</a:t>
            </a:r>
            <a:r>
              <a:rPr lang="it-IT"/>
              <a:t> time </a:t>
            </a:r>
            <a:r>
              <a:rPr lang="it-IT" err="1"/>
              <a:t>comparisions</a:t>
            </a:r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060119-0230-8841-2CAF-56A17912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A6C1-E702-44A7-BA0E-1FC20D2CC3F6}" type="slidenum">
              <a:rPr lang="it-IT" smtClean="0"/>
              <a:t>16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0EA3CE-5340-F3D7-F6DD-08E91BE6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Quantum circuit simulator - Annechini - Fiorentini</a:t>
            </a:r>
          </a:p>
        </p:txBody>
      </p:sp>
      <p:pic>
        <p:nvPicPr>
          <p:cNvPr id="6" name="Graphic 6" descr="Atomo">
            <a:extLst>
              <a:ext uri="{FF2B5EF4-FFF2-40B4-BE49-F238E27FC236}">
                <a16:creationId xmlns:a16="http://schemas.microsoft.com/office/drawing/2014/main" id="{1B13D201-10D5-064D-07CD-1C99E6976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2429" y="-822586"/>
            <a:ext cx="2133651" cy="2133651"/>
          </a:xfrm>
          <a:prstGeom prst="rect">
            <a:avLst/>
          </a:prstGeom>
        </p:spPr>
      </p:pic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9006AAE6-C896-9B2E-EBB5-BDD3F4D4F0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5647979"/>
              </p:ext>
            </p:extLst>
          </p:nvPr>
        </p:nvGraphicFramePr>
        <p:xfrm>
          <a:off x="2845204" y="1746638"/>
          <a:ext cx="8107225" cy="4174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11A59E7-6BEF-8EC9-8E9B-16DEB6904E10}"/>
              </a:ext>
            </a:extLst>
          </p:cNvPr>
          <p:cNvSpPr txBox="1"/>
          <p:nvPr/>
        </p:nvSpPr>
        <p:spPr>
          <a:xfrm>
            <a:off x="360075" y="2700560"/>
            <a:ext cx="23262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■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CPU</a:t>
            </a:r>
          </a:p>
          <a:p>
            <a:r>
              <a:rPr lang="en-GB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■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err="1">
                <a:latin typeface="Arial" panose="020B0604020202020204" pitchFamily="34" charset="0"/>
                <a:cs typeface="Arial" panose="020B0604020202020204" pitchFamily="34" charset="0"/>
              </a:rPr>
              <a:t>Naive_optimized</a:t>
            </a: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>
                <a:solidFill>
                  <a:srgbClr val="A5A5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■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Preprocess + 3in1</a:t>
            </a:r>
          </a:p>
          <a:p>
            <a:r>
              <a:rPr lang="en-GB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■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Preprocess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946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FAF04C1-ADB0-9C01-E5D5-E1A51F0FA7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8532861"/>
              </p:ext>
            </p:extLst>
          </p:nvPr>
        </p:nvGraphicFramePr>
        <p:xfrm>
          <a:off x="2845203" y="1743820"/>
          <a:ext cx="8105778" cy="4171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EC10502-39CE-2021-4EF8-F92FCD0C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Quantum circuit simulator - Annechini - Fiorentini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93C2EA-EB22-0718-8F5B-1AC05FDC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A6C1-E702-44A7-BA0E-1FC20D2CC3F6}" type="slidenum">
              <a:rPr lang="it-IT" smtClean="0"/>
              <a:t>17</a:t>
            </a:fld>
            <a:endParaRPr lang="it-IT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757E84BB-925B-7A1A-4727-FF27055A9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err="1"/>
              <a:t>Execution</a:t>
            </a:r>
            <a:r>
              <a:rPr lang="it-IT"/>
              <a:t> time </a:t>
            </a:r>
            <a:r>
              <a:rPr lang="it-IT" err="1"/>
              <a:t>comparisions</a:t>
            </a:r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4D909BC-3E9A-E678-0A75-2151CF8C0270}"/>
              </a:ext>
            </a:extLst>
          </p:cNvPr>
          <p:cNvSpPr txBox="1"/>
          <p:nvPr/>
        </p:nvSpPr>
        <p:spPr>
          <a:xfrm>
            <a:off x="504700" y="2807862"/>
            <a:ext cx="1804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■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CPU</a:t>
            </a:r>
          </a:p>
          <a:p>
            <a:r>
              <a:rPr lang="en-GB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■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err="1">
                <a:latin typeface="Arial" panose="020B0604020202020204" pitchFamily="34" charset="0"/>
                <a:cs typeface="Arial" panose="020B0604020202020204" pitchFamily="34" charset="0"/>
              </a:rPr>
              <a:t>Costant</a:t>
            </a: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■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Read Only</a:t>
            </a:r>
            <a:endParaRPr lang="en-GB"/>
          </a:p>
        </p:txBody>
      </p:sp>
      <p:pic>
        <p:nvPicPr>
          <p:cNvPr id="7" name="Graphic 6" descr="Atomo">
            <a:extLst>
              <a:ext uri="{FF2B5EF4-FFF2-40B4-BE49-F238E27FC236}">
                <a16:creationId xmlns:a16="http://schemas.microsoft.com/office/drawing/2014/main" id="{75297ABB-930A-B753-25EE-B80C2A65B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52429" y="-822586"/>
            <a:ext cx="2133651" cy="213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52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E9161134-65AE-A9F0-71F3-619D33ED63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5525893"/>
              </p:ext>
            </p:extLst>
          </p:nvPr>
        </p:nvGraphicFramePr>
        <p:xfrm>
          <a:off x="2845204" y="1746637"/>
          <a:ext cx="8107224" cy="4174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DF69A30-DA96-1A3F-9D6D-7BC183620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Quantum circuit simulator - Annechini - Fiorentini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B1AEA9-E051-4AB4-BCB1-FE8AE7AB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A6C1-E702-44A7-BA0E-1FC20D2CC3F6}" type="slidenum">
              <a:rPr lang="it-IT" smtClean="0"/>
              <a:t>18</a:t>
            </a:fld>
            <a:endParaRPr lang="it-IT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C3648C34-8C01-2253-37D8-69384DF82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err="1"/>
              <a:t>Execution</a:t>
            </a:r>
            <a:r>
              <a:rPr lang="it-IT"/>
              <a:t> time </a:t>
            </a:r>
            <a:r>
              <a:rPr lang="it-IT" err="1"/>
              <a:t>comparisions</a:t>
            </a:r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9C70853-E5E5-E3ED-F756-70B2A9C92753}"/>
              </a:ext>
            </a:extLst>
          </p:cNvPr>
          <p:cNvSpPr txBox="1"/>
          <p:nvPr/>
        </p:nvSpPr>
        <p:spPr>
          <a:xfrm>
            <a:off x="360075" y="2700560"/>
            <a:ext cx="2326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■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CPU</a:t>
            </a:r>
          </a:p>
          <a:p>
            <a:r>
              <a:rPr lang="en-GB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■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4x4 + permutation</a:t>
            </a:r>
          </a:p>
          <a:p>
            <a:r>
              <a:rPr lang="en-GB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■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4x4</a:t>
            </a:r>
          </a:p>
          <a:p>
            <a:endParaRPr lang="en-GB"/>
          </a:p>
        </p:txBody>
      </p:sp>
      <p:pic>
        <p:nvPicPr>
          <p:cNvPr id="8" name="Graphic 6" descr="Atomo">
            <a:extLst>
              <a:ext uri="{FF2B5EF4-FFF2-40B4-BE49-F238E27FC236}">
                <a16:creationId xmlns:a16="http://schemas.microsoft.com/office/drawing/2014/main" id="{7B35F95D-7DA5-595D-E5BF-E912E29F8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52429" y="-822586"/>
            <a:ext cx="2133651" cy="213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2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9E4BE5-2F0B-DB6C-F25A-090C9E93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Profiling: kernel calls </a:t>
            </a:r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1867E5-B07B-9DAC-649D-34E15741B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Quantum circuit simulator - Annechini - Fiorentini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6C22629-9F01-4ECF-1F0C-1A5A4A51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A6C1-E702-44A7-BA0E-1FC20D2CC3F6}" type="slidenum">
              <a:rPr lang="it-IT" smtClean="0"/>
              <a:t>19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024D824-3E06-BDC4-08A5-340E06D70E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66" t="2294" r="166" b="62567"/>
          <a:stretch/>
        </p:blipFill>
        <p:spPr>
          <a:xfrm>
            <a:off x="1223734" y="2392196"/>
            <a:ext cx="9728695" cy="5461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20C9F86-C93D-E284-B378-0292353639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14" t="59306" r="147" b="24837"/>
          <a:stretch/>
        </p:blipFill>
        <p:spPr>
          <a:xfrm>
            <a:off x="1223734" y="3716873"/>
            <a:ext cx="9728695" cy="3032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D6FBCE3-BB8A-B0BE-791F-2423780BF5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583" t="852" b="65809"/>
          <a:stretch/>
        </p:blipFill>
        <p:spPr>
          <a:xfrm>
            <a:off x="1223734" y="4798650"/>
            <a:ext cx="9728694" cy="4765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3FB4B47-51CA-EA03-02A1-A16B75EF87C0}"/>
              </a:ext>
            </a:extLst>
          </p:cNvPr>
          <p:cNvSpPr txBox="1"/>
          <p:nvPr/>
        </p:nvSpPr>
        <p:spPr>
          <a:xfrm>
            <a:off x="1223734" y="1979538"/>
            <a:ext cx="142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 </a:t>
            </a:r>
            <a:r>
              <a:rPr lang="it-IT" err="1"/>
              <a:t>Preprocess</a:t>
            </a:r>
            <a:r>
              <a:rPr lang="it-IT"/>
              <a:t>:</a:t>
            </a:r>
            <a:endParaRPr lang="en-GB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27137EF-5E4C-CCDD-56A0-DD1DB983D7E0}"/>
              </a:ext>
            </a:extLst>
          </p:cNvPr>
          <p:cNvSpPr txBox="1"/>
          <p:nvPr/>
        </p:nvSpPr>
        <p:spPr>
          <a:xfrm>
            <a:off x="1223734" y="3271791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Read </a:t>
            </a:r>
            <a:r>
              <a:rPr lang="it-IT" err="1"/>
              <a:t>only</a:t>
            </a:r>
            <a:r>
              <a:rPr lang="it-IT"/>
              <a:t>:</a:t>
            </a:r>
            <a:endParaRPr lang="en-GB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9A0AD7D-CF2F-EBB3-FCCE-06CE4466C412}"/>
              </a:ext>
            </a:extLst>
          </p:cNvPr>
          <p:cNvSpPr txBox="1"/>
          <p:nvPr/>
        </p:nvSpPr>
        <p:spPr>
          <a:xfrm>
            <a:off x="1223734" y="441967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4x4:</a:t>
            </a:r>
            <a:endParaRPr lang="en-GB"/>
          </a:p>
        </p:txBody>
      </p:sp>
      <p:pic>
        <p:nvPicPr>
          <p:cNvPr id="3" name="Graphic 6" descr="Atomo">
            <a:extLst>
              <a:ext uri="{FF2B5EF4-FFF2-40B4-BE49-F238E27FC236}">
                <a16:creationId xmlns:a16="http://schemas.microsoft.com/office/drawing/2014/main" id="{A7FB8E6E-FDF8-1C63-EE49-909987AF84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2429" y="-822586"/>
            <a:ext cx="2133651" cy="2133651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7D194209-9E69-CC7F-5B02-F8E4443D18D3}"/>
              </a:ext>
            </a:extLst>
          </p:cNvPr>
          <p:cNvSpPr/>
          <p:nvPr/>
        </p:nvSpPr>
        <p:spPr>
          <a:xfrm>
            <a:off x="1223734" y="2382552"/>
            <a:ext cx="1377952" cy="565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8BBE6F26-72EC-2F27-BE74-C43BCE8CBE2C}"/>
              </a:ext>
            </a:extLst>
          </p:cNvPr>
          <p:cNvSpPr/>
          <p:nvPr/>
        </p:nvSpPr>
        <p:spPr>
          <a:xfrm>
            <a:off x="1223734" y="3716873"/>
            <a:ext cx="1377952" cy="3032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4BED90BB-9946-A548-C37D-D2C0B67373A2}"/>
              </a:ext>
            </a:extLst>
          </p:cNvPr>
          <p:cNvSpPr/>
          <p:nvPr/>
        </p:nvSpPr>
        <p:spPr>
          <a:xfrm>
            <a:off x="1228326" y="4798650"/>
            <a:ext cx="1346022" cy="476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97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3E4A54-821F-215B-F493-21814D91B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The problem: qubits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DC4D36B-7A6D-B0D6-7428-B418F42F7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114" y="1690688"/>
            <a:ext cx="5802815" cy="110501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8A735A9-E87C-1EB2-204D-7EAAB0A91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273" y="1775068"/>
            <a:ext cx="1917291" cy="135595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4C7945C-EEEF-A286-E424-09C7377DB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0273" y="3429000"/>
            <a:ext cx="1966453" cy="1396522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44545738-9EDE-EC47-ADA8-22CC2BDA4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14" y="3237338"/>
            <a:ext cx="8282018" cy="2198556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20686FA-DE2C-B68B-566C-27EF3698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A6C1-E702-44A7-BA0E-1FC20D2CC3F6}" type="slidenum">
              <a:rPr lang="it-IT" smtClean="0"/>
              <a:t>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53ADF63-140B-2274-BCBD-50FC2D1F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Quantum circuit simulator - Annechini - Fiorentini</a:t>
            </a:r>
          </a:p>
        </p:txBody>
      </p:sp>
      <p:pic>
        <p:nvPicPr>
          <p:cNvPr id="6" name="Graphic 6" descr="Atomo">
            <a:extLst>
              <a:ext uri="{FF2B5EF4-FFF2-40B4-BE49-F238E27FC236}">
                <a16:creationId xmlns:a16="http://schemas.microsoft.com/office/drawing/2014/main" id="{B6AA898F-CB15-642D-D24B-07A2ED2E42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52429" y="-822586"/>
            <a:ext cx="2133651" cy="213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4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87547C-E252-8427-EBB6-18F266BDB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Profiling: kernel calls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5CB9673-AC70-5DF8-5310-B610B1841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Quantum circuit simulator - Annechini - Fiorentini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A4CB209-DC39-96ED-7069-A76A70B5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A6C1-E702-44A7-BA0E-1FC20D2CC3F6}" type="slidenum">
              <a:rPr lang="it-IT" smtClean="0"/>
              <a:t>20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143106C-C4EF-B9BF-6FF9-B39B2CC3AB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900"/>
          <a:stretch/>
        </p:blipFill>
        <p:spPr>
          <a:xfrm>
            <a:off x="545688" y="2184896"/>
            <a:ext cx="10004325" cy="83689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D9C69DB-7057-0194-835F-1904C30BCD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6048"/>
          <a:stretch/>
        </p:blipFill>
        <p:spPr>
          <a:xfrm>
            <a:off x="545688" y="3429000"/>
            <a:ext cx="11469331" cy="85703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60A6CC4-7BE9-309B-1262-179D4FB14E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713" b="74245"/>
          <a:stretch/>
        </p:blipFill>
        <p:spPr>
          <a:xfrm>
            <a:off x="508218" y="4890286"/>
            <a:ext cx="10926698" cy="82303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D99A81B-A4AB-22B1-E701-4A87EE155AB8}"/>
              </a:ext>
            </a:extLst>
          </p:cNvPr>
          <p:cNvSpPr txBox="1"/>
          <p:nvPr/>
        </p:nvSpPr>
        <p:spPr>
          <a:xfrm>
            <a:off x="441635" y="1690688"/>
            <a:ext cx="142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 </a:t>
            </a:r>
            <a:r>
              <a:rPr lang="it-IT" err="1"/>
              <a:t>Preprocess</a:t>
            </a:r>
            <a:r>
              <a:rPr lang="it-IT"/>
              <a:t>:</a:t>
            </a:r>
            <a:endParaRPr lang="en-GB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95055B8-37D3-1DB2-863A-40ACA94458CA}"/>
              </a:ext>
            </a:extLst>
          </p:cNvPr>
          <p:cNvSpPr txBox="1"/>
          <p:nvPr/>
        </p:nvSpPr>
        <p:spPr>
          <a:xfrm>
            <a:off x="508218" y="2951707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Read </a:t>
            </a:r>
            <a:r>
              <a:rPr lang="it-IT" err="1"/>
              <a:t>only</a:t>
            </a:r>
            <a:r>
              <a:rPr lang="it-IT"/>
              <a:t>:</a:t>
            </a:r>
            <a:endParaRPr lang="en-GB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5DF391E-D3AC-2B6D-5AD0-5BC324182C8A}"/>
              </a:ext>
            </a:extLst>
          </p:cNvPr>
          <p:cNvSpPr txBox="1"/>
          <p:nvPr/>
        </p:nvSpPr>
        <p:spPr>
          <a:xfrm>
            <a:off x="658223" y="441513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4x4:</a:t>
            </a:r>
            <a:endParaRPr lang="en-GB"/>
          </a:p>
        </p:txBody>
      </p:sp>
      <p:pic>
        <p:nvPicPr>
          <p:cNvPr id="12" name="Graphic 6" descr="Atomo">
            <a:extLst>
              <a:ext uri="{FF2B5EF4-FFF2-40B4-BE49-F238E27FC236}">
                <a16:creationId xmlns:a16="http://schemas.microsoft.com/office/drawing/2014/main" id="{847EA609-C70A-4583-03CF-650B751A40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52429" y="-822586"/>
            <a:ext cx="2133651" cy="213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60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2FAF04C1-ADB0-9C01-E5D5-E1A51F0FA7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0958334"/>
              </p:ext>
            </p:extLst>
          </p:nvPr>
        </p:nvGraphicFramePr>
        <p:xfrm>
          <a:off x="2452688" y="1647825"/>
          <a:ext cx="8105778" cy="4181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8DB3CFF-034F-1D1A-D7FB-DB056F08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Quantum circuit simulator - Annechini - Fiorentini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4615F73-7A60-DD13-024E-60D9E020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A6C1-E702-44A7-BA0E-1FC20D2CC3F6}" type="slidenum">
              <a:rPr lang="it-IT" smtClean="0"/>
              <a:t>21</a:t>
            </a:fld>
            <a:endParaRPr lang="it-IT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B07B84DA-BD9B-D907-4119-DBC50B88C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err="1"/>
              <a:t>Execution</a:t>
            </a:r>
            <a:r>
              <a:rPr lang="it-IT"/>
              <a:t> time </a:t>
            </a:r>
            <a:r>
              <a:rPr lang="it-IT" err="1"/>
              <a:t>comparisions</a:t>
            </a:r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E42C0B7-3109-B1FB-6E66-D323459768C0}"/>
              </a:ext>
            </a:extLst>
          </p:cNvPr>
          <p:cNvSpPr txBox="1"/>
          <p:nvPr/>
        </p:nvSpPr>
        <p:spPr>
          <a:xfrm>
            <a:off x="644659" y="2690336"/>
            <a:ext cx="23262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■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CPU</a:t>
            </a:r>
          </a:p>
          <a:p>
            <a:r>
              <a:rPr lang="en-GB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■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Read only</a:t>
            </a:r>
          </a:p>
          <a:p>
            <a:r>
              <a:rPr lang="en-GB">
                <a:solidFill>
                  <a:srgbClr val="A5A5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■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Preprocess</a:t>
            </a:r>
          </a:p>
          <a:p>
            <a:r>
              <a:rPr lang="en-GB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■ 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4x4</a:t>
            </a:r>
          </a:p>
          <a:p>
            <a:endParaRPr lang="en-GB"/>
          </a:p>
        </p:txBody>
      </p:sp>
      <p:pic>
        <p:nvPicPr>
          <p:cNvPr id="7" name="Graphic 6" descr="Atomo">
            <a:extLst>
              <a:ext uri="{FF2B5EF4-FFF2-40B4-BE49-F238E27FC236}">
                <a16:creationId xmlns:a16="http://schemas.microsoft.com/office/drawing/2014/main" id="{DE8001D9-50FB-6A68-3688-956861194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52429" y="-822586"/>
            <a:ext cx="2133651" cy="213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024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8DB3CFF-034F-1D1A-D7FB-DB056F08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Quantum circuit simulator - Annechini - Fiorentini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4615F73-7A60-DD13-024E-60D9E020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A6C1-E702-44A7-BA0E-1FC20D2CC3F6}" type="slidenum">
              <a:rPr lang="it-IT" smtClean="0"/>
              <a:t>22</a:t>
            </a:fld>
            <a:endParaRPr lang="it-IT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B07B84DA-BD9B-D907-4119-DBC50B88C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err="1"/>
              <a:t>Execution</a:t>
            </a:r>
            <a:r>
              <a:rPr lang="it-IT"/>
              <a:t> time </a:t>
            </a:r>
            <a:r>
              <a:rPr lang="it-IT" err="1"/>
              <a:t>comparisions</a:t>
            </a:r>
            <a:endParaRPr lang="it-IT"/>
          </a:p>
        </p:txBody>
      </p:sp>
      <p:pic>
        <p:nvPicPr>
          <p:cNvPr id="7" name="Graphic 6" descr="Atomo">
            <a:extLst>
              <a:ext uri="{FF2B5EF4-FFF2-40B4-BE49-F238E27FC236}">
                <a16:creationId xmlns:a16="http://schemas.microsoft.com/office/drawing/2014/main" id="{DE8001D9-50FB-6A68-3688-956861194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2429" y="-822586"/>
            <a:ext cx="2133651" cy="2133651"/>
          </a:xfrm>
          <a:prstGeom prst="rect">
            <a:avLst/>
          </a:prstGeom>
        </p:spPr>
      </p:pic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2D571DC-A436-2058-0C87-15CCB01FF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295138"/>
              </p:ext>
            </p:extLst>
          </p:nvPr>
        </p:nvGraphicFramePr>
        <p:xfrm>
          <a:off x="2032000" y="1690688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8245019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67991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err="1"/>
                        <a:t>Implementation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err="1"/>
                        <a:t>Speedup</a:t>
                      </a:r>
                      <a:r>
                        <a:rPr lang="it-IT"/>
                        <a:t> </a:t>
                      </a:r>
                      <a:r>
                        <a:rPr lang="it-IT" err="1"/>
                        <a:t>against</a:t>
                      </a:r>
                      <a:r>
                        <a:rPr lang="it-IT"/>
                        <a:t> CPU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07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360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err="1"/>
                        <a:t>Naive</a:t>
                      </a:r>
                      <a:r>
                        <a:rPr lang="it-IT"/>
                        <a:t> </a:t>
                      </a:r>
                      <a:r>
                        <a:rPr lang="it-IT" err="1"/>
                        <a:t>Optimized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37,82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90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err="1"/>
                        <a:t>Preprocess</a:t>
                      </a:r>
                      <a:endParaRPr lang="en-GB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79,19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68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err="1"/>
                        <a:t>Preprocess</a:t>
                      </a:r>
                      <a:r>
                        <a:rPr lang="it-IT"/>
                        <a:t> 3in1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35,19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38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Read </a:t>
                      </a:r>
                      <a:r>
                        <a:rPr lang="it-IT" b="1" err="1"/>
                        <a:t>only</a:t>
                      </a:r>
                      <a:endParaRPr lang="en-GB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73,37</a:t>
                      </a:r>
                      <a:endParaRPr lang="en-GB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070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err="1"/>
                        <a:t>Costant</a:t>
                      </a:r>
                      <a:r>
                        <a:rPr lang="it-IT"/>
                        <a:t> </a:t>
                      </a:r>
                      <a:r>
                        <a:rPr lang="it-IT" err="1"/>
                        <a:t>only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20,63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812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Dynamic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9,98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466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4x4</a:t>
                      </a:r>
                      <a:endParaRPr lang="en-GB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347,34</a:t>
                      </a:r>
                      <a:endParaRPr lang="en-GB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023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4x4 permute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184,77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01748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43FCD0C8-D501-A65B-5DCF-0E8CD1C3C6BE}"/>
              </a:ext>
            </a:extLst>
          </p:cNvPr>
          <p:cNvSpPr txBox="1"/>
          <p:nvPr/>
        </p:nvSpPr>
        <p:spPr>
          <a:xfrm>
            <a:off x="2032000" y="5730240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err="1"/>
              <a:t>All</a:t>
            </a:r>
            <a:r>
              <a:rPr lang="it-IT"/>
              <a:t>  </a:t>
            </a:r>
            <a:r>
              <a:rPr lang="it-IT" err="1"/>
              <a:t>tests</a:t>
            </a:r>
            <a:r>
              <a:rPr lang="it-IT"/>
              <a:t> are </a:t>
            </a:r>
            <a:r>
              <a:rPr lang="it-IT" err="1"/>
              <a:t>performed</a:t>
            </a:r>
            <a:r>
              <a:rPr lang="it-IT"/>
              <a:t> on </a:t>
            </a:r>
            <a:r>
              <a:rPr lang="it-IT" b="1"/>
              <a:t>18 </a:t>
            </a:r>
            <a:r>
              <a:rPr lang="it-IT" b="1" err="1"/>
              <a:t>qubit</a:t>
            </a:r>
            <a:r>
              <a:rPr lang="it-IT"/>
              <a:t> to test </a:t>
            </a:r>
            <a:r>
              <a:rPr lang="it-IT" err="1"/>
              <a:t>slower</a:t>
            </a:r>
            <a:r>
              <a:rPr lang="it-IT"/>
              <a:t> </a:t>
            </a:r>
            <a:r>
              <a:rPr lang="it-IT" err="1"/>
              <a:t>algorithms</a:t>
            </a:r>
            <a:r>
              <a:rPr lang="it-IT"/>
              <a:t> </a:t>
            </a:r>
            <a:r>
              <a:rPr lang="it-IT" err="1"/>
              <a:t>too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680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B21A0FD-B6BB-F9A5-FE9C-D72B845F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A6C1-E702-44A7-BA0E-1FC20D2CC3F6}" type="slidenum">
              <a:rPr lang="it-IT" smtClean="0"/>
              <a:t>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42ED841-B425-A99B-849B-720BC4E3A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Quantum </a:t>
            </a:r>
            <a:r>
              <a:rPr lang="it-IT" err="1"/>
              <a:t>circuit</a:t>
            </a:r>
            <a:r>
              <a:rPr lang="it-IT"/>
              <a:t> simulator - </a:t>
            </a:r>
            <a:r>
              <a:rPr lang="it-IT" err="1"/>
              <a:t>Annechini</a:t>
            </a:r>
            <a:r>
              <a:rPr lang="it-IT"/>
              <a:t> - Fiorentini</a:t>
            </a:r>
          </a:p>
        </p:txBody>
      </p:sp>
      <p:sp useBgFill="1">
        <p:nvSpPr>
          <p:cNvPr id="16" name="Rectangle 21">
            <a:extLst>
              <a:ext uri="{FF2B5EF4-FFF2-40B4-BE49-F238E27FC236}">
                <a16:creationId xmlns:a16="http://schemas.microsoft.com/office/drawing/2014/main" id="{369EC34F-FE16-FA86-B58B-608D3AF63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204AACBD-67B6-6E4D-715C-DB56D8C4F7FF}"/>
              </a:ext>
            </a:extLst>
          </p:cNvPr>
          <p:cNvSpPr txBox="1">
            <a:spLocks/>
          </p:cNvSpPr>
          <p:nvPr/>
        </p:nvSpPr>
        <p:spPr>
          <a:xfrm>
            <a:off x="4853988" y="1975291"/>
            <a:ext cx="6707084" cy="2237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600"/>
              <a:t>Thank </a:t>
            </a:r>
            <a:r>
              <a:rPr lang="it-IT" sz="6600" err="1"/>
              <a:t>you</a:t>
            </a:r>
            <a:r>
              <a:rPr lang="it-IT" sz="6600"/>
              <a:t> for the </a:t>
            </a:r>
            <a:r>
              <a:rPr lang="it-IT" sz="6600" err="1"/>
              <a:t>attention</a:t>
            </a:r>
            <a:r>
              <a:rPr lang="it-IT" sz="6600"/>
              <a:t>!</a:t>
            </a:r>
          </a:p>
        </p:txBody>
      </p:sp>
      <p:sp>
        <p:nvSpPr>
          <p:cNvPr id="18" name="Sottotitolo 2">
            <a:extLst>
              <a:ext uri="{FF2B5EF4-FFF2-40B4-BE49-F238E27FC236}">
                <a16:creationId xmlns:a16="http://schemas.microsoft.com/office/drawing/2014/main" id="{1A23DF22-FB3D-1A5B-0D69-26BFBEE12598}"/>
              </a:ext>
            </a:extLst>
          </p:cNvPr>
          <p:cNvSpPr txBox="1">
            <a:spLocks/>
          </p:cNvSpPr>
          <p:nvPr/>
        </p:nvSpPr>
        <p:spPr>
          <a:xfrm>
            <a:off x="4853699" y="4631161"/>
            <a:ext cx="6707366" cy="1569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err="1"/>
              <a:t>Annechini</a:t>
            </a:r>
            <a:r>
              <a:rPr lang="it-IT"/>
              <a:t> Alessandro</a:t>
            </a:r>
          </a:p>
          <a:p>
            <a:pPr marL="0" indent="0">
              <a:buNone/>
            </a:pPr>
            <a:r>
              <a:rPr lang="it-IT"/>
              <a:t>Fiorentini Riccardo</a:t>
            </a:r>
          </a:p>
        </p:txBody>
      </p:sp>
      <p:pic>
        <p:nvPicPr>
          <p:cNvPr id="19" name="Graphic 6" descr="Atomo">
            <a:extLst>
              <a:ext uri="{FF2B5EF4-FFF2-40B4-BE49-F238E27FC236}">
                <a16:creationId xmlns:a16="http://schemas.microsoft.com/office/drawing/2014/main" id="{9D6B3281-3105-B91B-FC01-1DF17F39E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  <p:sp>
        <p:nvSpPr>
          <p:cNvPr id="20" name="sketch line">
            <a:extLst>
              <a:ext uri="{FF2B5EF4-FFF2-40B4-BE49-F238E27FC236}">
                <a16:creationId xmlns:a16="http://schemas.microsoft.com/office/drawing/2014/main" id="{D9FF2C1B-C66A-2DD6-AA1F-613507596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08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858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B78597-8E86-E02C-E9CE-5A1F7D57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Quantum circuit simulator - Annechini - Fiorentini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7043F48-84D6-A998-DF23-5ADA5AD2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A6C1-E702-44A7-BA0E-1FC20D2CC3F6}" type="slidenum">
              <a:rPr lang="it-IT" smtClean="0"/>
              <a:t>25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DA9F943-95E0-AEBD-F78F-2FD36F202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56" y="1016589"/>
            <a:ext cx="8716078" cy="110242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FA252CC-754D-0B4C-9E4C-8A7777B0F702}"/>
              </a:ext>
            </a:extLst>
          </p:cNvPr>
          <p:cNvSpPr txBox="1"/>
          <p:nvPr/>
        </p:nvSpPr>
        <p:spPr>
          <a:xfrm>
            <a:off x="590456" y="518011"/>
            <a:ext cx="14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 - </a:t>
            </a:r>
            <a:r>
              <a:rPr lang="it-IT" err="1"/>
              <a:t>Preprocess</a:t>
            </a:r>
            <a:endParaRPr lang="en-GB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960C61D-6C50-4F01-BD8D-1C6361460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52" y="2676258"/>
            <a:ext cx="8405274" cy="131247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EBEE678-A3D6-C829-0277-C74E6B46C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56" y="4584816"/>
            <a:ext cx="11115440" cy="129706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C28F27B-5900-B173-8B67-DC43B62C687A}"/>
              </a:ext>
            </a:extLst>
          </p:cNvPr>
          <p:cNvSpPr txBox="1"/>
          <p:nvPr/>
        </p:nvSpPr>
        <p:spPr>
          <a:xfrm>
            <a:off x="481599" y="2292424"/>
            <a:ext cx="1068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 - Texture</a:t>
            </a:r>
            <a:endParaRPr lang="en-GB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7E9E9E-5662-9F62-CC98-C6DCB796FA70}"/>
              </a:ext>
            </a:extLst>
          </p:cNvPr>
          <p:cNvSpPr txBox="1"/>
          <p:nvPr/>
        </p:nvSpPr>
        <p:spPr>
          <a:xfrm>
            <a:off x="557424" y="4120473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 - 4x4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798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2132D62-BAB8-39C6-408A-31615EAA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Quantum circuit simulator - Annechini - Fiorentini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8DFC8A3-8F03-9C50-F0F1-7CA3783B2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A6C1-E702-44A7-BA0E-1FC20D2CC3F6}" type="slidenum">
              <a:rPr lang="it-IT" smtClean="0"/>
              <a:t>26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5CE8C25-A3A7-8FEA-46F8-4FE6A1A3F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13" y="1706309"/>
            <a:ext cx="10749587" cy="344538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615E507-EA55-B9A0-B73D-9D38A1B63ACC}"/>
              </a:ext>
            </a:extLst>
          </p:cNvPr>
          <p:cNvSpPr txBox="1"/>
          <p:nvPr/>
        </p:nvSpPr>
        <p:spPr>
          <a:xfrm>
            <a:off x="964082" y="930966"/>
            <a:ext cx="14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 - </a:t>
            </a:r>
            <a:r>
              <a:rPr lang="it-IT" err="1"/>
              <a:t>Preprocess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078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BBDBEF0-93E2-4994-C243-0C74C28D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Quantum circuit simulator - Annechini - Fiorentini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B1CAA4C-5F30-E9FF-9537-5F2535D9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A6C1-E702-44A7-BA0E-1FC20D2CC3F6}" type="slidenum">
              <a:rPr lang="it-IT" smtClean="0"/>
              <a:t>27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F4592F6-A65C-5636-28E0-C2103E489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90" y="1697404"/>
            <a:ext cx="11100619" cy="346319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4684BCD-7A45-2D38-BA04-88F09898E065}"/>
              </a:ext>
            </a:extLst>
          </p:cNvPr>
          <p:cNvSpPr txBox="1"/>
          <p:nvPr/>
        </p:nvSpPr>
        <p:spPr>
          <a:xfrm>
            <a:off x="884722" y="1240372"/>
            <a:ext cx="1068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 - Texture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029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92ECD83-74FF-8629-59A5-8ED34969F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Quantum circuit simulator - Annechini - Fiorentini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4EF6211-9B9A-866A-1BC9-C4142DAC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A6C1-E702-44A7-BA0E-1FC20D2CC3F6}" type="slidenum">
              <a:rPr lang="it-IT" smtClean="0"/>
              <a:t>28</a:t>
            </a:fld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8EEEAC9-FA84-0537-CFDC-DE7095F24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28" y="2024038"/>
            <a:ext cx="10707329" cy="322071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7ABB92C-5EB1-8513-222E-AC112D6C3C62}"/>
              </a:ext>
            </a:extLst>
          </p:cNvPr>
          <p:cNvSpPr txBox="1"/>
          <p:nvPr/>
        </p:nvSpPr>
        <p:spPr>
          <a:xfrm>
            <a:off x="953728" y="1367441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 - 4x4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99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34E145-6636-E913-F022-7AE13A8C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The problem: quantum gates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DFDE637-65CB-BE19-8F20-444674FB5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384" y="1690688"/>
            <a:ext cx="2929784" cy="16821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0B29AC8-B38E-A9DE-384B-EE4D1A599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352" y="1690688"/>
            <a:ext cx="3558258" cy="176998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611FFC3-C29F-894A-DA50-D48C3EED5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0985" y="3685704"/>
            <a:ext cx="8001215" cy="2269848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856CD97-5ACE-45AA-CD87-F72D7317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A6C1-E702-44A7-BA0E-1FC20D2CC3F6}" type="slidenum">
              <a:rPr lang="it-IT" smtClean="0"/>
              <a:t>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7626C8A-AECA-8464-3CF7-CA3FDDDCC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Quantum circuit simulator - Annechini - Fiorentini</a:t>
            </a:r>
          </a:p>
        </p:txBody>
      </p:sp>
      <p:pic>
        <p:nvPicPr>
          <p:cNvPr id="8" name="Graphic 6" descr="Atomo">
            <a:extLst>
              <a:ext uri="{FF2B5EF4-FFF2-40B4-BE49-F238E27FC236}">
                <a16:creationId xmlns:a16="http://schemas.microsoft.com/office/drawing/2014/main" id="{19056C3E-B7B6-B6F1-A41F-2889CC795D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2429" y="-822586"/>
            <a:ext cx="2133651" cy="213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4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C0B360D-2779-B297-B15A-D6815BE49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The problem: multi </a:t>
            </a:r>
            <a:r>
              <a:rPr lang="it-IT" err="1"/>
              <a:t>qubit</a:t>
            </a:r>
            <a:r>
              <a:rPr lang="it-IT"/>
              <a:t> systems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901927B-C3A5-FF4A-0AA1-89063CFCB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01" y="1771100"/>
            <a:ext cx="2822371" cy="245879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F6E61A4-7DAD-D4F8-EB80-D3E39A382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571" y="4902403"/>
            <a:ext cx="4204613" cy="61140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BB65A8D7-212B-EF6C-CAB4-8876381CE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617" y="1540776"/>
            <a:ext cx="3216788" cy="2919438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29C106F3-4671-1204-814E-79917D90E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8680" y="4902403"/>
            <a:ext cx="4173749" cy="611409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427EB30-9D1D-F315-1557-7D13B275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A6C1-E702-44A7-BA0E-1FC20D2CC3F6}" type="slidenum">
              <a:rPr lang="it-IT" smtClean="0"/>
              <a:t>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5F08A21-F8EC-B27F-E636-ACCD23B9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Quantum circuit simulator - Annechini - Fiorentini</a:t>
            </a:r>
          </a:p>
        </p:txBody>
      </p:sp>
      <p:pic>
        <p:nvPicPr>
          <p:cNvPr id="5" name="Graphic 6" descr="Atomo">
            <a:extLst>
              <a:ext uri="{FF2B5EF4-FFF2-40B4-BE49-F238E27FC236}">
                <a16:creationId xmlns:a16="http://schemas.microsoft.com/office/drawing/2014/main" id="{275DE16F-60C1-0850-1D00-3976BF3EB5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52429" y="-822586"/>
            <a:ext cx="2133651" cy="213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53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7C6EA-3249-BAF1-4824-6E8B620B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The problem: </a:t>
            </a:r>
            <a:r>
              <a:rPr lang="it-IT" err="1"/>
              <a:t>circuit</a:t>
            </a:r>
            <a:r>
              <a:rPr lang="it-IT"/>
              <a:t> </a:t>
            </a:r>
            <a:r>
              <a:rPr lang="it-IT" err="1"/>
              <a:t>decomposition</a:t>
            </a:r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13CF67E-6D7E-75F8-9180-42C938419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760" y="3620122"/>
            <a:ext cx="1711193" cy="8058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456E59B-8BCD-BFDB-D01C-E399C3A4E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113" y="1893888"/>
            <a:ext cx="2248214" cy="4258269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D3B668E-EF54-3886-1436-D93F11C6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A6C1-E702-44A7-BA0E-1FC20D2CC3F6}" type="slidenum">
              <a:rPr lang="it-IT" smtClean="0"/>
              <a:t>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B93F26F-610F-F393-3C82-8EFB48CD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Quantum circuit simulator - Annechini - Fiorentini</a:t>
            </a:r>
          </a:p>
        </p:txBody>
      </p:sp>
      <p:pic>
        <p:nvPicPr>
          <p:cNvPr id="6" name="Graphic 6" descr="Atomo">
            <a:extLst>
              <a:ext uri="{FF2B5EF4-FFF2-40B4-BE49-F238E27FC236}">
                <a16:creationId xmlns:a16="http://schemas.microsoft.com/office/drawing/2014/main" id="{9640E750-3772-5C84-9100-68870493F3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2429" y="-822586"/>
            <a:ext cx="2133651" cy="213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67F536-0A4C-0C71-007D-2D5FE60A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Naive</a:t>
            </a:r>
            <a:r>
              <a:rPr lang="it-IT"/>
              <a:t> </a:t>
            </a:r>
            <a:r>
              <a:rPr lang="it-IT" err="1"/>
              <a:t>approach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894A5C-CC8D-C46E-F59B-149D9C877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738"/>
            <a:ext cx="10515600" cy="16033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err="1"/>
              <a:t>Each</a:t>
            </a:r>
            <a:r>
              <a:rPr lang="it-IT"/>
              <a:t> </a:t>
            </a:r>
            <a:r>
              <a:rPr lang="it-IT" err="1"/>
              <a:t>thread</a:t>
            </a:r>
            <a:r>
              <a:rPr lang="it-IT"/>
              <a:t> </a:t>
            </a:r>
            <a:r>
              <a:rPr lang="it-IT" err="1"/>
              <a:t>computes</a:t>
            </a:r>
            <a:r>
              <a:rPr lang="it-IT"/>
              <a:t> one </a:t>
            </a:r>
            <a:r>
              <a:rPr lang="it-IT" err="1"/>
              <a:t>cell</a:t>
            </a:r>
            <a:r>
              <a:rPr lang="it-IT"/>
              <a:t> of the state </a:t>
            </a:r>
            <a:r>
              <a:rPr lang="it-IT" err="1"/>
              <a:t>vector</a:t>
            </a:r>
            <a:endParaRPr lang="it-IT"/>
          </a:p>
          <a:p>
            <a:r>
              <a:rPr lang="it-IT" err="1"/>
              <a:t>Requires</a:t>
            </a:r>
            <a:r>
              <a:rPr lang="it-IT"/>
              <a:t> double buffering</a:t>
            </a:r>
          </a:p>
          <a:p>
            <a:r>
              <a:rPr lang="it-IT"/>
              <a:t>Data </a:t>
            </a:r>
            <a:r>
              <a:rPr lang="it-IT" err="1"/>
              <a:t>riutilization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hard to </a:t>
            </a:r>
            <a:r>
              <a:rPr lang="it-IT" err="1"/>
              <a:t>optimize</a:t>
            </a:r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71F83B-7AEF-CBDB-0076-7047AA92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A6C1-E702-44A7-BA0E-1FC20D2CC3F6}" type="slidenum">
              <a:rPr lang="it-IT" smtClean="0"/>
              <a:t>6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AD913A-70B2-3DCF-F0A1-4B1083A7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Quantum circuit simulator - Annechini - Fiorentini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F12FFF9-0EA0-E1AF-B295-2DDEA92F364B}"/>
              </a:ext>
            </a:extLst>
          </p:cNvPr>
          <p:cNvSpPr/>
          <p:nvPr/>
        </p:nvSpPr>
        <p:spPr>
          <a:xfrm>
            <a:off x="2616877" y="5524644"/>
            <a:ext cx="7778974" cy="4530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78920A8-BBA3-835E-F2AA-71BC1EF6D337}"/>
              </a:ext>
            </a:extLst>
          </p:cNvPr>
          <p:cNvSpPr/>
          <p:nvPr/>
        </p:nvSpPr>
        <p:spPr>
          <a:xfrm>
            <a:off x="2616876" y="4608183"/>
            <a:ext cx="7778974" cy="4530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11F4BD0-977F-1992-1CF2-E12EB4B9D6CC}"/>
              </a:ext>
            </a:extLst>
          </p:cNvPr>
          <p:cNvSpPr/>
          <p:nvPr/>
        </p:nvSpPr>
        <p:spPr>
          <a:xfrm>
            <a:off x="2122607" y="4608184"/>
            <a:ext cx="164755" cy="4530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DB1D961-B7E8-CB48-4C13-3818A641BDAD}"/>
              </a:ext>
            </a:extLst>
          </p:cNvPr>
          <p:cNvSpPr/>
          <p:nvPr/>
        </p:nvSpPr>
        <p:spPr>
          <a:xfrm>
            <a:off x="2122607" y="5524644"/>
            <a:ext cx="164755" cy="4530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02D42ED-E511-11D8-2F2E-DD05622BA54D}"/>
              </a:ext>
            </a:extLst>
          </p:cNvPr>
          <p:cNvSpPr/>
          <p:nvPr/>
        </p:nvSpPr>
        <p:spPr>
          <a:xfrm>
            <a:off x="2287364" y="4608184"/>
            <a:ext cx="164755" cy="4530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840FF44-0A8A-612B-5386-F6E468D6413A}"/>
              </a:ext>
            </a:extLst>
          </p:cNvPr>
          <p:cNvSpPr/>
          <p:nvPr/>
        </p:nvSpPr>
        <p:spPr>
          <a:xfrm>
            <a:off x="2287364" y="5524644"/>
            <a:ext cx="164755" cy="4530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F7331DF-BA53-C30F-3C43-67804F019BDB}"/>
              </a:ext>
            </a:extLst>
          </p:cNvPr>
          <p:cNvSpPr/>
          <p:nvPr/>
        </p:nvSpPr>
        <p:spPr>
          <a:xfrm>
            <a:off x="2452121" y="4608184"/>
            <a:ext cx="164755" cy="45308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C68C4627-2AE2-B437-BA6E-C7E277E1C330}"/>
              </a:ext>
            </a:extLst>
          </p:cNvPr>
          <p:cNvSpPr/>
          <p:nvPr/>
        </p:nvSpPr>
        <p:spPr>
          <a:xfrm>
            <a:off x="2452121" y="5524644"/>
            <a:ext cx="164755" cy="45308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FCF89EA-8577-86D1-4043-4E01EC160FFC}"/>
              </a:ext>
            </a:extLst>
          </p:cNvPr>
          <p:cNvSpPr txBox="1"/>
          <p:nvPr/>
        </p:nvSpPr>
        <p:spPr>
          <a:xfrm>
            <a:off x="634015" y="4648438"/>
            <a:ext cx="14848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/>
              <a:t>Input </a:t>
            </a:r>
            <a:r>
              <a:rPr lang="it-IT" err="1"/>
              <a:t>Vector</a:t>
            </a:r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AE4C025-481F-881B-AFFD-65E1C48AEF57}"/>
              </a:ext>
            </a:extLst>
          </p:cNvPr>
          <p:cNvSpPr txBox="1"/>
          <p:nvPr/>
        </p:nvSpPr>
        <p:spPr>
          <a:xfrm>
            <a:off x="419443" y="5564898"/>
            <a:ext cx="16993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err="1"/>
              <a:t>Outpur</a:t>
            </a:r>
            <a:r>
              <a:rPr lang="it-IT"/>
              <a:t> </a:t>
            </a:r>
            <a:r>
              <a:rPr lang="it-IT" err="1"/>
              <a:t>Vector</a:t>
            </a:r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A3770AEB-A194-8C26-D002-7C521902A0AC}"/>
              </a:ext>
            </a:extLst>
          </p:cNvPr>
          <p:cNvSpPr/>
          <p:nvPr/>
        </p:nvSpPr>
        <p:spPr>
          <a:xfrm>
            <a:off x="3230046" y="3866778"/>
            <a:ext cx="247134" cy="27802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C88D2E21-B8CE-B932-3C18-C8AD34DA2B2C}"/>
              </a:ext>
            </a:extLst>
          </p:cNvPr>
          <p:cNvSpPr/>
          <p:nvPr/>
        </p:nvSpPr>
        <p:spPr>
          <a:xfrm>
            <a:off x="5207127" y="3866778"/>
            <a:ext cx="247134" cy="2780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6C49EE9F-B438-8CFC-0631-22D2DBA99258}"/>
              </a:ext>
            </a:extLst>
          </p:cNvPr>
          <p:cNvSpPr/>
          <p:nvPr/>
        </p:nvSpPr>
        <p:spPr>
          <a:xfrm>
            <a:off x="7153316" y="3866778"/>
            <a:ext cx="247134" cy="27802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7AC0B3D-524C-FC69-0AD6-EB6FEA00C19F}"/>
              </a:ext>
            </a:extLst>
          </p:cNvPr>
          <p:cNvSpPr txBox="1"/>
          <p:nvPr/>
        </p:nvSpPr>
        <p:spPr>
          <a:xfrm>
            <a:off x="3510609" y="3822733"/>
            <a:ext cx="10750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/>
              <a:t>Thread</a:t>
            </a:r>
            <a:r>
              <a:rPr lang="it-IT"/>
              <a:t> 0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7850F6C-35F4-4E3C-33BF-75D3DF00192D}"/>
              </a:ext>
            </a:extLst>
          </p:cNvPr>
          <p:cNvSpPr txBox="1"/>
          <p:nvPr/>
        </p:nvSpPr>
        <p:spPr>
          <a:xfrm>
            <a:off x="5456798" y="3822733"/>
            <a:ext cx="10750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/>
              <a:t>Thread</a:t>
            </a:r>
            <a:r>
              <a:rPr lang="it-IT"/>
              <a:t> 1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D3120916-F9D9-38B2-A651-568239AA07CD}"/>
              </a:ext>
            </a:extLst>
          </p:cNvPr>
          <p:cNvSpPr txBox="1"/>
          <p:nvPr/>
        </p:nvSpPr>
        <p:spPr>
          <a:xfrm>
            <a:off x="7413284" y="3822733"/>
            <a:ext cx="10750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/>
              <a:t>Thread</a:t>
            </a:r>
            <a:r>
              <a:rPr lang="it-IT"/>
              <a:t> 2</a:t>
            </a:r>
          </a:p>
        </p:txBody>
      </p:sp>
      <p:pic>
        <p:nvPicPr>
          <p:cNvPr id="28" name="Graphic 6" descr="Atomo">
            <a:extLst>
              <a:ext uri="{FF2B5EF4-FFF2-40B4-BE49-F238E27FC236}">
                <a16:creationId xmlns:a16="http://schemas.microsoft.com/office/drawing/2014/main" id="{D0AE2378-8AAF-F953-0E4A-22E3B7F2F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2429" y="-822586"/>
            <a:ext cx="2133651" cy="2133651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4DB86A7D-7295-A0B4-9560-AB059C8F33AB}"/>
              </a:ext>
            </a:extLst>
          </p:cNvPr>
          <p:cNvSpPr/>
          <p:nvPr/>
        </p:nvSpPr>
        <p:spPr>
          <a:xfrm>
            <a:off x="5847336" y="4608182"/>
            <a:ext cx="164755" cy="4530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613FD8D-A2BA-7779-749F-DE249C97D146}"/>
              </a:ext>
            </a:extLst>
          </p:cNvPr>
          <p:cNvSpPr/>
          <p:nvPr/>
        </p:nvSpPr>
        <p:spPr>
          <a:xfrm>
            <a:off x="6012093" y="4608182"/>
            <a:ext cx="164755" cy="4530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250FD39-C548-2E23-10AC-5A31B8E081E1}"/>
              </a:ext>
            </a:extLst>
          </p:cNvPr>
          <p:cNvSpPr/>
          <p:nvPr/>
        </p:nvSpPr>
        <p:spPr>
          <a:xfrm>
            <a:off x="6176850" y="4608182"/>
            <a:ext cx="164755" cy="45308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1918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A5FD2AC3-E266-3F89-8495-D202B476F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err="1"/>
              <a:t>Naive</a:t>
            </a:r>
            <a:r>
              <a:rPr lang="it-IT"/>
              <a:t> </a:t>
            </a:r>
            <a:r>
              <a:rPr lang="it-IT" err="1"/>
              <a:t>approach</a:t>
            </a:r>
            <a:r>
              <a:rPr lang="it-IT"/>
              <a:t> - </a:t>
            </a:r>
            <a:r>
              <a:rPr lang="it-IT" err="1"/>
              <a:t>optimized</a:t>
            </a:r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FBA7EFD-F530-3F83-EB09-E86573E85BBC}"/>
              </a:ext>
            </a:extLst>
          </p:cNvPr>
          <p:cNvSpPr/>
          <p:nvPr/>
        </p:nvSpPr>
        <p:spPr>
          <a:xfrm>
            <a:off x="2122607" y="4608184"/>
            <a:ext cx="164755" cy="4530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EDB4D28-0415-46E1-4D1C-E67DC1AE60FA}"/>
              </a:ext>
            </a:extLst>
          </p:cNvPr>
          <p:cNvSpPr/>
          <p:nvPr/>
        </p:nvSpPr>
        <p:spPr>
          <a:xfrm>
            <a:off x="6756391" y="4608184"/>
            <a:ext cx="164755" cy="4530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46A3C6AC-D086-0199-A895-841ECB267F5F}"/>
              </a:ext>
            </a:extLst>
          </p:cNvPr>
          <p:cNvSpPr/>
          <p:nvPr/>
        </p:nvSpPr>
        <p:spPr>
          <a:xfrm>
            <a:off x="2287364" y="4608184"/>
            <a:ext cx="164755" cy="4530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5A0DBDC-1BA0-9913-0E30-9E1C8E6B53AE}"/>
              </a:ext>
            </a:extLst>
          </p:cNvPr>
          <p:cNvSpPr/>
          <p:nvPr/>
        </p:nvSpPr>
        <p:spPr>
          <a:xfrm>
            <a:off x="6921148" y="4608184"/>
            <a:ext cx="164755" cy="4530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ECE549A7-6BF8-20FA-28F4-095DF5DBC39A}"/>
              </a:ext>
            </a:extLst>
          </p:cNvPr>
          <p:cNvSpPr/>
          <p:nvPr/>
        </p:nvSpPr>
        <p:spPr>
          <a:xfrm>
            <a:off x="2452121" y="4608184"/>
            <a:ext cx="164755" cy="45308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869A091A-F9B9-47B9-C657-E6A5F9DE9F63}"/>
              </a:ext>
            </a:extLst>
          </p:cNvPr>
          <p:cNvSpPr/>
          <p:nvPr/>
        </p:nvSpPr>
        <p:spPr>
          <a:xfrm>
            <a:off x="7085905" y="4608184"/>
            <a:ext cx="164755" cy="45308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590E0AF-7B14-FC94-92C8-0A21D312804B}"/>
              </a:ext>
            </a:extLst>
          </p:cNvPr>
          <p:cNvSpPr txBox="1"/>
          <p:nvPr/>
        </p:nvSpPr>
        <p:spPr>
          <a:xfrm>
            <a:off x="765762" y="4648438"/>
            <a:ext cx="13530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err="1"/>
              <a:t>real_vector</a:t>
            </a:r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CAC6EF5-C217-BDD2-6A3C-862793A0C163}"/>
              </a:ext>
            </a:extLst>
          </p:cNvPr>
          <p:cNvSpPr txBox="1"/>
          <p:nvPr/>
        </p:nvSpPr>
        <p:spPr>
          <a:xfrm>
            <a:off x="203200" y="5564898"/>
            <a:ext cx="19156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err="1"/>
              <a:t>imaginary_vector</a:t>
            </a:r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5DF7DA7-5D9E-BE51-2C85-39113648AA7C}"/>
              </a:ext>
            </a:extLst>
          </p:cNvPr>
          <p:cNvSpPr txBox="1"/>
          <p:nvPr/>
        </p:nvSpPr>
        <p:spPr>
          <a:xfrm>
            <a:off x="2014393" y="1644389"/>
            <a:ext cx="6820005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err="1"/>
              <a:t>Example</a:t>
            </a:r>
            <a:r>
              <a:rPr lang="it-IT" sz="2000"/>
              <a:t>: </a:t>
            </a:r>
            <a:r>
              <a:rPr lang="it-IT" sz="2000" b="1"/>
              <a:t>single-</a:t>
            </a:r>
            <a:r>
              <a:rPr lang="it-IT" sz="2000" b="1" err="1"/>
              <a:t>qubit</a:t>
            </a:r>
            <a:r>
              <a:rPr lang="it-IT" sz="2000"/>
              <a:t> gate on the </a:t>
            </a:r>
            <a:r>
              <a:rPr lang="it-IT" sz="2000" b="1" err="1"/>
              <a:t>most</a:t>
            </a:r>
            <a:r>
              <a:rPr lang="it-IT" sz="2000" b="1"/>
              <a:t> </a:t>
            </a:r>
            <a:r>
              <a:rPr lang="it-IT" sz="2000" b="1" err="1"/>
              <a:t>significant</a:t>
            </a:r>
            <a:r>
              <a:rPr lang="it-IT" sz="2000"/>
              <a:t> bit</a:t>
            </a:r>
          </a:p>
          <a:p>
            <a:pPr marL="285750" indent="-285750">
              <a:buFont typeface="Arial"/>
              <a:buChar char="•"/>
            </a:pPr>
            <a:r>
              <a:rPr lang="it-IT" sz="2000" err="1"/>
              <a:t>Thread</a:t>
            </a:r>
            <a:r>
              <a:rPr lang="it-IT" sz="2000"/>
              <a:t> 0 </a:t>
            </a:r>
            <a:r>
              <a:rPr lang="it-IT" sz="2000" err="1"/>
              <a:t>reads</a:t>
            </a:r>
            <a:r>
              <a:rPr lang="it-IT" sz="2000"/>
              <a:t> and </a:t>
            </a:r>
            <a:r>
              <a:rPr lang="it-IT" sz="2000" err="1"/>
              <a:t>modifies</a:t>
            </a:r>
            <a:r>
              <a:rPr lang="it-IT" sz="2000"/>
              <a:t> indexes: 000000 and </a:t>
            </a:r>
            <a:r>
              <a:rPr lang="it-IT" sz="2000">
                <a:ea typeface="+mn-lt"/>
                <a:cs typeface="+mn-lt"/>
              </a:rPr>
              <a:t>100000 </a:t>
            </a:r>
          </a:p>
          <a:p>
            <a:pPr marL="285750" indent="-285750">
              <a:buFont typeface="Arial"/>
              <a:buChar char="•"/>
            </a:pPr>
            <a:r>
              <a:rPr lang="it-IT" sz="2000" err="1">
                <a:ea typeface="+mn-lt"/>
                <a:cs typeface="+mn-lt"/>
              </a:rPr>
              <a:t>Thread</a:t>
            </a:r>
            <a:r>
              <a:rPr lang="it-IT" sz="2000">
                <a:ea typeface="+mn-lt"/>
                <a:cs typeface="+mn-lt"/>
              </a:rPr>
              <a:t> 1 </a:t>
            </a:r>
            <a:r>
              <a:rPr lang="it-IT" sz="2000" err="1">
                <a:ea typeface="+mn-lt"/>
                <a:cs typeface="+mn-lt"/>
              </a:rPr>
              <a:t>reads</a:t>
            </a:r>
            <a:r>
              <a:rPr lang="it-IT" sz="2000">
                <a:ea typeface="+mn-lt"/>
                <a:cs typeface="+mn-lt"/>
              </a:rPr>
              <a:t> and </a:t>
            </a:r>
            <a:r>
              <a:rPr lang="it-IT" sz="2000" err="1">
                <a:ea typeface="+mn-lt"/>
                <a:cs typeface="+mn-lt"/>
              </a:rPr>
              <a:t>modifies</a:t>
            </a:r>
            <a:r>
              <a:rPr lang="it-IT" sz="2000">
                <a:ea typeface="+mn-lt"/>
                <a:cs typeface="+mn-lt"/>
              </a:rPr>
              <a:t> indexes: 000001 and 100001 </a:t>
            </a:r>
          </a:p>
          <a:p>
            <a:pPr marL="285750" indent="-285750">
              <a:buFont typeface="Arial"/>
              <a:buChar char="•"/>
            </a:pPr>
            <a:r>
              <a:rPr lang="it-IT" sz="2000" err="1">
                <a:ea typeface="+mn-lt"/>
                <a:cs typeface="+mn-lt"/>
              </a:rPr>
              <a:t>Thread</a:t>
            </a:r>
            <a:r>
              <a:rPr lang="it-IT" sz="2000">
                <a:ea typeface="+mn-lt"/>
                <a:cs typeface="+mn-lt"/>
              </a:rPr>
              <a:t> 2 </a:t>
            </a:r>
            <a:r>
              <a:rPr lang="it-IT" sz="2000" err="1">
                <a:ea typeface="+mn-lt"/>
                <a:cs typeface="+mn-lt"/>
              </a:rPr>
              <a:t>reads</a:t>
            </a:r>
            <a:r>
              <a:rPr lang="it-IT" sz="2000">
                <a:ea typeface="+mn-lt"/>
                <a:cs typeface="+mn-lt"/>
              </a:rPr>
              <a:t> and </a:t>
            </a:r>
            <a:r>
              <a:rPr lang="it-IT" sz="2000" err="1">
                <a:ea typeface="+mn-lt"/>
                <a:cs typeface="+mn-lt"/>
              </a:rPr>
              <a:t>modifies</a:t>
            </a:r>
            <a:r>
              <a:rPr lang="it-IT" sz="2000">
                <a:ea typeface="+mn-lt"/>
                <a:cs typeface="+mn-lt"/>
              </a:rPr>
              <a:t> indexes: 000010 and 100010 </a:t>
            </a:r>
          </a:p>
          <a:p>
            <a:pPr marL="285750" indent="-285750">
              <a:buFont typeface="Arial"/>
              <a:buChar char="•"/>
            </a:pPr>
            <a:r>
              <a:rPr lang="it-IT" sz="2000">
                <a:ea typeface="+mn-lt"/>
                <a:cs typeface="+mn-lt"/>
              </a:rPr>
              <a:t>...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751C4F8-F5BA-818B-AECE-9481220C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A6C1-E702-44A7-BA0E-1FC20D2CC3F6}" type="slidenum">
              <a:rPr lang="it-IT" smtClean="0"/>
              <a:t>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B4A8EB4-9796-3DDC-A649-5DF33349A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Quantum circuit simulator - Annechini - Fiorentini</a:t>
            </a:r>
          </a:p>
        </p:txBody>
      </p:sp>
      <p:pic>
        <p:nvPicPr>
          <p:cNvPr id="4" name="Graphic 6" descr="Atomo">
            <a:extLst>
              <a:ext uri="{FF2B5EF4-FFF2-40B4-BE49-F238E27FC236}">
                <a16:creationId xmlns:a16="http://schemas.microsoft.com/office/drawing/2014/main" id="{E5D6C6A9-CF3F-B677-3ADE-243D9E533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52429" y="-822586"/>
            <a:ext cx="2133651" cy="2133651"/>
          </a:xfrm>
          <a:prstGeom prst="rect">
            <a:avLst/>
          </a:prstGeom>
        </p:spPr>
      </p:pic>
      <p:sp>
        <p:nvSpPr>
          <p:cNvPr id="23" name="Rettangolo 22">
            <a:extLst>
              <a:ext uri="{FF2B5EF4-FFF2-40B4-BE49-F238E27FC236}">
                <a16:creationId xmlns:a16="http://schemas.microsoft.com/office/drawing/2014/main" id="{5AE01202-C0EE-D7B6-14A6-F334FB70BBD4}"/>
              </a:ext>
            </a:extLst>
          </p:cNvPr>
          <p:cNvSpPr/>
          <p:nvPr/>
        </p:nvSpPr>
        <p:spPr>
          <a:xfrm>
            <a:off x="2616876" y="4608183"/>
            <a:ext cx="7778974" cy="4530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98CBD72B-03BE-7392-C630-8F366891D43D}"/>
              </a:ext>
            </a:extLst>
          </p:cNvPr>
          <p:cNvSpPr/>
          <p:nvPr/>
        </p:nvSpPr>
        <p:spPr>
          <a:xfrm>
            <a:off x="2122607" y="4608184"/>
            <a:ext cx="164755" cy="4530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8CA1FD0C-518C-FAFC-128F-D09EABE098AF}"/>
              </a:ext>
            </a:extLst>
          </p:cNvPr>
          <p:cNvSpPr/>
          <p:nvPr/>
        </p:nvSpPr>
        <p:spPr>
          <a:xfrm>
            <a:off x="2287364" y="4608184"/>
            <a:ext cx="164755" cy="4530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944174E0-DA04-89A9-4E60-9AA5BD70A7CF}"/>
              </a:ext>
            </a:extLst>
          </p:cNvPr>
          <p:cNvSpPr/>
          <p:nvPr/>
        </p:nvSpPr>
        <p:spPr>
          <a:xfrm>
            <a:off x="2452121" y="4608184"/>
            <a:ext cx="164755" cy="45308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2592139C-667E-1594-F767-436E41EC3A6A}"/>
              </a:ext>
            </a:extLst>
          </p:cNvPr>
          <p:cNvSpPr/>
          <p:nvPr/>
        </p:nvSpPr>
        <p:spPr>
          <a:xfrm>
            <a:off x="5847336" y="4608182"/>
            <a:ext cx="164755" cy="4530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D7B37670-1A53-376E-17B2-4754939873B0}"/>
              </a:ext>
            </a:extLst>
          </p:cNvPr>
          <p:cNvSpPr/>
          <p:nvPr/>
        </p:nvSpPr>
        <p:spPr>
          <a:xfrm>
            <a:off x="6012093" y="4608182"/>
            <a:ext cx="164755" cy="4530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53436D8B-39DA-0CC9-1902-C6B2AA1100A3}"/>
              </a:ext>
            </a:extLst>
          </p:cNvPr>
          <p:cNvSpPr/>
          <p:nvPr/>
        </p:nvSpPr>
        <p:spPr>
          <a:xfrm>
            <a:off x="6176850" y="4608182"/>
            <a:ext cx="164755" cy="45308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7F7428A7-E9D6-39F5-81EE-C661642FB4F9}"/>
              </a:ext>
            </a:extLst>
          </p:cNvPr>
          <p:cNvSpPr/>
          <p:nvPr/>
        </p:nvSpPr>
        <p:spPr>
          <a:xfrm>
            <a:off x="2616876" y="5524642"/>
            <a:ext cx="7778974" cy="4530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3F6442A8-C21B-FE4B-6637-5A9B4D812E8D}"/>
              </a:ext>
            </a:extLst>
          </p:cNvPr>
          <p:cNvSpPr/>
          <p:nvPr/>
        </p:nvSpPr>
        <p:spPr>
          <a:xfrm>
            <a:off x="2122607" y="5524643"/>
            <a:ext cx="164755" cy="4530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899E5CDE-5255-62A4-C858-B11F97CA7A8F}"/>
              </a:ext>
            </a:extLst>
          </p:cNvPr>
          <p:cNvSpPr/>
          <p:nvPr/>
        </p:nvSpPr>
        <p:spPr>
          <a:xfrm>
            <a:off x="2287364" y="5524643"/>
            <a:ext cx="164755" cy="4530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A295286E-9545-A79B-4349-E500A8D74D70}"/>
              </a:ext>
            </a:extLst>
          </p:cNvPr>
          <p:cNvSpPr/>
          <p:nvPr/>
        </p:nvSpPr>
        <p:spPr>
          <a:xfrm>
            <a:off x="2452121" y="5524643"/>
            <a:ext cx="164755" cy="45308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5C4DF04F-E2C0-8530-479C-B4E174729FBF}"/>
              </a:ext>
            </a:extLst>
          </p:cNvPr>
          <p:cNvSpPr/>
          <p:nvPr/>
        </p:nvSpPr>
        <p:spPr>
          <a:xfrm>
            <a:off x="5847336" y="5524641"/>
            <a:ext cx="164755" cy="4530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68BF650B-5FD2-106B-3013-3EA71CC9A3EC}"/>
              </a:ext>
            </a:extLst>
          </p:cNvPr>
          <p:cNvSpPr/>
          <p:nvPr/>
        </p:nvSpPr>
        <p:spPr>
          <a:xfrm>
            <a:off x="6012093" y="5524641"/>
            <a:ext cx="164755" cy="4530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FD28C00E-AEA3-F6CC-9184-B2B7365CB910}"/>
              </a:ext>
            </a:extLst>
          </p:cNvPr>
          <p:cNvSpPr/>
          <p:nvPr/>
        </p:nvSpPr>
        <p:spPr>
          <a:xfrm>
            <a:off x="6176850" y="5524641"/>
            <a:ext cx="164755" cy="45308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2669969E-86D5-04B6-97AD-F8453CD7A032}"/>
              </a:ext>
            </a:extLst>
          </p:cNvPr>
          <p:cNvSpPr/>
          <p:nvPr/>
        </p:nvSpPr>
        <p:spPr>
          <a:xfrm>
            <a:off x="3230046" y="3866778"/>
            <a:ext cx="247134" cy="27802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BA7637DC-C53C-8B7A-DCD2-634C16FFA0E5}"/>
              </a:ext>
            </a:extLst>
          </p:cNvPr>
          <p:cNvSpPr/>
          <p:nvPr/>
        </p:nvSpPr>
        <p:spPr>
          <a:xfrm>
            <a:off x="5207127" y="3866778"/>
            <a:ext cx="247134" cy="2780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8AB25D9C-935E-D937-F47A-B96BE0F2A4B5}"/>
              </a:ext>
            </a:extLst>
          </p:cNvPr>
          <p:cNvSpPr/>
          <p:nvPr/>
        </p:nvSpPr>
        <p:spPr>
          <a:xfrm>
            <a:off x="7153316" y="3866778"/>
            <a:ext cx="247134" cy="27802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BA89DFA2-79FA-E532-91FA-300C3CC143B3}"/>
              </a:ext>
            </a:extLst>
          </p:cNvPr>
          <p:cNvSpPr txBox="1"/>
          <p:nvPr/>
        </p:nvSpPr>
        <p:spPr>
          <a:xfrm>
            <a:off x="3510609" y="3822733"/>
            <a:ext cx="10750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/>
              <a:t>Thread</a:t>
            </a:r>
            <a:r>
              <a:rPr lang="it-IT"/>
              <a:t> 0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7BFF1304-ADE2-6AE3-CC41-A61F1A73DC0E}"/>
              </a:ext>
            </a:extLst>
          </p:cNvPr>
          <p:cNvSpPr txBox="1"/>
          <p:nvPr/>
        </p:nvSpPr>
        <p:spPr>
          <a:xfrm>
            <a:off x="5456798" y="3822733"/>
            <a:ext cx="10750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/>
              <a:t>Thread</a:t>
            </a:r>
            <a:r>
              <a:rPr lang="it-IT"/>
              <a:t> 1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5D25E6D1-CA3D-B5BE-79ED-CF32CB07EBD5}"/>
              </a:ext>
            </a:extLst>
          </p:cNvPr>
          <p:cNvSpPr txBox="1"/>
          <p:nvPr/>
        </p:nvSpPr>
        <p:spPr>
          <a:xfrm>
            <a:off x="7413284" y="3822733"/>
            <a:ext cx="10750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/>
              <a:t>Thread</a:t>
            </a:r>
            <a:r>
              <a:rPr lang="it-IT"/>
              <a:t> 2</a:t>
            </a:r>
          </a:p>
        </p:txBody>
      </p:sp>
    </p:spTree>
    <p:extLst>
      <p:ext uri="{BB962C8B-B14F-4D97-AF65-F5344CB8AC3E}">
        <p14:creationId xmlns:p14="http://schemas.microsoft.com/office/powerpoint/2010/main" val="3062610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F9319F-B0B8-8C48-2339-5FC924CC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Preprocessing</a:t>
            </a:r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DEF7500-87DB-251C-88DD-56FD6C6E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A6C1-E702-44A7-BA0E-1FC20D2CC3F6}" type="slidenum">
              <a:rPr lang="it-IT" smtClean="0"/>
              <a:t>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437044-2C3C-B24C-DEC3-51BC08724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Quantum circuit simulator - Annechini - Fiorentini</a:t>
            </a:r>
          </a:p>
        </p:txBody>
      </p:sp>
      <p:pic>
        <p:nvPicPr>
          <p:cNvPr id="6" name="Graphic 6" descr="Atomo">
            <a:extLst>
              <a:ext uri="{FF2B5EF4-FFF2-40B4-BE49-F238E27FC236}">
                <a16:creationId xmlns:a16="http://schemas.microsoft.com/office/drawing/2014/main" id="{69B24D04-938A-6AEA-B75C-7F30C70C3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52429" y="-822586"/>
            <a:ext cx="2133651" cy="2133651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62A1E53-CC72-24B9-34BC-80109A03B514}"/>
              </a:ext>
            </a:extLst>
          </p:cNvPr>
          <p:cNvSpPr txBox="1"/>
          <p:nvPr/>
        </p:nvSpPr>
        <p:spPr>
          <a:xfrm>
            <a:off x="786951" y="2233253"/>
            <a:ext cx="184537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latin typeface="Aptos Serif" panose="020B0502040204020203" pitchFamily="18" charset="0"/>
                <a:cs typeface="Aptos Serif" panose="020B0502040204020203" pitchFamily="18" charset="0"/>
              </a:rPr>
              <a:t>h q[0]</a:t>
            </a:r>
          </a:p>
          <a:p>
            <a:r>
              <a:rPr lang="it-IT" sz="2400">
                <a:latin typeface="Aptos Serif" panose="020B0502040204020203" pitchFamily="18" charset="0"/>
                <a:cs typeface="Aptos Serif" panose="020B0502040204020203" pitchFamily="18" charset="0"/>
              </a:rPr>
              <a:t>t q[1]</a:t>
            </a:r>
          </a:p>
          <a:p>
            <a:r>
              <a:rPr lang="it-IT" sz="2400">
                <a:latin typeface="Aptos Serif" panose="020B0502040204020203" pitchFamily="18" charset="0"/>
                <a:cs typeface="Aptos Serif" panose="020B0502040204020203" pitchFamily="18" charset="0"/>
              </a:rPr>
              <a:t>s q[2]</a:t>
            </a:r>
          </a:p>
          <a:p>
            <a:r>
              <a:rPr lang="it-IT" sz="2400">
                <a:latin typeface="Aptos Serif" panose="020B0502040204020203" pitchFamily="18" charset="0"/>
                <a:cs typeface="Aptos Serif" panose="020B0502040204020203" pitchFamily="18" charset="0"/>
              </a:rPr>
              <a:t>x q[0]</a:t>
            </a:r>
          </a:p>
          <a:p>
            <a:r>
              <a:rPr lang="it-IT" sz="2400">
                <a:latin typeface="Aptos Serif" panose="020B0502040204020203" pitchFamily="18" charset="0"/>
                <a:cs typeface="Aptos Serif" panose="020B0502040204020203" pitchFamily="18" charset="0"/>
              </a:rPr>
              <a:t>z q[2]</a:t>
            </a:r>
          </a:p>
          <a:p>
            <a:r>
              <a:rPr lang="it-IT" sz="2400">
                <a:latin typeface="Aptos Serif" panose="020B0502040204020203" pitchFamily="18" charset="0"/>
                <a:cs typeface="Aptos Serif" panose="020B0502040204020203" pitchFamily="18" charset="0"/>
              </a:rPr>
              <a:t>cx q[0], q[1]</a:t>
            </a:r>
          </a:p>
          <a:p>
            <a:r>
              <a:rPr lang="it-IT" sz="2400">
                <a:latin typeface="Aptos Serif" panose="020B0502040204020203" pitchFamily="18" charset="0"/>
                <a:cs typeface="Aptos Serif" panose="020B0502040204020203" pitchFamily="18" charset="0"/>
              </a:rPr>
              <a:t>cx q[2], q[1]</a:t>
            </a:r>
          </a:p>
          <a:p>
            <a:endParaRPr lang="it-IT" sz="2400">
              <a:latin typeface="Aptos Serif" panose="020B0502040204020203" pitchFamily="18" charset="0"/>
              <a:cs typeface="Aptos Serif" panose="020B0502040204020203" pitchFamily="18" charset="0"/>
            </a:endParaRPr>
          </a:p>
        </p:txBody>
      </p: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00D96810-4296-71A3-4E4F-5F81A5B895FB}"/>
              </a:ext>
            </a:extLst>
          </p:cNvPr>
          <p:cNvGrpSpPr/>
          <p:nvPr/>
        </p:nvGrpSpPr>
        <p:grpSpPr>
          <a:xfrm>
            <a:off x="3831478" y="2546755"/>
            <a:ext cx="3377381" cy="1912925"/>
            <a:chOff x="3831478" y="2546755"/>
            <a:chExt cx="3377381" cy="1912925"/>
          </a:xfrm>
        </p:grpSpPr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602F56C4-C3B2-7F25-EA19-505CB79ECD20}"/>
                </a:ext>
              </a:extLst>
            </p:cNvPr>
            <p:cNvCxnSpPr>
              <a:cxnSpLocks/>
            </p:cNvCxnSpPr>
            <p:nvPr/>
          </p:nvCxnSpPr>
          <p:spPr>
            <a:xfrm>
              <a:off x="3831478" y="2791848"/>
              <a:ext cx="337738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3926CAB9-B07E-F3BF-8F1C-9B0AD426263E}"/>
                </a:ext>
              </a:extLst>
            </p:cNvPr>
            <p:cNvCxnSpPr>
              <a:cxnSpLocks/>
            </p:cNvCxnSpPr>
            <p:nvPr/>
          </p:nvCxnSpPr>
          <p:spPr>
            <a:xfrm>
              <a:off x="3831478" y="3518979"/>
              <a:ext cx="337738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5C0D7624-1A71-73EE-04FF-15DAD0D972B5}"/>
                </a:ext>
              </a:extLst>
            </p:cNvPr>
            <p:cNvCxnSpPr>
              <a:cxnSpLocks/>
            </p:cNvCxnSpPr>
            <p:nvPr/>
          </p:nvCxnSpPr>
          <p:spPr>
            <a:xfrm>
              <a:off x="3831478" y="4212395"/>
              <a:ext cx="337738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2249594E-A028-440F-8829-E4E11929B02A}"/>
                </a:ext>
              </a:extLst>
            </p:cNvPr>
            <p:cNvSpPr/>
            <p:nvPr/>
          </p:nvSpPr>
          <p:spPr>
            <a:xfrm>
              <a:off x="4154367" y="2546756"/>
              <a:ext cx="467933" cy="4901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FAA95661-6F18-D0E4-E576-7B2BF5F77E02}"/>
                </a:ext>
              </a:extLst>
            </p:cNvPr>
            <p:cNvSpPr/>
            <p:nvPr/>
          </p:nvSpPr>
          <p:spPr>
            <a:xfrm>
              <a:off x="4154367" y="3244943"/>
              <a:ext cx="467933" cy="4901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F7437887-3E30-EC08-7E5C-1A0FBBD39C76}"/>
                </a:ext>
              </a:extLst>
            </p:cNvPr>
            <p:cNvSpPr/>
            <p:nvPr/>
          </p:nvSpPr>
          <p:spPr>
            <a:xfrm>
              <a:off x="4154367" y="3967302"/>
              <a:ext cx="467933" cy="4901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7C3A20E0-079B-1D65-2AA2-B9EA8B0435A1}"/>
                </a:ext>
              </a:extLst>
            </p:cNvPr>
            <p:cNvSpPr/>
            <p:nvPr/>
          </p:nvSpPr>
          <p:spPr>
            <a:xfrm>
              <a:off x="4940002" y="2546755"/>
              <a:ext cx="467933" cy="4901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4CF45F54-E316-FF51-BC2C-C178959A8DBF}"/>
                </a:ext>
              </a:extLst>
            </p:cNvPr>
            <p:cNvSpPr/>
            <p:nvPr/>
          </p:nvSpPr>
          <p:spPr>
            <a:xfrm>
              <a:off x="5644486" y="2546755"/>
              <a:ext cx="467933" cy="1188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C57CC291-F5B9-5BDB-28A6-C5D8C0C0A9A4}"/>
                </a:ext>
              </a:extLst>
            </p:cNvPr>
            <p:cNvSpPr/>
            <p:nvPr/>
          </p:nvSpPr>
          <p:spPr>
            <a:xfrm>
              <a:off x="4940002" y="3967302"/>
              <a:ext cx="467933" cy="4901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1D35894B-1B72-F0B9-7294-053B065E0891}"/>
                </a:ext>
              </a:extLst>
            </p:cNvPr>
            <p:cNvSpPr/>
            <p:nvPr/>
          </p:nvSpPr>
          <p:spPr>
            <a:xfrm>
              <a:off x="6269543" y="3271305"/>
              <a:ext cx="467933" cy="1188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1" name="Rettangolo 20">
            <a:extLst>
              <a:ext uri="{FF2B5EF4-FFF2-40B4-BE49-F238E27FC236}">
                <a16:creationId xmlns:a16="http://schemas.microsoft.com/office/drawing/2014/main" id="{2AEC9CD9-E929-E440-9872-7F76DC1BDE06}"/>
              </a:ext>
            </a:extLst>
          </p:cNvPr>
          <p:cNvSpPr/>
          <p:nvPr/>
        </p:nvSpPr>
        <p:spPr>
          <a:xfrm>
            <a:off x="4041506" y="2456944"/>
            <a:ext cx="1456430" cy="691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B3B7F929-9DD7-5EC0-1E5B-5C190447BB7F}"/>
              </a:ext>
            </a:extLst>
          </p:cNvPr>
          <p:cNvSpPr/>
          <p:nvPr/>
        </p:nvSpPr>
        <p:spPr>
          <a:xfrm>
            <a:off x="4054648" y="3859724"/>
            <a:ext cx="1456430" cy="691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403FEFC5-E94B-4E50-BE20-553F4C7D3219}"/>
              </a:ext>
            </a:extLst>
          </p:cNvPr>
          <p:cNvGrpSpPr/>
          <p:nvPr/>
        </p:nvGrpSpPr>
        <p:grpSpPr>
          <a:xfrm>
            <a:off x="8689864" y="2546755"/>
            <a:ext cx="2439732" cy="1912925"/>
            <a:chOff x="7038565" y="2892219"/>
            <a:chExt cx="2439732" cy="1912925"/>
          </a:xfrm>
        </p:grpSpPr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2C166924-65CF-F4AD-FA70-FBDA3BBDC2A5}"/>
                </a:ext>
              </a:extLst>
            </p:cNvPr>
            <p:cNvCxnSpPr>
              <a:cxnSpLocks/>
            </p:cNvCxnSpPr>
            <p:nvPr/>
          </p:nvCxnSpPr>
          <p:spPr>
            <a:xfrm>
              <a:off x="7038565" y="3139503"/>
              <a:ext cx="243973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EFA4391E-21A4-FB8B-2D79-1A63A8016DEF}"/>
                </a:ext>
              </a:extLst>
            </p:cNvPr>
            <p:cNvCxnSpPr>
              <a:cxnSpLocks/>
            </p:cNvCxnSpPr>
            <p:nvPr/>
          </p:nvCxnSpPr>
          <p:spPr>
            <a:xfrm>
              <a:off x="7038565" y="3866634"/>
              <a:ext cx="243973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07E5CB1D-5127-E72D-51B2-698EFE6D6F2B}"/>
                </a:ext>
              </a:extLst>
            </p:cNvPr>
            <p:cNvCxnSpPr>
              <a:cxnSpLocks/>
            </p:cNvCxnSpPr>
            <p:nvPr/>
          </p:nvCxnSpPr>
          <p:spPr>
            <a:xfrm>
              <a:off x="7038565" y="4560050"/>
              <a:ext cx="243973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4E3BC94F-8C7E-EDE1-452D-E63ED6489DDF}"/>
                </a:ext>
              </a:extLst>
            </p:cNvPr>
            <p:cNvSpPr/>
            <p:nvPr/>
          </p:nvSpPr>
          <p:spPr>
            <a:xfrm>
              <a:off x="7361454" y="2894411"/>
              <a:ext cx="467933" cy="49018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535F81D1-13B2-5961-5D8E-9CF3B3A43836}"/>
                </a:ext>
              </a:extLst>
            </p:cNvPr>
            <p:cNvSpPr/>
            <p:nvPr/>
          </p:nvSpPr>
          <p:spPr>
            <a:xfrm>
              <a:off x="7361454" y="3592598"/>
              <a:ext cx="467933" cy="4901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F3AF2D6B-E937-2EB2-730B-FFDF8112418D}"/>
                </a:ext>
              </a:extLst>
            </p:cNvPr>
            <p:cNvSpPr/>
            <p:nvPr/>
          </p:nvSpPr>
          <p:spPr>
            <a:xfrm>
              <a:off x="7361454" y="4314957"/>
              <a:ext cx="467933" cy="49018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26A3A41B-F28A-ECA7-0DC7-29646A599417}"/>
                </a:ext>
              </a:extLst>
            </p:cNvPr>
            <p:cNvSpPr/>
            <p:nvPr/>
          </p:nvSpPr>
          <p:spPr>
            <a:xfrm>
              <a:off x="8080815" y="2892219"/>
              <a:ext cx="467933" cy="1188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F133D0F0-C971-23D2-0043-A0C6BA9264B1}"/>
                </a:ext>
              </a:extLst>
            </p:cNvPr>
            <p:cNvSpPr/>
            <p:nvPr/>
          </p:nvSpPr>
          <p:spPr>
            <a:xfrm>
              <a:off x="8705872" y="3616769"/>
              <a:ext cx="467933" cy="1188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6648B350-7B72-C535-9CE9-6C32C098C315}"/>
              </a:ext>
            </a:extLst>
          </p:cNvPr>
          <p:cNvSpPr txBox="1"/>
          <p:nvPr/>
        </p:nvSpPr>
        <p:spPr>
          <a:xfrm>
            <a:off x="786951" y="5280241"/>
            <a:ext cx="1638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7 kernel calls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A775C243-26F4-67A3-D4AE-55F9BA30832D}"/>
              </a:ext>
            </a:extLst>
          </p:cNvPr>
          <p:cNvSpPr txBox="1"/>
          <p:nvPr/>
        </p:nvSpPr>
        <p:spPr>
          <a:xfrm>
            <a:off x="9146592" y="5153095"/>
            <a:ext cx="1638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5 kernel calls</a:t>
            </a:r>
          </a:p>
        </p:txBody>
      </p:sp>
      <p:sp>
        <p:nvSpPr>
          <p:cNvPr id="44" name="Freccia a destra 43">
            <a:extLst>
              <a:ext uri="{FF2B5EF4-FFF2-40B4-BE49-F238E27FC236}">
                <a16:creationId xmlns:a16="http://schemas.microsoft.com/office/drawing/2014/main" id="{83FB37D2-8DE9-90A5-176D-5953AFA0CBAC}"/>
              </a:ext>
            </a:extLst>
          </p:cNvPr>
          <p:cNvSpPr/>
          <p:nvPr/>
        </p:nvSpPr>
        <p:spPr>
          <a:xfrm>
            <a:off x="2758042" y="3233390"/>
            <a:ext cx="736232" cy="39121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Freccia a destra 44">
            <a:extLst>
              <a:ext uri="{FF2B5EF4-FFF2-40B4-BE49-F238E27FC236}">
                <a16:creationId xmlns:a16="http://schemas.microsoft.com/office/drawing/2014/main" id="{835850A7-4B93-12AF-E690-1B22344C3DA4}"/>
              </a:ext>
            </a:extLst>
          </p:cNvPr>
          <p:cNvSpPr/>
          <p:nvPr/>
        </p:nvSpPr>
        <p:spPr>
          <a:xfrm>
            <a:off x="7589992" y="3233390"/>
            <a:ext cx="736232" cy="39121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7483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24CCF0-1E4C-AE64-F52C-BECD5DBE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Preprocessing</a:t>
            </a:r>
            <a:r>
              <a:rPr lang="it-IT"/>
              <a:t> + </a:t>
            </a:r>
            <a:r>
              <a:rPr lang="it-IT" err="1"/>
              <a:t>collapsed</a:t>
            </a:r>
            <a:r>
              <a:rPr lang="it-IT"/>
              <a:t> __device__ calls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4A33FAD-4E50-2BAE-A443-B2C85FC6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A6C1-E702-44A7-BA0E-1FC20D2CC3F6}" type="slidenum">
              <a:rPr lang="it-IT" smtClean="0"/>
              <a:t>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F878BD-73EB-333F-3C1E-D814A1035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Quantum circuit simulator - Annechini - Fiorentini</a:t>
            </a:r>
          </a:p>
        </p:txBody>
      </p:sp>
      <p:pic>
        <p:nvPicPr>
          <p:cNvPr id="6" name="Graphic 6" descr="Atomo">
            <a:extLst>
              <a:ext uri="{FF2B5EF4-FFF2-40B4-BE49-F238E27FC236}">
                <a16:creationId xmlns:a16="http://schemas.microsoft.com/office/drawing/2014/main" id="{4131785B-EE01-53D6-BF66-2AC753799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52429" y="-822586"/>
            <a:ext cx="2133651" cy="2133651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E4C3BA-828A-46C8-12A7-6DEE7531EB34}"/>
              </a:ext>
            </a:extLst>
          </p:cNvPr>
          <p:cNvSpPr txBox="1">
            <a:spLocks/>
          </p:cNvSpPr>
          <p:nvPr/>
        </p:nvSpPr>
        <p:spPr>
          <a:xfrm>
            <a:off x="7608842" y="1690688"/>
            <a:ext cx="2907450" cy="24404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400">
                <a:solidFill>
                  <a:srgbClr val="00B050"/>
                </a:solidFill>
              </a:rPr>
              <a:t>kernel&lt;&lt;&lt;</a:t>
            </a:r>
            <a:r>
              <a:rPr lang="it-IT" sz="2400" err="1">
                <a:solidFill>
                  <a:srgbClr val="00B050"/>
                </a:solidFill>
              </a:rPr>
              <a:t>nb</a:t>
            </a:r>
            <a:r>
              <a:rPr lang="it-IT" sz="2400">
                <a:solidFill>
                  <a:srgbClr val="00B050"/>
                </a:solidFill>
              </a:rPr>
              <a:t>, nt&gt;&gt;&gt;(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400">
                <a:solidFill>
                  <a:srgbClr val="00B050"/>
                </a:solidFill>
              </a:rPr>
              <a:t>	</a:t>
            </a:r>
            <a:r>
              <a:rPr lang="it-IT" sz="2400" err="1">
                <a:solidFill>
                  <a:srgbClr val="00B050"/>
                </a:solidFill>
              </a:rPr>
              <a:t>gateA</a:t>
            </a:r>
            <a:r>
              <a:rPr lang="it-IT" sz="2400">
                <a:solidFill>
                  <a:srgbClr val="00B050"/>
                </a:solidFill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400">
                <a:solidFill>
                  <a:srgbClr val="00B050"/>
                </a:solidFill>
              </a:rPr>
              <a:t>	</a:t>
            </a:r>
            <a:r>
              <a:rPr lang="it-IT" sz="2400" err="1">
                <a:solidFill>
                  <a:srgbClr val="00B050"/>
                </a:solidFill>
              </a:rPr>
              <a:t>gateB</a:t>
            </a:r>
            <a:r>
              <a:rPr lang="it-IT" sz="2400">
                <a:solidFill>
                  <a:srgbClr val="00B050"/>
                </a:solidFill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400">
                <a:solidFill>
                  <a:srgbClr val="00B050"/>
                </a:solidFill>
              </a:rPr>
              <a:t>	target,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400">
                <a:solidFill>
                  <a:srgbClr val="00B050"/>
                </a:solidFill>
              </a:rPr>
              <a:t>	</a:t>
            </a:r>
            <a:r>
              <a:rPr lang="it-IT" sz="2400" err="1">
                <a:solidFill>
                  <a:srgbClr val="00B050"/>
                </a:solidFill>
              </a:rPr>
              <a:t>arg</a:t>
            </a:r>
            <a:r>
              <a:rPr lang="it-IT" sz="2400">
                <a:solidFill>
                  <a:srgbClr val="00B050"/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240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1F93E2F-29CC-0702-31D9-00526C599D64}"/>
              </a:ext>
            </a:extLst>
          </p:cNvPr>
          <p:cNvSpPr txBox="1"/>
          <p:nvPr/>
        </p:nvSpPr>
        <p:spPr>
          <a:xfrm>
            <a:off x="1237210" y="4448791"/>
            <a:ext cx="9943407" cy="4268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/>
              <a:t>3 kernel-call 				     vs 		      1 kernel-call </a:t>
            </a:r>
            <a:endParaRPr lang="en-GB"/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F190A59A-F847-32D7-D864-F9C644008919}"/>
              </a:ext>
            </a:extLst>
          </p:cNvPr>
          <p:cNvSpPr/>
          <p:nvPr/>
        </p:nvSpPr>
        <p:spPr>
          <a:xfrm>
            <a:off x="5974260" y="2801390"/>
            <a:ext cx="950241" cy="55791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C584D5E6-88A5-D4C3-C537-B068535EAD18}"/>
              </a:ext>
            </a:extLst>
          </p:cNvPr>
          <p:cNvSpPr txBox="1">
            <a:spLocks/>
          </p:cNvSpPr>
          <p:nvPr/>
        </p:nvSpPr>
        <p:spPr>
          <a:xfrm>
            <a:off x="679390" y="1690688"/>
            <a:ext cx="5197171" cy="24404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400" err="1"/>
              <a:t>If</a:t>
            </a:r>
            <a:r>
              <a:rPr lang="it-IT" sz="2400"/>
              <a:t>(!</a:t>
            </a:r>
            <a:r>
              <a:rPr lang="it-IT" sz="2400" err="1"/>
              <a:t>isIdentity</a:t>
            </a:r>
            <a:r>
              <a:rPr lang="it-IT" sz="2400"/>
              <a:t>(</a:t>
            </a:r>
            <a:r>
              <a:rPr lang="it-IT" sz="2400" err="1"/>
              <a:t>gateA</a:t>
            </a:r>
            <a:r>
              <a:rPr lang="it-IT" sz="2400"/>
              <a:t>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400">
                <a:solidFill>
                  <a:srgbClr val="FF0000"/>
                </a:solidFill>
              </a:rPr>
              <a:t>	</a:t>
            </a:r>
            <a:r>
              <a:rPr lang="it-IT" sz="2400" err="1">
                <a:solidFill>
                  <a:srgbClr val="FF0000"/>
                </a:solidFill>
              </a:rPr>
              <a:t>kernel_gate</a:t>
            </a:r>
            <a:r>
              <a:rPr lang="it-IT" sz="2400">
                <a:solidFill>
                  <a:srgbClr val="FF0000"/>
                </a:solidFill>
              </a:rPr>
              <a:t>&lt;&lt;&lt;</a:t>
            </a:r>
            <a:r>
              <a:rPr lang="it-IT" sz="2400" err="1">
                <a:solidFill>
                  <a:srgbClr val="FF0000"/>
                </a:solidFill>
              </a:rPr>
              <a:t>nb</a:t>
            </a:r>
            <a:r>
              <a:rPr lang="it-IT" sz="2400">
                <a:solidFill>
                  <a:srgbClr val="FF0000"/>
                </a:solidFill>
              </a:rPr>
              <a:t>, nt&gt;&gt;&gt;(</a:t>
            </a:r>
            <a:r>
              <a:rPr lang="it-IT" sz="2400" err="1">
                <a:solidFill>
                  <a:srgbClr val="FF0000"/>
                </a:solidFill>
              </a:rPr>
              <a:t>gateA</a:t>
            </a:r>
            <a:r>
              <a:rPr lang="it-IT" sz="2400">
                <a:solidFill>
                  <a:srgbClr val="FF0000"/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400" err="1"/>
              <a:t>If</a:t>
            </a:r>
            <a:r>
              <a:rPr lang="it-IT" sz="2400"/>
              <a:t>(!</a:t>
            </a:r>
            <a:r>
              <a:rPr lang="it-IT" sz="2400" err="1"/>
              <a:t>isIdentity</a:t>
            </a:r>
            <a:r>
              <a:rPr lang="it-IT" sz="2400"/>
              <a:t>(</a:t>
            </a:r>
            <a:r>
              <a:rPr lang="it-IT" sz="2400" err="1"/>
              <a:t>gateB</a:t>
            </a:r>
            <a:r>
              <a:rPr lang="it-IT" sz="2400"/>
              <a:t>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400"/>
              <a:t>	</a:t>
            </a:r>
            <a:r>
              <a:rPr lang="it-IT" sz="2400" err="1">
                <a:solidFill>
                  <a:srgbClr val="FF0000"/>
                </a:solidFill>
              </a:rPr>
              <a:t>kernel_gate</a:t>
            </a:r>
            <a:r>
              <a:rPr lang="it-IT" sz="2400">
                <a:solidFill>
                  <a:srgbClr val="FF0000"/>
                </a:solidFill>
              </a:rPr>
              <a:t>&lt;&lt;&lt;</a:t>
            </a:r>
            <a:r>
              <a:rPr lang="it-IT" sz="2400" err="1">
                <a:solidFill>
                  <a:srgbClr val="FF0000"/>
                </a:solidFill>
              </a:rPr>
              <a:t>nb</a:t>
            </a:r>
            <a:r>
              <a:rPr lang="it-IT" sz="2400">
                <a:solidFill>
                  <a:srgbClr val="FF0000"/>
                </a:solidFill>
              </a:rPr>
              <a:t>, nt&gt;&gt;&gt;(</a:t>
            </a:r>
            <a:r>
              <a:rPr lang="it-IT" sz="2400" err="1">
                <a:solidFill>
                  <a:srgbClr val="FF0000"/>
                </a:solidFill>
              </a:rPr>
              <a:t>gateB</a:t>
            </a:r>
            <a:r>
              <a:rPr lang="it-IT" sz="2400">
                <a:solidFill>
                  <a:srgbClr val="FF0000"/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400" err="1">
                <a:solidFill>
                  <a:srgbClr val="FF0000"/>
                </a:solidFill>
              </a:rPr>
              <a:t>kernel_cnot</a:t>
            </a:r>
            <a:r>
              <a:rPr lang="it-IT" sz="2400">
                <a:solidFill>
                  <a:srgbClr val="FF0000"/>
                </a:solidFill>
              </a:rPr>
              <a:t>&lt;&lt;&lt;</a:t>
            </a:r>
            <a:r>
              <a:rPr lang="it-IT" sz="2400" err="1">
                <a:solidFill>
                  <a:srgbClr val="FF0000"/>
                </a:solidFill>
              </a:rPr>
              <a:t>nb</a:t>
            </a:r>
            <a:r>
              <a:rPr lang="it-IT" sz="2400">
                <a:solidFill>
                  <a:srgbClr val="FF0000"/>
                </a:solidFill>
              </a:rPr>
              <a:t>, nt&gt;&gt;(target, </a:t>
            </a:r>
            <a:r>
              <a:rPr lang="it-IT" sz="2400" err="1">
                <a:solidFill>
                  <a:srgbClr val="FF0000"/>
                </a:solidFill>
              </a:rPr>
              <a:t>arg</a:t>
            </a:r>
            <a:r>
              <a:rPr lang="it-IT" sz="2400">
                <a:solidFill>
                  <a:srgbClr val="FF0000"/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2400"/>
          </a:p>
        </p:txBody>
      </p:sp>
    </p:spTree>
    <p:extLst>
      <p:ext uri="{BB962C8B-B14F-4D97-AF65-F5344CB8AC3E}">
        <p14:creationId xmlns:p14="http://schemas.microsoft.com/office/powerpoint/2010/main" val="42908559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AC86D4350BB224DBC5AC859777136E7" ma:contentTypeVersion="13" ma:contentTypeDescription="Creare un nuovo documento." ma:contentTypeScope="" ma:versionID="7d38c83b46f0523765f1479c4f6b9b55">
  <xsd:schema xmlns:xsd="http://www.w3.org/2001/XMLSchema" xmlns:xs="http://www.w3.org/2001/XMLSchema" xmlns:p="http://schemas.microsoft.com/office/2006/metadata/properties" xmlns:ns3="8777a1fb-9326-48a8-b0e1-b187affb975d" xmlns:ns4="518234e2-57e0-4658-92ac-dbf72f9a21db" targetNamespace="http://schemas.microsoft.com/office/2006/metadata/properties" ma:root="true" ma:fieldsID="7734e3ac9ddee5aefc808abbc3ae5a83" ns3:_="" ns4:_="">
    <xsd:import namespace="8777a1fb-9326-48a8-b0e1-b187affb975d"/>
    <xsd:import namespace="518234e2-57e0-4658-92ac-dbf72f9a21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77a1fb-9326-48a8-b0e1-b187affb97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8234e2-57e0-4658-92ac-dbf72f9a21d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777a1fb-9326-48a8-b0e1-b187affb975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A9A1D8-2C0D-4F61-AB19-A6A79E920117}">
  <ds:schemaRefs>
    <ds:schemaRef ds:uri="518234e2-57e0-4658-92ac-dbf72f9a21db"/>
    <ds:schemaRef ds:uri="8777a1fb-9326-48a8-b0e1-b187affb975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2A5A22A-0697-4D53-BE55-02C4D0AB4AD4}">
  <ds:schemaRefs>
    <ds:schemaRef ds:uri="http://schemas.microsoft.com/office/2006/documentManagement/types"/>
    <ds:schemaRef ds:uri="http://purl.org/dc/elements/1.1/"/>
    <ds:schemaRef ds:uri="http://www.w3.org/XML/1998/namespace"/>
    <ds:schemaRef ds:uri="8777a1fb-9326-48a8-b0e1-b187affb975d"/>
    <ds:schemaRef ds:uri="http://purl.org/dc/terms/"/>
    <ds:schemaRef ds:uri="518234e2-57e0-4658-92ac-dbf72f9a21db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F02928B-5362-4D69-B10D-5762FAA789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1267</Words>
  <Application>Microsoft Office PowerPoint</Application>
  <PresentationFormat>Widescreen</PresentationFormat>
  <Paragraphs>266</Paragraphs>
  <Slides>28</Slides>
  <Notes>8</Notes>
  <HiddenSlides>5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5" baseType="lpstr">
      <vt:lpstr>Aptos</vt:lpstr>
      <vt:lpstr>Aptos Display</vt:lpstr>
      <vt:lpstr>Aptos Serif</vt:lpstr>
      <vt:lpstr>Arial</vt:lpstr>
      <vt:lpstr>Calibri</vt:lpstr>
      <vt:lpstr>Courier New</vt:lpstr>
      <vt:lpstr>Tema di Office</vt:lpstr>
      <vt:lpstr>Simulating a quantum circuit on GPU</vt:lpstr>
      <vt:lpstr>The problem: qubits</vt:lpstr>
      <vt:lpstr>The problem: quantum gates</vt:lpstr>
      <vt:lpstr>The problem: multi qubit systems</vt:lpstr>
      <vt:lpstr>The problem: circuit decomposition</vt:lpstr>
      <vt:lpstr>Naive approach</vt:lpstr>
      <vt:lpstr>Naive approach - optimized</vt:lpstr>
      <vt:lpstr>Preprocessing</vt:lpstr>
      <vt:lpstr>Preprocessing + collapsed __device__ calls</vt:lpstr>
      <vt:lpstr>Preprocessing + collapsed __device__ calls</vt:lpstr>
      <vt:lpstr>Reducing kernel calls to one</vt:lpstr>
      <vt:lpstr>Using constant memory only</vt:lpstr>
      <vt:lpstr>Enchance preprocessing: 4x4</vt:lpstr>
      <vt:lpstr>Enchance preprocessing: 4x4</vt:lpstr>
      <vt:lpstr>Further explorations</vt:lpstr>
      <vt:lpstr>Execution time comparisions</vt:lpstr>
      <vt:lpstr>Execution time comparisions</vt:lpstr>
      <vt:lpstr>Execution time comparisions</vt:lpstr>
      <vt:lpstr>Profiling: kernel calls </vt:lpstr>
      <vt:lpstr>Profiling: kernel calls</vt:lpstr>
      <vt:lpstr>Execution time comparisions</vt:lpstr>
      <vt:lpstr>Execution time comparisions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Annechini</dc:creator>
  <cp:lastModifiedBy>Riccardo Fiorentini</cp:lastModifiedBy>
  <cp:revision>1</cp:revision>
  <dcterms:created xsi:type="dcterms:W3CDTF">2024-07-20T10:28:13Z</dcterms:created>
  <dcterms:modified xsi:type="dcterms:W3CDTF">2024-07-24T08:58:04Z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0x0101005AC86D4350BB224DBC5AC859777136E7</vt:lpwstr>
  </property>
</Properties>
</file>