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721EA-4BF3-4626-9033-55B5763FB7C0}" type="datetimeFigureOut">
              <a:rPr lang="en-GB" smtClean="0"/>
              <a:t>04/10/2018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77B76-F933-42B0-A568-1907012C6A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68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77B76-F933-42B0-A568-1907012C6A7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28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0BF4-2BDC-4E80-8884-3E2A76EE217A}" type="datetime1">
              <a:rPr lang="en-GB" smtClean="0"/>
              <a:t>04/10/2018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91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52556-5D20-40EE-AA6D-1B94B0F772D2}" type="datetime1">
              <a:rPr lang="en-GB" smtClean="0"/>
              <a:t>04/10/2018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4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9FF4-627F-488F-8BF8-6708B2A84E9B}" type="datetime1">
              <a:rPr lang="en-GB" smtClean="0"/>
              <a:t>04/10/2018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4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9BA8-39FE-4B5B-A920-53FEE4C24E89}" type="datetime1">
              <a:rPr lang="en-GB" smtClean="0"/>
              <a:t>04/10/2018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01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0477-0E19-4C11-A4AB-F6CB4AFE23C7}" type="datetime1">
              <a:rPr lang="en-GB" smtClean="0"/>
              <a:t>04/10/2018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6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B5DB-346F-4F19-A778-77DC55AE4040}" type="datetime1">
              <a:rPr lang="en-GB" smtClean="0"/>
              <a:t>04/10/2018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4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3D2F-758C-4215-A720-6C375DDD7238}" type="datetime1">
              <a:rPr lang="en-GB" smtClean="0"/>
              <a:t>04/10/2018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43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D170-CF22-4691-B7DC-D5B1B1C3E79E}" type="datetime1">
              <a:rPr lang="en-GB" smtClean="0"/>
              <a:t>04/10/2018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07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8F22-BAAF-4DFB-A251-CBCCA172864E}" type="datetime1">
              <a:rPr lang="en-GB" smtClean="0"/>
              <a:t>04/10/2018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00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FAAFA8-545E-4B6D-9ACF-45D54CB3FD49}" type="datetime1">
              <a:rPr lang="en-GB" smtClean="0"/>
              <a:t>04/10/2018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F866B9-F92C-4BA0-8E5B-A4F4346B9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355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A474A-5381-4F76-A870-08A5C40A774F}" type="datetime1">
              <a:rPr lang="en-GB" smtClean="0"/>
              <a:t>04/10/2018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05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52F193-211A-4BAB-BDBF-DC35FEF0FD95}" type="datetime1">
              <a:rPr lang="en-GB" smtClean="0"/>
              <a:t>04/10/2018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F866B9-F92C-4BA0-8E5B-A4F4346B9B7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73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061" y="3179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Bahnschrift SemiLight Condensed" panose="020B0502040204020203" pitchFamily="34" charset="0"/>
              </a:rPr>
              <a:t>Data-driven Social Science</a:t>
            </a:r>
            <a:br>
              <a:rPr lang="en-GB" dirty="0" smtClean="0">
                <a:latin typeface="Bahnschrift SemiLight Condensed" panose="020B0502040204020203" pitchFamily="34" charset="0"/>
              </a:rPr>
            </a:br>
            <a:r>
              <a:rPr lang="en-GB" dirty="0" smtClean="0">
                <a:latin typeface="Bahnschrift SemiLight Condensed" panose="020B0502040204020203" pitchFamily="34" charset="0"/>
              </a:rPr>
              <a:t/>
            </a:r>
            <a:br>
              <a:rPr lang="en-GB" dirty="0" smtClean="0">
                <a:latin typeface="Bahnschrift SemiLight Condensed" panose="020B0502040204020203" pitchFamily="34" charset="0"/>
              </a:rPr>
            </a:br>
            <a:r>
              <a:rPr lang="en-GB" dirty="0">
                <a:latin typeface="Bahnschrift SemiLight Condensed" panose="020B0502040204020203" pitchFamily="34" charset="0"/>
              </a:rPr>
              <a:t/>
            </a:r>
            <a:br>
              <a:rPr lang="en-GB" dirty="0">
                <a:latin typeface="Bahnschrift SemiLight Condensed" panose="020B0502040204020203" pitchFamily="34" charset="0"/>
              </a:rPr>
            </a:br>
            <a:r>
              <a:rPr lang="en-GB" sz="2200" dirty="0" err="1" smtClean="0">
                <a:latin typeface="Bahnschrift Light SemiCondensed" panose="020B0502040204020203" pitchFamily="34" charset="0"/>
              </a:rPr>
              <a:t>Gastone</a:t>
            </a:r>
            <a:r>
              <a:rPr lang="en-GB" sz="2200" dirty="0" smtClean="0">
                <a:latin typeface="Bahnschrift Light SemiCondensed" panose="020B0502040204020203" pitchFamily="34" charset="0"/>
              </a:rPr>
              <a:t> </a:t>
            </a:r>
            <a:r>
              <a:rPr lang="en-GB" sz="2200" dirty="0">
                <a:latin typeface="Bahnschrift Light SemiCondensed" panose="020B0502040204020203" pitchFamily="34" charset="0"/>
              </a:rPr>
              <a:t>Riccardo </a:t>
            </a:r>
            <a:r>
              <a:rPr lang="en-GB" sz="2200" dirty="0" err="1">
                <a:latin typeface="Bahnschrift Light SemiCondensed" panose="020B0502040204020203" pitchFamily="34" charset="0"/>
              </a:rPr>
              <a:t>Tolli</a:t>
            </a:r>
            <a:r>
              <a:rPr lang="en-GB" sz="2200" dirty="0">
                <a:latin typeface="Bahnschrift Light SemiCondensed" panose="020B0502040204020203" pitchFamily="34" charset="0"/>
              </a:rPr>
              <a:t/>
            </a:r>
            <a:br>
              <a:rPr lang="en-GB" sz="2200" dirty="0">
                <a:latin typeface="Bahnschrift Light SemiCondensed" panose="020B0502040204020203" pitchFamily="34" charset="0"/>
              </a:rPr>
            </a:br>
            <a:r>
              <a:rPr lang="en-GB" sz="2200" dirty="0">
                <a:latin typeface="Bahnschrift Light SemiCondensed" panose="020B0502040204020203" pitchFamily="34" charset="0"/>
              </a:rPr>
              <a:t>ID: 33506151</a:t>
            </a:r>
            <a:br>
              <a:rPr lang="en-GB" sz="2200" dirty="0">
                <a:latin typeface="Bahnschrift Light SemiCondensed" panose="020B0502040204020203" pitchFamily="34" charset="0"/>
              </a:rPr>
            </a:br>
            <a:r>
              <a:rPr lang="en-GB" sz="2200" dirty="0">
                <a:latin typeface="Bahnschrift Light SemiCondensed" panose="020B0502040204020203" pitchFamily="34" charset="0"/>
              </a:rPr>
              <a:t/>
            </a:r>
            <a:br>
              <a:rPr lang="en-GB" sz="2200" dirty="0">
                <a:latin typeface="Bahnschrift Light SemiCondensed" panose="020B0502040204020203" pitchFamily="34" charset="0"/>
              </a:rPr>
            </a:br>
            <a:endParaRPr lang="en-GB" sz="22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061" y="85115"/>
            <a:ext cx="9144000" cy="1655762"/>
          </a:xfrm>
        </p:spPr>
        <p:txBody>
          <a:bodyPr/>
          <a:lstStyle/>
          <a:p>
            <a:r>
              <a:rPr lang="en-US" b="1" dirty="0"/>
              <a:t>IS71061A: Data Science Final Project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243039" y="5943599"/>
            <a:ext cx="182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 SemiCondensed" panose="020B0502040204020203" pitchFamily="34" charset="0"/>
              </a:rPr>
              <a:t>Date: 05/10/2018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1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4 cont`d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 Use the Random Walk to create a Monte Carlo simulation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S&amp;P500 analysis: scrape companies` basic info from Wikipedia, and the stock info retrieved with quantmod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Creating an interactive scatterplot and correlation 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10</a:t>
            </a:fld>
            <a:endParaRPr lang="en-GB"/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733344" y="3337242"/>
            <a:ext cx="2503260" cy="294888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3738283" y="3337241"/>
            <a:ext cx="3102132" cy="28271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094" y="2709646"/>
            <a:ext cx="3668806" cy="345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5: Using Twitter API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 </a:t>
            </a:r>
            <a:r>
              <a:rPr lang="en-GB" dirty="0" err="1" smtClean="0"/>
              <a:t>Tweepy</a:t>
            </a:r>
            <a:r>
              <a:rPr lang="en-GB" dirty="0" smtClean="0"/>
              <a:t> for Python allows access to Twitter`s API so that data can be retrieved and subsequently analyzed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Authenticate the app, retrieve tweets in English about a specific hashtag or keyword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Apply </a:t>
            </a:r>
            <a:r>
              <a:rPr lang="en-GB" dirty="0" err="1" smtClean="0"/>
              <a:t>TextBlob</a:t>
            </a:r>
            <a:r>
              <a:rPr lang="en-GB" dirty="0" smtClean="0"/>
              <a:t> for NPL analysis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346" y="3800697"/>
            <a:ext cx="3823654" cy="2534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6502" y="3800697"/>
            <a:ext cx="3818286" cy="25221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302" y="3800697"/>
            <a:ext cx="3830931" cy="25341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088" y="3800697"/>
            <a:ext cx="3710768" cy="24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6: Loan Approval Prediction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 Predicting whether to approve a loan to a customer (</a:t>
            </a:r>
            <a:r>
              <a:rPr lang="en-GB" dirty="0"/>
              <a:t>Dream Housing </a:t>
            </a:r>
            <a:r>
              <a:rPr lang="en-GB" dirty="0" smtClean="0"/>
              <a:t>Finance data)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KNN used to impute missing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Recursive </a:t>
            </a:r>
            <a:r>
              <a:rPr lang="en-US" dirty="0"/>
              <a:t>Feature with </a:t>
            </a:r>
            <a:r>
              <a:rPr lang="en-US" dirty="0" err="1" smtClean="0"/>
              <a:t>crossvalidation</a:t>
            </a:r>
            <a:r>
              <a:rPr lang="en-US" dirty="0" smtClean="0"/>
              <a:t> used to select the most important variables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Using caret in R, apply GBM, Linear Regression, Random Forest and Neural Network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Optimize the algorithms with </a:t>
            </a:r>
            <a:r>
              <a:rPr lang="en-GB" dirty="0" err="1"/>
              <a:t>t</a:t>
            </a:r>
            <a:r>
              <a:rPr lang="en-GB" dirty="0" err="1" smtClean="0"/>
              <a:t>unelength</a:t>
            </a:r>
            <a:r>
              <a:rPr lang="en-GB" dirty="0" smtClean="0"/>
              <a:t> and </a:t>
            </a:r>
            <a:r>
              <a:rPr lang="en-GB" dirty="0" err="1" smtClean="0"/>
              <a:t>tunegrid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60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  <a:r>
              <a:rPr lang="en-GB" dirty="0" smtClean="0"/>
              <a:t>6 cont`d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18" y="2616589"/>
            <a:ext cx="2797713" cy="25655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952459" y="2416108"/>
            <a:ext cx="2939550" cy="29665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910" y="2510300"/>
            <a:ext cx="2912757" cy="26718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837" y="2745360"/>
            <a:ext cx="3374073" cy="24367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3046" y="2138558"/>
            <a:ext cx="221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Performance GBM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35827" y="2138558"/>
            <a:ext cx="221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Performance </a:t>
            </a:r>
            <a:r>
              <a:rPr lang="en-GB" dirty="0" err="1" smtClean="0"/>
              <a:t>Nnet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6392254" y="2138558"/>
            <a:ext cx="268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Confusion Matrix RF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9814673" y="2138558"/>
            <a:ext cx="226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ROC curve </a:t>
            </a:r>
            <a:r>
              <a:rPr lang="en-GB" dirty="0" smtClean="0"/>
              <a:t>RF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38918" y="5180033"/>
            <a:ext cx="2947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Best : </a:t>
            </a:r>
            <a:r>
              <a:rPr lang="en-GB" dirty="0" err="1" smtClean="0"/>
              <a:t>n.trees</a:t>
            </a:r>
            <a:r>
              <a:rPr lang="en-GB" dirty="0" smtClean="0"/>
              <a:t> = 500,         </a:t>
            </a:r>
            <a:r>
              <a:rPr lang="en-GB" dirty="0" err="1" smtClean="0"/>
              <a:t>interaction.depth</a:t>
            </a:r>
            <a:r>
              <a:rPr lang="en-GB" dirty="0" smtClean="0"/>
              <a:t> = 1</a:t>
            </a:r>
          </a:p>
          <a:p>
            <a:r>
              <a:rPr lang="en-GB" dirty="0"/>
              <a:t>s</a:t>
            </a:r>
            <a:r>
              <a:rPr lang="en-GB" dirty="0" smtClean="0"/>
              <a:t>hrinkage = 0.01</a:t>
            </a:r>
          </a:p>
          <a:p>
            <a:r>
              <a:rPr lang="en-GB" dirty="0" err="1" smtClean="0"/>
              <a:t>n.Minobsinnode</a:t>
            </a:r>
            <a:r>
              <a:rPr lang="en-GB" dirty="0" smtClean="0"/>
              <a:t> = 10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227358" y="5337016"/>
            <a:ext cx="252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Best : size = 1 </a:t>
            </a:r>
          </a:p>
          <a:p>
            <a:r>
              <a:rPr lang="en-GB" dirty="0"/>
              <a:t>d</a:t>
            </a:r>
            <a:r>
              <a:rPr lang="en-GB" dirty="0" smtClean="0"/>
              <a:t>ecay = 0.1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703777" y="5338756"/>
            <a:ext cx="248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AUC = 0.7045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110856" y="5373925"/>
            <a:ext cx="337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Best: </a:t>
            </a:r>
            <a:r>
              <a:rPr lang="en-GB" dirty="0" err="1" smtClean="0"/>
              <a:t>mtry</a:t>
            </a:r>
            <a:r>
              <a:rPr lang="en-GB" dirty="0" smtClean="0"/>
              <a:t>=2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955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Considerations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 Replication problems are found in hard sciences as well, e.g. nutritional and medical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But social science suffers from a “replication crisis”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Shift in practices to focus on the best science available while keep striving for better             abandon opinion based social science that cause the low citation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Reductionism: everything can be reduced to a simpler more general law                                      everything is a physics phenomenon         everything is theoretically predictable with perfect knowledge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Although perfect knowledge is unfeasible with the current means, the role of science is to strive for it relentlessly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14</a:t>
            </a:fld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10084776" y="2875084"/>
            <a:ext cx="281354" cy="13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8880230" y="3604845"/>
            <a:ext cx="281354" cy="13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5037992" y="3857414"/>
            <a:ext cx="281354" cy="13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2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 Describing problems with social science research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Explore the ways it can be improved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Providing six first-hand examples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Social science is intended as the counterpart of physical </a:t>
            </a:r>
            <a:r>
              <a:rPr lang="en-GB" dirty="0" smtClean="0"/>
              <a:t>science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GB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3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The statistics used in social science research is generally simplistic , focus on linear, logistic regression and p-,t- and F- values testing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 Editors pressure to keep the statistical techniques simple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The result is descriptive “post-</a:t>
            </a:r>
            <a:r>
              <a:rPr lang="en-GB" dirty="0" err="1" smtClean="0"/>
              <a:t>dictive</a:t>
            </a:r>
            <a:r>
              <a:rPr lang="en-GB" dirty="0" smtClean="0"/>
              <a:t>” knowledge rather than explanatory predictive knowledge         too many false positives         replication </a:t>
            </a:r>
            <a:r>
              <a:rPr lang="en-GB" dirty="0" smtClean="0"/>
              <a:t>crisis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GB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 Socio-political decision makers never rely on sociology findings (which used to happen with physical sciences too e.g. old doctors did not know physics or biology</a:t>
            </a:r>
            <a:r>
              <a:rPr lang="en-GB" dirty="0" smtClean="0"/>
              <a:t>)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GB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2426678" y="4317023"/>
            <a:ext cx="281354" cy="13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5436578" y="4317023"/>
            <a:ext cx="281354" cy="13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6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smtClean="0"/>
                  <a:t>  Expand statistical techniques to embrace more complex machine learning </a:t>
                </a:r>
                <a:r>
                  <a:rPr lang="en-GB" dirty="0" smtClean="0"/>
                  <a:t>algorithms.</a:t>
                </a:r>
                <a:endParaRPr lang="en-GB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 </a:t>
                </a:r>
                <a:r>
                  <a:rPr lang="en-GB" dirty="0" smtClean="0"/>
                  <a:t> Use data fetching techniques e.g. using the web, APIs, hyperlink networks, accessing databases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 </a:t>
                </a:r>
                <a:r>
                  <a:rPr lang="en-GB" dirty="0" smtClean="0"/>
                  <a:t> Increase scientific standards for social science publications        increase in predictive power and citation rate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smtClean="0"/>
                  <a:t>  Strive to implement interlocking models         building </a:t>
                </a:r>
                <a:r>
                  <a:rPr lang="en-GB" dirty="0" smtClean="0"/>
                  <a:t>blocks</a:t>
                </a:r>
                <a:r>
                  <a:rPr lang="en-GB" dirty="0" smtClean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  <a:endParaRPr lang="en-GB" dirty="0" smtClean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 </a:t>
                </a:r>
                <a:r>
                  <a:rPr lang="en-GB" dirty="0" smtClean="0"/>
                  <a:t> Significance test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 smtClean="0"/>
                  <a:t>)         </a:t>
                </a:r>
                <a:r>
                  <a:rPr lang="en-GB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directional</a:t>
                </a:r>
                <a:r>
                  <a:rPr lang="en-GB" dirty="0" smtClean="0"/>
                  <a:t> hypothesis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      </m:t>
                    </m:r>
                  </m:oMath>
                </a14:m>
                <a:r>
                  <a:rPr lang="en-GB" dirty="0" smtClean="0"/>
                  <a:t> Intensity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 smtClean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smtClean="0"/>
                  <a:t>  Increase the index of quantitative formalism (equations, tables and graphs) , even physics had a low index 300 years </a:t>
                </a:r>
                <a:r>
                  <a:rPr lang="en-GB" dirty="0" smtClean="0"/>
                  <a:t>ago</a:t>
                </a:r>
                <a:r>
                  <a:rPr lang="en-GB" dirty="0" smtClean="0">
                    <a:solidFill>
                      <a:schemeClr val="bg1">
                        <a:lumMod val="85000"/>
                      </a:schemeClr>
                    </a:solidFill>
                  </a:rPr>
                  <a:t>.</a:t>
                </a:r>
                <a:endParaRPr lang="en-GB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7447086" y="2875084"/>
            <a:ext cx="281354" cy="13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11015003" y="4114799"/>
            <a:ext cx="281354" cy="13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8654563" y="4114799"/>
            <a:ext cx="281354" cy="13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97280" y="4390227"/>
                <a:ext cx="29383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full function (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390227"/>
                <a:ext cx="2938389" cy="400110"/>
              </a:xfrm>
              <a:prstGeom prst="rect">
                <a:avLst/>
              </a:prstGeom>
              <a:blipFill>
                <a:blip r:embed="rId3"/>
                <a:stretch>
                  <a:fillRect l="-2075" t="-7576" b="-25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035669" y="4114798"/>
            <a:ext cx="281354" cy="13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4</a:t>
            </a:fld>
            <a:endParaRPr lang="en-GB"/>
          </a:p>
        </p:txBody>
      </p:sp>
      <p:sp>
        <p:nvSpPr>
          <p:cNvPr id="11" name="Right Arrow 10"/>
          <p:cNvSpPr/>
          <p:nvPr/>
        </p:nvSpPr>
        <p:spPr>
          <a:xfrm>
            <a:off x="5568461" y="3607774"/>
            <a:ext cx="281354" cy="13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4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Solutions cont`d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 Bring social sciences to a best practice approach to the level of business, finance, marketing where research is used for practical scopes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Take advantage of the new data coming from the intense digitalization, internet of things and the digital footprint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Increase in internet speed, mobile devices and increase in processing power have caused incredible amount of data to be available and analyzable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0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1: Webscraping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 Fetching data from a webpage and transform it into tidy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Using python, BeautifulSoup and html extract the desired data from the webpage code and create a dataset with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59210"/>
            <a:ext cx="3863494" cy="130506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230025" y="3545797"/>
            <a:ext cx="281354" cy="13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631" y="2894016"/>
            <a:ext cx="4788246" cy="13702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620" y="4264269"/>
            <a:ext cx="2764195" cy="19985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245" y="4290065"/>
            <a:ext cx="3269017" cy="19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2</a:t>
            </a:r>
            <a:r>
              <a:rPr lang="en-GB" dirty="0"/>
              <a:t>: Recommender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 Using movie data in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 Descriptive statistics :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26" y="2968394"/>
            <a:ext cx="1494619" cy="2900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8826" y="2629840"/>
            <a:ext cx="3896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Bahnschrift SemiLight Condensed" panose="020B0502040204020203" pitchFamily="34" charset="0"/>
              </a:rPr>
              <a:t>Genres Popularity	Average Ratings</a:t>
            </a:r>
            <a:endParaRPr lang="en-GB" sz="1600" dirty="0">
              <a:latin typeface="Bahnschrift SemiLigh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740" y="2968394"/>
            <a:ext cx="1924444" cy="2900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50169" y="1845734"/>
            <a:ext cx="6101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Developed a Content Based Filtering : based on usage history of an user, similar items are suggested. </a:t>
            </a:r>
          </a:p>
          <a:p>
            <a:pPr>
              <a:buClr>
                <a:schemeClr val="accent1"/>
              </a:buClr>
            </a:pPr>
            <a:endParaRPr lang="en-GB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Developed a Collaborative Filtering : clusters users on the basis of their behaviour history and recommends items that a similar user consumed. A word of mouth simulation</a:t>
            </a:r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3: Multivariate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026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 Analyze European Social Survey (ESS) round 6 from 2012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 Using exploratory analysis and dimensionality reduction                                                                    to gain insight in a multitude of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Apply MCA (Multiple Correspondence Analysis) with a                                                                          selection of variables         there is no dominant dimension                                                                                 that explain a lot of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From the Squared Cosine which </a:t>
            </a:r>
            <a:r>
              <a:rPr lang="en-US" dirty="0" smtClean="0"/>
              <a:t>shows </a:t>
            </a:r>
            <a:r>
              <a:rPr lang="en-US" dirty="0"/>
              <a:t>the quality of </a:t>
            </a:r>
            <a:r>
              <a:rPr lang="en-US" dirty="0" smtClean="0"/>
              <a:t>                                                                    representation </a:t>
            </a:r>
            <a:r>
              <a:rPr lang="en-US" dirty="0"/>
              <a:t>of variable categories on the first 2 </a:t>
            </a:r>
            <a:r>
              <a:rPr lang="en-US" dirty="0" smtClean="0"/>
              <a:t>axes                                                                                 </a:t>
            </a:r>
            <a:r>
              <a:rPr lang="en-GB" dirty="0" smtClean="0"/>
              <a:t> it is possible to observe that people who did not want to                                                                    respond to some questions also did not want to respond                                                                                      to other questions.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 Understanding why this is happening is                                                            a qualitative research task. It may have to do with people`s individual                                                                                  personality and the way the questions are posed.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8</a:t>
            </a:fld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3498457" y="3279269"/>
            <a:ext cx="281354" cy="13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338" y="2091206"/>
            <a:ext cx="4119739" cy="37778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76674" y="1790090"/>
            <a:ext cx="361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Light Condensed" panose="020B0502040204020203" pitchFamily="34" charset="0"/>
              </a:rPr>
              <a:t>Squared Cosine</a:t>
            </a:r>
            <a:endParaRPr lang="en-GB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4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4</a:t>
            </a:r>
            <a:r>
              <a:rPr lang="en-GB" dirty="0" smtClean="0"/>
              <a:t>:                                                      Retrieving </a:t>
            </a:r>
            <a:r>
              <a:rPr lang="en-GB" dirty="0"/>
              <a:t>and analyzing financial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 Using R and quantmod it is possible to retrieve                                                                                                   data on trading days of stocks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Retrieve the OHLC (Opening-high-low-close) table                                                                                              for </a:t>
            </a:r>
            <a:r>
              <a:rPr lang="en-GB" dirty="0" smtClean="0"/>
              <a:t>NVIDIA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GB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Visualize the high price time series with a variety                                                                                                of technical </a:t>
            </a:r>
            <a:r>
              <a:rPr lang="en-GB" dirty="0" smtClean="0"/>
              <a:t>indicators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Computing the mean log return (1.000854 %) and                                                                                        the standard deviation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 Apply a Random Walk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66B9-F92C-4BA0-8E5B-A4F4346B9B7D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956" y="1845734"/>
            <a:ext cx="4978315" cy="44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</TotalTime>
  <Words>882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Bahnschrift Light SemiCondensed</vt:lpstr>
      <vt:lpstr>Bahnschrift SemiLight Condensed</vt:lpstr>
      <vt:lpstr>Calibri</vt:lpstr>
      <vt:lpstr>Calibri Light</vt:lpstr>
      <vt:lpstr>Cambria Math</vt:lpstr>
      <vt:lpstr>Wingdings</vt:lpstr>
      <vt:lpstr>Retrospect</vt:lpstr>
      <vt:lpstr>Data-driven Social Science   Gastone Riccardo Tolli ID: 33506151  </vt:lpstr>
      <vt:lpstr>Introduction</vt:lpstr>
      <vt:lpstr>Problems</vt:lpstr>
      <vt:lpstr>Solutions</vt:lpstr>
      <vt:lpstr>Solutions cont`d</vt:lpstr>
      <vt:lpstr>Example 1: Webscraping</vt:lpstr>
      <vt:lpstr>Example 2: Recommender System</vt:lpstr>
      <vt:lpstr>Example 3: Multivariate Analysis</vt:lpstr>
      <vt:lpstr>Example 4:                                                      Retrieving and analyzing financial data</vt:lpstr>
      <vt:lpstr>Example 4 cont`d</vt:lpstr>
      <vt:lpstr>Example 5: Using Twitter API</vt:lpstr>
      <vt:lpstr>Example 6: Loan Approval Prediction</vt:lpstr>
      <vt:lpstr>Example 6 cont`d</vt:lpstr>
      <vt:lpstr>Final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Social Science   Gastone Riccardo Tolli ID: 33506151  </dc:title>
  <dc:creator>Riccardo</dc:creator>
  <cp:lastModifiedBy>Riccardo</cp:lastModifiedBy>
  <cp:revision>35</cp:revision>
  <dcterms:created xsi:type="dcterms:W3CDTF">2018-10-01T15:36:57Z</dcterms:created>
  <dcterms:modified xsi:type="dcterms:W3CDTF">2018-10-04T18:40:19Z</dcterms:modified>
</cp:coreProperties>
</file>