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2" r:id="rId10"/>
    <p:sldId id="283" r:id="rId11"/>
    <p:sldId id="284" r:id="rId12"/>
    <p:sldId id="285" r:id="rId13"/>
    <p:sldId id="281" r:id="rId1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howGuides="1">
      <p:cViewPr varScale="1">
        <p:scale>
          <a:sx n="65" d="100"/>
          <a:sy n="65" d="100"/>
        </p:scale>
        <p:origin x="852" y="4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19/09/2018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vincoli sono stati scelti in maniera arbitraria, si possono considerare altre informazioni quali: direzione del target oggetto d’asta e di quello attualmente tracciato.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19/09/2018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4923" y="6093296"/>
            <a:ext cx="3974065" cy="365125"/>
          </a:xfrm>
        </p:spPr>
        <p:txBody>
          <a:bodyPr/>
          <a:lstStyle/>
          <a:p>
            <a:pPr algn="r"/>
            <a:r>
              <a:rPr lang="it-IT" sz="1800" dirty="0"/>
              <a:t>Marco </a:t>
            </a:r>
            <a:r>
              <a:rPr lang="it-IT" sz="1800" dirty="0" err="1"/>
              <a:t>Matarese</a:t>
            </a:r>
            <a:r>
              <a:rPr lang="it-IT" sz="1800" dirty="0"/>
              <a:t> N97/280</a:t>
            </a:r>
            <a:br>
              <a:rPr lang="it-IT" sz="1800" dirty="0"/>
            </a:br>
            <a:r>
              <a:rPr lang="it-IT" sz="1800" dirty="0"/>
              <a:t>Flavio Bizzarri N97/281</a:t>
            </a:r>
            <a:br>
              <a:rPr lang="it-IT" sz="1800" dirty="0"/>
            </a:br>
            <a:r>
              <a:rPr lang="it-IT" sz="1800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Configurazione dei target ciclica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705100"/>
            <a:ext cx="3381375" cy="3467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19462"/>
            <a:ext cx="6496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(primo) vincitore non riesce a cedere il proprio target, ma l’asta si conclude comunque positivamente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844298"/>
            <a:ext cx="338137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79717"/>
            <a:ext cx="6496050" cy="21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vincitore non riesce a cedere il proprio target e l’asta fallisce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01" y="2844298"/>
            <a:ext cx="310964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68" y="3379717"/>
            <a:ext cx="5817746" cy="21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Bisognerebbe considerare aree in comune più ampie e/o utilizzare logiche per il riconoscimento della perdita imminente di un target più complesse.</a:t>
            </a:r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076121"/>
            <a:ext cx="1729143" cy="17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36" y="1834376"/>
            <a:ext cx="1729144" cy="18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Interfaccia Grafica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r>
              <a:rPr lang="it-IT" i="1" dirty="0"/>
              <a:t> </a:t>
            </a:r>
            <a:r>
              <a:rPr lang="it-IT" dirty="0"/>
              <a:t>con conferma</a:t>
            </a:r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Funzione ‘</a:t>
            </a:r>
            <a:r>
              <a:rPr lang="it-IT" dirty="0" err="1"/>
              <a:t>bid</a:t>
            </a:r>
            <a:r>
              <a:rPr lang="it-IT" dirty="0"/>
              <a:t>’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01" y="2492896"/>
            <a:ext cx="7138095" cy="169954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862164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3646140" y="1988840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902780" y="2636912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4327071" y="1917010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9" y="2284620"/>
            <a:ext cx="217773" cy="33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82244" y="29249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981748" y="38530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58308" y="3256428"/>
            <a:ext cx="823440" cy="59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05401" y="5115060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gli agenti impegnati si considerano la vicinanza al nuovo target e lontananza dal target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CB536E3-5600-4469-87B3-566FBB5E7586}"/>
              </a:ext>
            </a:extLst>
          </p:cNvPr>
          <p:cNvSpPr/>
          <p:nvPr/>
        </p:nvSpPr>
        <p:spPr>
          <a:xfrm>
            <a:off x="5230316" y="3573016"/>
            <a:ext cx="432048" cy="405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07BA59-1420-465E-A663-8B8A91B8243E}"/>
              </a:ext>
            </a:extLst>
          </p:cNvPr>
          <p:cNvCxnSpPr>
            <a:cxnSpLocks/>
          </p:cNvCxnSpPr>
          <p:nvPr/>
        </p:nvCxnSpPr>
        <p:spPr>
          <a:xfrm flipH="1" flipV="1">
            <a:off x="5660616" y="4005065"/>
            <a:ext cx="321132" cy="331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FF544B-0A24-4C6A-A0A0-A891AD3A69F2}"/>
              </a:ext>
            </a:extLst>
          </p:cNvPr>
          <p:cNvSpPr txBox="1"/>
          <p:nvPr/>
        </p:nvSpPr>
        <p:spPr>
          <a:xfrm>
            <a:off x="5878388" y="432540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Costante maggiore della </a:t>
            </a:r>
            <a:r>
              <a:rPr lang="it-IT" dirty="0" err="1">
                <a:solidFill>
                  <a:srgbClr val="FF0000"/>
                </a:solidFill>
              </a:rPr>
              <a:t>max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dist</a:t>
            </a:r>
            <a:r>
              <a:rPr lang="it-IT" dirty="0">
                <a:solidFill>
                  <a:srgbClr val="FF0000"/>
                </a:solidFill>
              </a:rPr>
              <a:t>(A, t)</a:t>
            </a:r>
          </a:p>
        </p:txBody>
      </p:sp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2132856"/>
            <a:ext cx="4489737" cy="4426319"/>
          </a:xfrm>
        </p:spPr>
        <p:txBody>
          <a:bodyPr rtlCol="0"/>
          <a:lstStyle/>
          <a:p>
            <a:r>
              <a:rPr lang="it-IT" dirty="0"/>
              <a:t>Call for </a:t>
            </a:r>
            <a:r>
              <a:rPr lang="it-IT" dirty="0" err="1"/>
              <a:t>Proposal</a:t>
            </a:r>
            <a:endParaRPr lang="it-IT" dirty="0"/>
          </a:p>
          <a:p>
            <a:r>
              <a:rPr lang="it-IT" dirty="0"/>
              <a:t>Puntata</a:t>
            </a:r>
          </a:p>
          <a:p>
            <a:r>
              <a:rPr lang="it-IT" dirty="0"/>
              <a:t>Richiesta conferma</a:t>
            </a:r>
          </a:p>
          <a:p>
            <a:pPr lvl="1"/>
            <a:r>
              <a:rPr lang="it-IT" dirty="0"/>
              <a:t>Conferma immediata</a:t>
            </a:r>
          </a:p>
          <a:p>
            <a:pPr lvl="1"/>
            <a:r>
              <a:rPr lang="it-IT" dirty="0"/>
              <a:t>Asta ricorsiva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A447926-7953-40F9-B1EF-BC91C71B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Simulazioni della durata di 5 minuti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4DFB8FF-84A7-44AD-A85C-798880A7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Risultati</a:t>
            </a:r>
          </a:p>
        </p:txBody>
      </p:sp>
      <p:graphicFrame>
        <p:nvGraphicFramePr>
          <p:cNvPr id="4" name="Segnaposto contenuto 1">
            <a:extLst>
              <a:ext uri="{FF2B5EF4-FFF2-40B4-BE49-F238E27FC236}">
                <a16:creationId xmlns:a16="http://schemas.microsoft.com/office/drawing/2014/main" id="{321156B8-9F5D-4048-8AA7-55B82C2B4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303847"/>
              </p:ext>
            </p:extLst>
          </p:nvPr>
        </p:nvGraphicFramePr>
        <p:xfrm>
          <a:off x="1593850" y="3212976"/>
          <a:ext cx="978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455</TotalTime>
  <Words>483</Words>
  <Application>Microsoft Office PowerPoint</Application>
  <PresentationFormat>Personalizzato</PresentationFormat>
  <Paragraphs>92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Euphemia</vt:lpstr>
      <vt:lpstr>Matematica 16x9</vt:lpstr>
      <vt:lpstr>MAS Tracking</vt:lpstr>
      <vt:lpstr>Obiettivo</vt:lpstr>
      <vt:lpstr>Entità coinvolte</vt:lpstr>
      <vt:lpstr>Interfaccia Grafica </vt:lpstr>
      <vt:lpstr>Console di Output</vt:lpstr>
      <vt:lpstr>Passaggio dei Target tra Agenti</vt:lpstr>
      <vt:lpstr>Funzione ‘bid’</vt:lpstr>
      <vt:lpstr>Protocollo d’Asta</vt:lpstr>
      <vt:lpstr>Raccolta Risultati</vt:lpstr>
      <vt:lpstr>Casi Interessanti - 1</vt:lpstr>
      <vt:lpstr>Casi Interessanti - 2</vt:lpstr>
      <vt:lpstr>Casi Interessanti - 3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MARCO MATARESE</cp:lastModifiedBy>
  <cp:revision>49</cp:revision>
  <dcterms:created xsi:type="dcterms:W3CDTF">2018-09-13T07:40:17Z</dcterms:created>
  <dcterms:modified xsi:type="dcterms:W3CDTF">2018-09-19T08:12:53Z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