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2" r:id="rId10"/>
    <p:sldId id="283" r:id="rId11"/>
    <p:sldId id="284" r:id="rId12"/>
    <p:sldId id="285" r:id="rId13"/>
    <p:sldId id="281" r:id="rId14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330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18/09/2018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8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67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4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9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vincoli sono stati scelti in maniera arbitraria, si possono considerare altre informazioni quali: direzione del target oggetto d’asta e di quello attualmente tracciato.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6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8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79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-43543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69259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00C66D-72EC-4F55-BEC8-500A85C081B3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BDA78FB-9E26-4A82-A2A9-5352654F4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24" y="5809005"/>
            <a:ext cx="868433" cy="868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9FDD90-8460-47A7-A040-CF9AB50248A0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5C6EAA-EB31-44A8-9C8F-5624F8F22B6E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600"/>
              </a:spcBef>
              <a:spcAft>
                <a:spcPts val="1200"/>
              </a:spcAft>
              <a:defRPr u="none"/>
            </a:lvl1pPr>
            <a:lvl2pPr>
              <a:spcBef>
                <a:spcPts val="600"/>
              </a:spcBef>
              <a:spcAft>
                <a:spcPts val="1200"/>
              </a:spcAft>
              <a:defRPr u="none"/>
            </a:lvl2pPr>
            <a:lvl3pPr>
              <a:spcBef>
                <a:spcPts val="600"/>
              </a:spcBef>
              <a:spcAft>
                <a:spcPts val="1200"/>
              </a:spcAft>
              <a:defRPr u="none"/>
            </a:lvl3pPr>
            <a:lvl4pPr>
              <a:spcBef>
                <a:spcPts val="600"/>
              </a:spcBef>
              <a:spcAft>
                <a:spcPts val="1200"/>
              </a:spcAft>
              <a:defRPr u="none"/>
            </a:lvl4pPr>
            <a:lvl5pPr>
              <a:spcBef>
                <a:spcPts val="600"/>
              </a:spcBef>
              <a:spcAft>
                <a:spcPts val="1200"/>
              </a:spcAft>
              <a:defRPr u="none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2281BCE-39C7-4A64-91D1-301C60E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B2D1E-DF59-4334-A58E-8DEAA289E0E3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4FAF5A-4D19-43B1-A45D-8D72A2F8F704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C3AB17-3636-4D0B-9DE8-A264915F3F2F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D20E2B-0105-405D-B96A-D58D2B631809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4E50A8-D6B4-4E55-B346-C613EC2AD65E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EB48ED-4E8D-4666-ADC1-9C8D79C0B922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EC329-2963-4C84-96E5-2A1FA59F8646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99CE1268-C6CD-45A8-AABD-978440FDBD0C}" type="datetime1">
              <a:rPr lang="it-IT" smtClean="0"/>
              <a:t>18/09/2018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5E42EC-3438-4653-8D81-AFCAB0C88D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306" y="797718"/>
            <a:ext cx="477116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MAS Tracking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sistema per il tracciamento di target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B2C0EE-CEF6-4F6E-87F3-45B3572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4923" y="6093296"/>
            <a:ext cx="3974065" cy="365125"/>
          </a:xfrm>
        </p:spPr>
        <p:txBody>
          <a:bodyPr/>
          <a:lstStyle/>
          <a:p>
            <a:pPr algn="r"/>
            <a:r>
              <a:rPr lang="it-IT" sz="1800" dirty="0"/>
              <a:t>Marco </a:t>
            </a:r>
            <a:r>
              <a:rPr lang="it-IT" sz="1800" dirty="0" err="1"/>
              <a:t>Matarese</a:t>
            </a:r>
            <a:r>
              <a:rPr lang="it-IT" sz="1800" dirty="0"/>
              <a:t> N97/280</a:t>
            </a:r>
            <a:br>
              <a:rPr lang="it-IT" sz="1800" dirty="0"/>
            </a:br>
            <a:r>
              <a:rPr lang="it-IT" sz="1800" dirty="0"/>
              <a:t>Flavio Bizzarri N97/281</a:t>
            </a:r>
            <a:br>
              <a:rPr lang="it-IT" sz="1800" dirty="0"/>
            </a:br>
            <a:r>
              <a:rPr lang="it-IT" sz="1800" dirty="0"/>
              <a:t> Riccardo Grieco N97/286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Configurazione dei target ciclica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705100"/>
            <a:ext cx="3381375" cy="3467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319462"/>
            <a:ext cx="6496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L’agente (primo) vincitore non riesce a cedere il proprio target, ma l’asta si conclude comunque positivamente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844298"/>
            <a:ext cx="3381375" cy="3188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379717"/>
            <a:ext cx="6496050" cy="21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L’agente vincitore non riesce a cedere il proprio target e l’asta fallisce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7" y="2852936"/>
            <a:ext cx="3348848" cy="34339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7" y="3374047"/>
            <a:ext cx="6480720" cy="23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Problematiche evidenziate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Nel caso in cui un target inizi a camminare lungo le zone in comune a più agenti si manifesta un continuo scambio di target</a:t>
            </a:r>
          </a:p>
          <a:p>
            <a:pPr rtl="0"/>
            <a:r>
              <a:rPr lang="it-IT" dirty="0"/>
              <a:t>In casi estremi l’agente potrebbe perdere il target se, dopo averlo acquisito tramite asta, esce immediatamente dal campo visivo</a:t>
            </a:r>
          </a:p>
          <a:p>
            <a:pPr rtl="0"/>
            <a:r>
              <a:rPr lang="it-IT" dirty="0"/>
              <a:t>Bisognerebbe considerare aree in comune più ampie e/o utilizzare logiche per il riconoscimento della perdita imminente di un target più complesse.</a:t>
            </a:r>
          </a:p>
        </p:txBody>
      </p:sp>
    </p:spTree>
    <p:extLst>
      <p:ext uri="{BB962C8B-B14F-4D97-AF65-F5344CB8AC3E}">
        <p14:creationId xmlns:p14="http://schemas.microsoft.com/office/powerpoint/2010/main" val="16349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Creazione di un sistema ad agenti per il tracking di target mobili in ambiente chiuso</a:t>
            </a:r>
          </a:p>
          <a:p>
            <a:pPr lvl="1"/>
            <a:r>
              <a:rPr lang="it-IT" dirty="0"/>
              <a:t>Ogni agente ha un’area di visione dell’ambiente limitata</a:t>
            </a:r>
          </a:p>
          <a:p>
            <a:pPr lvl="1"/>
            <a:r>
              <a:rPr lang="it-IT" dirty="0"/>
              <a:t>Gli agenti possono interagire solo con i vicini</a:t>
            </a:r>
          </a:p>
          <a:p>
            <a:pPr lvl="1"/>
            <a:r>
              <a:rPr lang="it-IT" dirty="0"/>
              <a:t>L’interazione tra agenti è modellata attraverso un meccanismo d’asta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Entità coinvolte</a:t>
            </a:r>
          </a:p>
        </p:txBody>
      </p:sp>
      <p:pic>
        <p:nvPicPr>
          <p:cNvPr id="1026" name="Picture 2" descr="Risultati immagini per camera icon">
            <a:extLst>
              <a:ext uri="{FF2B5EF4-FFF2-40B4-BE49-F238E27FC236}">
                <a16:creationId xmlns:a16="http://schemas.microsoft.com/office/drawing/2014/main" id="{CEFD26EA-0447-40A9-861C-78CD19CA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3932" y="4185084"/>
            <a:ext cx="1836680" cy="18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81DBEFEE-3073-41C3-A4F4-A66019F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19910"/>
            <a:ext cx="1836680" cy="19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8669B5-9DB9-414B-AC1F-86EFE6028393}"/>
              </a:ext>
            </a:extLst>
          </p:cNvPr>
          <p:cNvSpPr txBox="1"/>
          <p:nvPr/>
        </p:nvSpPr>
        <p:spPr>
          <a:xfrm>
            <a:off x="4654252" y="1988840"/>
            <a:ext cx="6336704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800" u="none"/>
            </a:lvl1pPr>
            <a:lvl2pPr marL="61264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–"/>
              <a:defRPr sz="2400" u="none"/>
            </a:lvl2pPr>
            <a:lvl3pPr marL="97840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000" u="none"/>
            </a:lvl3pPr>
            <a:lvl4pPr marL="134416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–"/>
              <a:defRPr u="none"/>
            </a:lvl4pPr>
            <a:lvl5pPr marL="170992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u="none"/>
            </a:lvl5pPr>
            <a:lvl6pPr marL="207568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lvl6pPr>
            <a:lvl7pPr marL="244144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</a:lvl7pPr>
            <a:lvl8pPr marL="280720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baseline="0"/>
            </a:lvl8pPr>
            <a:lvl9pPr marL="317296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baseline="0"/>
            </a:lvl9pPr>
          </a:lstStyle>
          <a:p>
            <a:r>
              <a:rPr lang="it-IT" dirty="0"/>
              <a:t>Target</a:t>
            </a:r>
          </a:p>
          <a:p>
            <a:pPr lvl="1"/>
            <a:r>
              <a:rPr lang="it-IT" dirty="0"/>
              <a:t>Nella simulazione ne viene generato un numero prestabilito</a:t>
            </a:r>
          </a:p>
          <a:p>
            <a:pPr lvl="1"/>
            <a:r>
              <a:rPr lang="it-IT" dirty="0"/>
              <a:t>si muovono in modo casuale tra le diverse stanze</a:t>
            </a:r>
          </a:p>
          <a:p>
            <a:r>
              <a:rPr lang="it-IT" dirty="0"/>
              <a:t>Camera di sicurezza</a:t>
            </a:r>
          </a:p>
          <a:p>
            <a:pPr lvl="1"/>
            <a:r>
              <a:rPr lang="it-IT" dirty="0"/>
              <a:t>Ha una visione limitata dell’ ambiente che lo circonda</a:t>
            </a:r>
          </a:p>
          <a:p>
            <a:pPr lvl="1"/>
            <a:r>
              <a:rPr lang="it-IT" dirty="0"/>
              <a:t>Può tracciare un solo target alla volta</a:t>
            </a:r>
          </a:p>
          <a:p>
            <a:pPr lvl="1"/>
            <a:endParaRPr lang="it-IT" dirty="0"/>
          </a:p>
          <a:p>
            <a:pPr marL="36576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4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L’interfaccia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607770" y="1600200"/>
            <a:ext cx="4768467" cy="44210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L’ambiente d’esempio è costituito da 4 stanze</a:t>
            </a:r>
          </a:p>
          <a:p>
            <a:pPr lvl="1"/>
            <a:r>
              <a:rPr lang="it-IT" dirty="0"/>
              <a:t>In ogni stanza sono presenti 4 agenti camera</a:t>
            </a:r>
          </a:p>
          <a:p>
            <a:pPr rtl="0"/>
            <a:r>
              <a:rPr lang="it-IT" dirty="0"/>
              <a:t>Le zone di visione sono segnalate dal colore giallo</a:t>
            </a:r>
          </a:p>
          <a:p>
            <a:pPr lvl="1"/>
            <a:r>
              <a:rPr lang="it-IT" dirty="0"/>
              <a:t>Gradazioni di grigio per un’area sottolineano l’appartenenza a più aree di visione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E7FC19-ED91-4C36-8F85-92E9546FD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2" r="2589" b="2046"/>
          <a:stretch/>
        </p:blipFill>
        <p:spPr>
          <a:xfrm>
            <a:off x="1593436" y="1417637"/>
            <a:ext cx="46449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La Console di Output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18548" y="1600200"/>
            <a:ext cx="3744417" cy="478112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Mostra gli aggiornamenti del tracking ogni qual volta un target si sposta</a:t>
            </a:r>
          </a:p>
          <a:p>
            <a:pPr lvl="1"/>
            <a:r>
              <a:rPr lang="it-IT" dirty="0"/>
              <a:t>Vengono indicati gli agenti che stanno tracciando un target e alcuni messaggi di debug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F34D21-CE7C-4ADE-8ACD-6A3DDF9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726426"/>
            <a:ext cx="5184576" cy="4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Gli agenti sfruttano un meccanismo d’asta locale per cedere i propri target</a:t>
            </a:r>
          </a:p>
          <a:p>
            <a:pPr rtl="0"/>
            <a:r>
              <a:rPr lang="it-IT" dirty="0"/>
              <a:t>Del tipo </a:t>
            </a:r>
            <a:r>
              <a:rPr lang="it-IT" i="1" dirty="0"/>
              <a:t>first-price </a:t>
            </a:r>
            <a:r>
              <a:rPr lang="it-IT" i="1" dirty="0" err="1"/>
              <a:t>sealed-bid</a:t>
            </a:r>
            <a:r>
              <a:rPr lang="it-IT" i="1" dirty="0"/>
              <a:t> </a:t>
            </a:r>
            <a:r>
              <a:rPr lang="it-IT" dirty="0"/>
              <a:t>con conferma</a:t>
            </a:r>
          </a:p>
          <a:p>
            <a:pPr rtl="0"/>
            <a:r>
              <a:rPr lang="it-IT" dirty="0"/>
              <a:t>L’asta può essere bandita da un’agente in due occasioni</a:t>
            </a:r>
          </a:p>
          <a:p>
            <a:pPr lvl="1"/>
            <a:r>
              <a:rPr lang="it-IT" dirty="0"/>
              <a:t>Sta perdendo il suo target</a:t>
            </a:r>
          </a:p>
          <a:p>
            <a:pPr lvl="1"/>
            <a:r>
              <a:rPr lang="it-IT" dirty="0"/>
              <a:t>A seguito di una vincita deve controllare se può cedere il suo target</a:t>
            </a:r>
          </a:p>
        </p:txBody>
      </p:sp>
    </p:spTree>
    <p:extLst>
      <p:ext uri="{BB962C8B-B14F-4D97-AF65-F5344CB8AC3E}">
        <p14:creationId xmlns:p14="http://schemas.microsoft.com/office/powerpoint/2010/main" val="3569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pic>
        <p:nvPicPr>
          <p:cNvPr id="4" name="Segnaposto contenuto 2">
            <a:extLst>
              <a:ext uri="{FF2B5EF4-FFF2-40B4-BE49-F238E27FC236}">
                <a16:creationId xmlns:a16="http://schemas.microsoft.com/office/drawing/2014/main" id="{4EB99B6D-1AFA-40BD-B438-E7FAFDD5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01" y="2492896"/>
            <a:ext cx="7138095" cy="169954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EBE8C61-9040-4D25-9FE2-32A8635AE851}"/>
              </a:ext>
            </a:extLst>
          </p:cNvPr>
          <p:cNvSpPr/>
          <p:nvPr/>
        </p:nvSpPr>
        <p:spPr>
          <a:xfrm>
            <a:off x="3862164" y="2675393"/>
            <a:ext cx="864096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92EA39-28C4-4D32-955A-A2387FD6B3BD}"/>
              </a:ext>
            </a:extLst>
          </p:cNvPr>
          <p:cNvSpPr txBox="1"/>
          <p:nvPr/>
        </p:nvSpPr>
        <p:spPr>
          <a:xfrm>
            <a:off x="2494012" y="148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target attuale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79D70D-C377-4067-925D-B7E2A0046DA9}"/>
              </a:ext>
            </a:extLst>
          </p:cNvPr>
          <p:cNvCxnSpPr>
            <a:cxnSpLocks/>
          </p:cNvCxnSpPr>
          <p:nvPr/>
        </p:nvCxnSpPr>
        <p:spPr>
          <a:xfrm>
            <a:off x="3646140" y="1988840"/>
            <a:ext cx="360040" cy="525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378B0C3-7DAD-4439-A309-71BF8A1637CE}"/>
              </a:ext>
            </a:extLst>
          </p:cNvPr>
          <p:cNvSpPr/>
          <p:nvPr/>
        </p:nvSpPr>
        <p:spPr>
          <a:xfrm>
            <a:off x="4902780" y="2636912"/>
            <a:ext cx="97560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67924B-9334-409E-8E52-6703DC9719AB}"/>
              </a:ext>
            </a:extLst>
          </p:cNvPr>
          <p:cNvSpPr txBox="1"/>
          <p:nvPr/>
        </p:nvSpPr>
        <p:spPr>
          <a:xfrm>
            <a:off x="4327071" y="1917010"/>
            <a:ext cx="4776320" cy="36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nuovo target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D950EC8-7407-49C2-9E94-306364F0059D}"/>
              </a:ext>
            </a:extLst>
          </p:cNvPr>
          <p:cNvCxnSpPr>
            <a:cxnSpLocks/>
          </p:cNvCxnSpPr>
          <p:nvPr/>
        </p:nvCxnSpPr>
        <p:spPr>
          <a:xfrm flipH="1">
            <a:off x="5516599" y="2284620"/>
            <a:ext cx="217773" cy="333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A65DCCA-851F-4E1E-B2E1-05B26C7CE077}"/>
              </a:ext>
            </a:extLst>
          </p:cNvPr>
          <p:cNvSpPr/>
          <p:nvPr/>
        </p:nvSpPr>
        <p:spPr>
          <a:xfrm>
            <a:off x="4582244" y="2924944"/>
            <a:ext cx="576064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BB062-11A3-4A1B-9EEE-D21E87EE61B1}"/>
              </a:ext>
            </a:extLst>
          </p:cNvPr>
          <p:cNvSpPr txBox="1"/>
          <p:nvPr/>
        </p:nvSpPr>
        <p:spPr>
          <a:xfrm>
            <a:off x="5981748" y="38530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Numero d’agenti vicini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442C90A-37F1-43B2-AEC7-7D8A07467C34}"/>
              </a:ext>
            </a:extLst>
          </p:cNvPr>
          <p:cNvCxnSpPr>
            <a:cxnSpLocks/>
          </p:cNvCxnSpPr>
          <p:nvPr/>
        </p:nvCxnSpPr>
        <p:spPr>
          <a:xfrm flipH="1" flipV="1">
            <a:off x="5158308" y="3256428"/>
            <a:ext cx="823440" cy="595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contenuto 13">
            <a:extLst>
              <a:ext uri="{FF2B5EF4-FFF2-40B4-BE49-F238E27FC236}">
                <a16:creationId xmlns:a16="http://schemas.microsoft.com/office/drawing/2014/main" id="{F4DB0DE4-44A8-4642-B65B-DEB65EE0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22" y="5107705"/>
            <a:ext cx="9898524" cy="1131560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/>
              <a:t>Gli agenti liberi vincono sempre sugli occupati</a:t>
            </a:r>
          </a:p>
          <a:p>
            <a:pPr rtl="0"/>
            <a:r>
              <a:rPr lang="it-IT" sz="2400" dirty="0"/>
              <a:t>Fra i liberi vince sempre il più vicino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89991A9-09BE-48E1-8FE9-A884DE1F25B9}"/>
              </a:ext>
            </a:extLst>
          </p:cNvPr>
          <p:cNvSpPr/>
          <p:nvPr/>
        </p:nvSpPr>
        <p:spPr>
          <a:xfrm>
            <a:off x="1605401" y="5115060"/>
            <a:ext cx="10202818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Fra gli agenti impegnati si considerano la vicinanza al nuovo target e lontananza dal precedente tracciato</a:t>
            </a:r>
          </a:p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A parità di condizioni vince l’agente con meno vicini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CB536E3-5600-4469-87B3-566FBB5E7586}"/>
              </a:ext>
            </a:extLst>
          </p:cNvPr>
          <p:cNvSpPr/>
          <p:nvPr/>
        </p:nvSpPr>
        <p:spPr>
          <a:xfrm>
            <a:off x="5230316" y="3573016"/>
            <a:ext cx="432048" cy="405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07BA59-1420-465E-A663-8B8A91B8243E}"/>
              </a:ext>
            </a:extLst>
          </p:cNvPr>
          <p:cNvCxnSpPr>
            <a:cxnSpLocks/>
          </p:cNvCxnSpPr>
          <p:nvPr/>
        </p:nvCxnSpPr>
        <p:spPr>
          <a:xfrm flipH="1" flipV="1">
            <a:off x="5660616" y="4005065"/>
            <a:ext cx="321132" cy="331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BFF544B-0A24-4C6A-A0A0-A891AD3A69F2}"/>
              </a:ext>
            </a:extLst>
          </p:cNvPr>
          <p:cNvSpPr txBox="1"/>
          <p:nvPr/>
        </p:nvSpPr>
        <p:spPr>
          <a:xfrm>
            <a:off x="5878388" y="432540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Costante maggiore della </a:t>
            </a:r>
            <a:r>
              <a:rPr lang="it-IT" dirty="0" err="1">
                <a:solidFill>
                  <a:srgbClr val="FF0000"/>
                </a:solidFill>
              </a:rPr>
              <a:t>max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dist</a:t>
            </a:r>
            <a:r>
              <a:rPr lang="it-IT" dirty="0">
                <a:solidFill>
                  <a:srgbClr val="FF0000"/>
                </a:solidFill>
              </a:rPr>
              <a:t>(A, t)</a:t>
            </a:r>
          </a:p>
        </p:txBody>
      </p:sp>
    </p:spTree>
    <p:extLst>
      <p:ext uri="{BB962C8B-B14F-4D97-AF65-F5344CB8AC3E}">
        <p14:creationId xmlns:p14="http://schemas.microsoft.com/office/powerpoint/2010/main" val="21094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5" grpId="0"/>
      <p:bldP spid="17" grpId="0" animBg="1"/>
      <p:bldP spid="18" grpId="0"/>
      <p:bldP spid="20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Protocollo d’asta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485900" y="2132856"/>
            <a:ext cx="4489737" cy="4426319"/>
          </a:xfrm>
        </p:spPr>
        <p:txBody>
          <a:bodyPr rtlCol="0"/>
          <a:lstStyle/>
          <a:p>
            <a:r>
              <a:rPr lang="it-IT" dirty="0"/>
              <a:t>Call for </a:t>
            </a:r>
            <a:r>
              <a:rPr lang="it-IT" dirty="0" err="1"/>
              <a:t>Proposal</a:t>
            </a:r>
            <a:endParaRPr lang="it-IT" dirty="0"/>
          </a:p>
          <a:p>
            <a:r>
              <a:rPr lang="it-IT" dirty="0"/>
              <a:t>Puntata</a:t>
            </a:r>
          </a:p>
          <a:p>
            <a:r>
              <a:rPr lang="it-IT" dirty="0"/>
              <a:t>Richiesta conferma</a:t>
            </a:r>
          </a:p>
          <a:p>
            <a:pPr lvl="1"/>
            <a:r>
              <a:rPr lang="it-IT" dirty="0"/>
              <a:t>Conferma immediata</a:t>
            </a:r>
          </a:p>
          <a:p>
            <a:pPr lvl="1"/>
            <a:r>
              <a:rPr lang="it-IT" dirty="0"/>
              <a:t>Asta ricorsiva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E5E397-DF66-47DE-94E4-533E1959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652" r="4250" b="5708"/>
          <a:stretch/>
        </p:blipFill>
        <p:spPr>
          <a:xfrm>
            <a:off x="7016334" y="1002886"/>
            <a:ext cx="4392488" cy="5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A447926-7953-40F9-B1EF-BC91C71B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Numero di target fissato a priori</a:t>
            </a:r>
          </a:p>
          <a:p>
            <a:r>
              <a:rPr lang="it-IT" dirty="0"/>
              <a:t>Simulazioni della durata di 5 minuti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4DFB8FF-84A7-44AD-A85C-798880A7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Risultati</a:t>
            </a:r>
          </a:p>
        </p:txBody>
      </p:sp>
      <p:graphicFrame>
        <p:nvGraphicFramePr>
          <p:cNvPr id="4" name="Segnaposto contenuto 1">
            <a:extLst>
              <a:ext uri="{FF2B5EF4-FFF2-40B4-BE49-F238E27FC236}">
                <a16:creationId xmlns:a16="http://schemas.microsoft.com/office/drawing/2014/main" id="{321156B8-9F5D-4048-8AA7-55B82C2B4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712161"/>
              </p:ext>
            </p:extLst>
          </p:nvPr>
        </p:nvGraphicFramePr>
        <p:xfrm>
          <a:off x="1593850" y="3717032"/>
          <a:ext cx="9782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44">
                  <a:extLst>
                    <a:ext uri="{9D8B030D-6E8A-4147-A177-3AD203B41FA5}">
                      <a16:colId xmlns:a16="http://schemas.microsoft.com/office/drawing/2014/main" val="12153111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2718432053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366549939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178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totali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fallite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 persi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458</TotalTime>
  <Words>489</Words>
  <Application>Microsoft Office PowerPoint</Application>
  <PresentationFormat>Personalizzato</PresentationFormat>
  <Paragraphs>91</Paragraphs>
  <Slides>13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Euphemia</vt:lpstr>
      <vt:lpstr>Matematica 16x9</vt:lpstr>
      <vt:lpstr>MAS Tracking</vt:lpstr>
      <vt:lpstr>Obiettivo</vt:lpstr>
      <vt:lpstr>Entità coinvolte</vt:lpstr>
      <vt:lpstr>L’interfaccia </vt:lpstr>
      <vt:lpstr>La Console di Output</vt:lpstr>
      <vt:lpstr>Passaggio dei target tra agenti</vt:lpstr>
      <vt:lpstr>Passaggio dei target tra agenti</vt:lpstr>
      <vt:lpstr>Protocollo d’asta</vt:lpstr>
      <vt:lpstr>Raccolta Risultati</vt:lpstr>
      <vt:lpstr>Casi interessanti - 1</vt:lpstr>
      <vt:lpstr>Casi interessanti - 2</vt:lpstr>
      <vt:lpstr>Casi interessanti - 3</vt:lpstr>
      <vt:lpstr>Problematiche evidenziate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FLAVIO BIZZARRI</dc:creator>
  <cp:lastModifiedBy>FLAVIO BIZZARRI</cp:lastModifiedBy>
  <cp:revision>48</cp:revision>
  <dcterms:created xsi:type="dcterms:W3CDTF">2018-09-13T07:40:17Z</dcterms:created>
  <dcterms:modified xsi:type="dcterms:W3CDTF">2018-09-18T16:44:07Z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