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7" r:id="rId3"/>
    <p:sldId id="273" r:id="rId4"/>
    <p:sldId id="274" r:id="rId5"/>
    <p:sldId id="275" r:id="rId6"/>
    <p:sldId id="276" r:id="rId7"/>
    <p:sldId id="278" r:id="rId8"/>
    <p:sldId id="279" r:id="rId9"/>
    <p:sldId id="280" r:id="rId10"/>
    <p:sldId id="281" r:id="rId11"/>
  </p:sldIdLst>
  <p:sldSz cx="12188825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howGuides="1">
      <p:cViewPr varScale="1">
        <p:scale>
          <a:sx n="114" d="100"/>
          <a:sy n="114" d="100"/>
        </p:scale>
        <p:origin x="666" y="114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7" d="100"/>
          <a:sy n="67" d="100"/>
        </p:scale>
        <p:origin x="3120" y="4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3AEF8A9-CFB5-40C0-BAE2-5B4633EC9F63}" type="datetime1">
              <a:rPr lang="it-IT" smtClean="0"/>
              <a:t>15/09/2018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9F431D3-F76B-41A6-8072-4F6D884C46F8}" type="datetime1">
              <a:rPr lang="it-IT" smtClean="0"/>
              <a:pPr/>
              <a:t>15/09/2018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64778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33793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2149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96818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11671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60478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61974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3652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22880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23208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0" name="Rettangolo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/>
          <p:cNvSpPr/>
          <p:nvPr/>
        </p:nvSpPr>
        <p:spPr bwMode="gray">
          <a:xfrm>
            <a:off x="0" y="-43543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2" name="Rettangolo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13" name="Connettore diritto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/>
        </p:nvSpPr>
        <p:spPr bwMode="black">
          <a:xfrm>
            <a:off x="0" y="5669259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15" name="Connettore diritto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E00C66D-72EC-4F55-BEC8-500A85C081B3}" type="datetime1">
              <a:rPr lang="it-IT" smtClean="0"/>
              <a:t>15/09/2018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Flavio Bizzarri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5BDA78FB-9E26-4A82-A2A9-5352654F42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5224" y="5809005"/>
            <a:ext cx="868433" cy="8684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79FDD90-8460-47A7-A040-CF9AB50248A0}" type="datetime1">
              <a:rPr lang="it-IT" smtClean="0"/>
              <a:t>15/09/2018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/>
              <a:t>Flavio Bizzarri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0" name="Rettangolo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cxnSp>
        <p:nvCxnSpPr>
          <p:cNvPr id="11" name="Connettore diritto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 greco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cxnSp>
        <p:nvCxnSpPr>
          <p:cNvPr id="14" name="Connettore diritto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35C6EAA-EB31-44A8-9C8F-5624F8F22B6E}" type="datetime1">
              <a:rPr lang="it-IT" smtClean="0"/>
              <a:t>15/09/2018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/>
              <a:t>Flavio Bizzarri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spcBef>
                <a:spcPts val="600"/>
              </a:spcBef>
              <a:spcAft>
                <a:spcPts val="1200"/>
              </a:spcAft>
              <a:defRPr u="none"/>
            </a:lvl1pPr>
            <a:lvl2pPr>
              <a:spcBef>
                <a:spcPts val="600"/>
              </a:spcBef>
              <a:spcAft>
                <a:spcPts val="1200"/>
              </a:spcAft>
              <a:defRPr u="none"/>
            </a:lvl2pPr>
            <a:lvl3pPr>
              <a:spcBef>
                <a:spcPts val="600"/>
              </a:spcBef>
              <a:spcAft>
                <a:spcPts val="1200"/>
              </a:spcAft>
              <a:defRPr u="none"/>
            </a:lvl3pPr>
            <a:lvl4pPr>
              <a:spcBef>
                <a:spcPts val="600"/>
              </a:spcBef>
              <a:spcAft>
                <a:spcPts val="1200"/>
              </a:spcAft>
              <a:defRPr u="none"/>
            </a:lvl4pPr>
            <a:lvl5pPr>
              <a:spcBef>
                <a:spcPts val="600"/>
              </a:spcBef>
              <a:spcAft>
                <a:spcPts val="1200"/>
              </a:spcAft>
              <a:defRPr u="none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it-IT" dirty="0"/>
              <a:t>Modifica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7" name="Titolo 6">
            <a:extLst>
              <a:ext uri="{FF2B5EF4-FFF2-40B4-BE49-F238E27FC236}">
                <a16:creationId xmlns:a16="http://schemas.microsoft.com/office/drawing/2014/main" id="{B2281BCE-39C7-4A64-91D1-301C60EE5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0" name="Rettangolo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4" name="Rettangolo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1" name="Rettangolo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22" name="Connettore diritto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8" name="Pi greco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cxnSp>
        <p:nvCxnSpPr>
          <p:cNvPr id="23" name="Connettore diritto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tangolo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7" name="Rettangolo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8" name="Rettangolo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9" name="Rettangolo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30" name="Rettangolo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31" name="Connettore diritto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tangolo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33" name="Connettore diritto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08B2D1E-DF59-4334-A58E-8DEAA289E0E3}" type="datetime1">
              <a:rPr lang="it-IT" smtClean="0"/>
              <a:t>15/09/2018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/>
              <a:t>Flavio Bizzarri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34FAF5A-4D19-43B1-A45D-8D72A2F8F704}" type="datetime1">
              <a:rPr lang="it-IT" smtClean="0"/>
              <a:t>15/09/2018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/>
              <a:t>Flavio Bizzarri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7C3AB17-3636-4D0B-9DE8-A264915F3F2F}" type="datetime1">
              <a:rPr lang="it-IT" smtClean="0"/>
              <a:t>15/09/2018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/>
              <a:t>Flavio Bizzarri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8D20E2B-0105-405D-B96A-D58D2B631809}" type="datetime1">
              <a:rPr lang="it-IT" smtClean="0"/>
              <a:t>15/09/2018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/>
              <a:t>Flavio Bizzarri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6" name="Rettangolo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cxnSp>
        <p:nvCxnSpPr>
          <p:cNvPr id="7" name="Connettore diritto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84E50A8-D6B4-4E55-B346-C613EC2AD65E}" type="datetime1">
              <a:rPr lang="it-IT" smtClean="0"/>
              <a:t>15/09/2018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/>
              <a:t>Flavio Bizzarri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cxnSp>
        <p:nvCxnSpPr>
          <p:cNvPr id="10" name="Connettore diritto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6764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2133600"/>
            <a:ext cx="3293422" cy="40386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BEB48ED-4E8D-4666-ADC1-9C8D79C0B922}" type="datetime1">
              <a:rPr lang="it-IT" smtClean="0"/>
              <a:t>15/09/2018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/>
              <a:t>Flavio Bizzarri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6764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immagine 2" descr="Segnaposto vuoto per aggiungere un'immagine. Fare clic sul segnaposto e selezionare l'immagine che si vuole aggiungere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74240" y="2133600"/>
            <a:ext cx="3293422" cy="40386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65EC329-2963-4C84-96E5-2A1FA59F8646}" type="datetime1">
              <a:rPr lang="it-IT" smtClean="0"/>
              <a:t>15/09/2018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/>
              <a:t>Flavio Bizzarri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10" name="Connettore diritto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3" name="Rettangolo 12"/>
          <p:cNvSpPr/>
          <p:nvPr userDrawn="1"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cxnSp>
        <p:nvCxnSpPr>
          <p:cNvPr id="14" name="Connettore diritto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99CE1268-C6CD-45A8-AABD-978440FDBD0C}" type="datetime1">
              <a:rPr lang="it-IT" smtClean="0"/>
              <a:t>15/09/2018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it-IT"/>
              <a:t>Flavio Bizzarri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385E42EC-3438-4653-8D81-AFCAB0C88D4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3306" y="797718"/>
            <a:ext cx="477116" cy="47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MAS Tracking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Un sistema per il tracciamento di target 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5B2C0EE-CEF6-4F6E-87F3-45B357260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Marco </a:t>
            </a:r>
            <a:r>
              <a:rPr lang="it-IT" dirty="0" err="1"/>
              <a:t>Matarese</a:t>
            </a:r>
            <a:r>
              <a:rPr lang="it-IT" dirty="0"/>
              <a:t> N97/280 </a:t>
            </a:r>
            <a:br>
              <a:rPr lang="it-IT" dirty="0"/>
            </a:br>
            <a:r>
              <a:rPr lang="it-IT" dirty="0"/>
              <a:t>Flavio Bizzarri N97/281</a:t>
            </a:r>
            <a:br>
              <a:rPr lang="it-IT" dirty="0"/>
            </a:br>
            <a:r>
              <a:rPr lang="it-IT" dirty="0"/>
              <a:t> Riccardo Grieco N97/286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rtlCol="0"/>
          <a:lstStyle/>
          <a:p>
            <a:pPr rtl="0"/>
            <a:r>
              <a:rPr lang="it-IT" dirty="0"/>
              <a:t>Problematiche evidenziate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t-IT" dirty="0"/>
              <a:t>Nel caso in cui un target inizi a camminare lungo le zone in comune a più agenti si manifesta un continuo scambio di target mediante aste</a:t>
            </a:r>
          </a:p>
          <a:p>
            <a:pPr rtl="0"/>
            <a:r>
              <a:rPr lang="it-IT" dirty="0"/>
              <a:t>In casi estremi l’agente potrebbe perdere il target se, dopo averlo acquisito tramite asta, esce immediatamente dal campo visivo</a:t>
            </a:r>
          </a:p>
          <a:p>
            <a:pPr rtl="0"/>
            <a:r>
              <a:rPr lang="it-IT" dirty="0"/>
              <a:t>Ciò è causato dagli spazi in comune troppo piccoli</a:t>
            </a:r>
          </a:p>
          <a:p>
            <a:pPr marL="0" indent="0" rtl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3495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rtlCol="0"/>
          <a:lstStyle/>
          <a:p>
            <a:pPr rtl="0"/>
            <a:r>
              <a:rPr lang="it-IT" dirty="0"/>
              <a:t>Obiettivo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t-IT" dirty="0"/>
              <a:t>Creazione di un sistema ad agenti per il tracking di target mobili in ambiente chiuso</a:t>
            </a:r>
          </a:p>
          <a:p>
            <a:pPr lvl="1"/>
            <a:r>
              <a:rPr lang="it-IT" dirty="0"/>
              <a:t>Ogni agente ha un’area di visione dell’ambiente limitata</a:t>
            </a:r>
          </a:p>
          <a:p>
            <a:pPr lvl="1"/>
            <a:r>
              <a:rPr lang="it-IT" dirty="0"/>
              <a:t>Gli agenti possono interagire solo con i vicini</a:t>
            </a:r>
          </a:p>
          <a:p>
            <a:pPr lvl="1"/>
            <a:r>
              <a:rPr lang="it-IT" dirty="0"/>
              <a:t>L’interazione tra agenti è modellata attraverso un meccanismo d’asta</a:t>
            </a: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rtlCol="0"/>
          <a:lstStyle/>
          <a:p>
            <a:pPr rtl="0"/>
            <a:r>
              <a:rPr lang="it-IT" dirty="0"/>
              <a:t>Entità coinvolte</a:t>
            </a:r>
          </a:p>
        </p:txBody>
      </p:sp>
      <p:pic>
        <p:nvPicPr>
          <p:cNvPr id="1026" name="Picture 2" descr="Risultati immagini per camera icon">
            <a:extLst>
              <a:ext uri="{FF2B5EF4-FFF2-40B4-BE49-F238E27FC236}">
                <a16:creationId xmlns:a16="http://schemas.microsoft.com/office/drawing/2014/main" id="{CEFD26EA-0447-40A9-861C-78CD19CA3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73932" y="4185084"/>
            <a:ext cx="1836680" cy="1836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magine correlata">
            <a:extLst>
              <a:ext uri="{FF2B5EF4-FFF2-40B4-BE49-F238E27FC236}">
                <a16:creationId xmlns:a16="http://schemas.microsoft.com/office/drawing/2014/main" id="{81DBEFEE-3073-41C3-A4F4-A66019FE9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719910"/>
            <a:ext cx="1836680" cy="1955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08669B5-9DB9-414B-AC1F-86EFE6028393}"/>
              </a:ext>
            </a:extLst>
          </p:cNvPr>
          <p:cNvSpPr txBox="1"/>
          <p:nvPr/>
        </p:nvSpPr>
        <p:spPr>
          <a:xfrm>
            <a:off x="4654252" y="1988840"/>
            <a:ext cx="6336704" cy="43924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46888" indent="-246888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Euphemia" pitchFamily="34" charset="0"/>
              <a:buChar char="›"/>
              <a:defRPr sz="2800" u="none"/>
            </a:lvl1pPr>
            <a:lvl2pPr marL="612648" indent="-246888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Euphemia" pitchFamily="34" charset="0"/>
              <a:buChar char="–"/>
              <a:defRPr sz="2400" u="none"/>
            </a:lvl2pPr>
            <a:lvl3pPr marL="978408" indent="-246888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Euphemia" pitchFamily="34" charset="0"/>
              <a:buChar char="›"/>
              <a:defRPr sz="2000" u="none"/>
            </a:lvl3pPr>
            <a:lvl4pPr marL="1344168" indent="-246888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Arial" pitchFamily="34" charset="0"/>
              <a:buChar char="–"/>
              <a:defRPr u="none"/>
            </a:lvl4pPr>
            <a:lvl5pPr marL="1709928" indent="-246888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Euphemia" pitchFamily="34" charset="0"/>
              <a:buChar char="›"/>
              <a:defRPr u="none"/>
            </a:lvl5pPr>
            <a:lvl6pPr marL="2075688" indent="-246888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</a:lvl6pPr>
            <a:lvl7pPr marL="2441448" indent="-246888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</a:lvl7pPr>
            <a:lvl8pPr marL="2807208" indent="-246888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baseline="0"/>
            </a:lvl8pPr>
            <a:lvl9pPr marL="3172968" indent="-246888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baseline="0"/>
            </a:lvl9pPr>
          </a:lstStyle>
          <a:p>
            <a:r>
              <a:rPr lang="it-IT" dirty="0"/>
              <a:t>Target</a:t>
            </a:r>
          </a:p>
          <a:p>
            <a:pPr lvl="1"/>
            <a:r>
              <a:rPr lang="it-IT" dirty="0"/>
              <a:t>Nella simulazione ne viene generato un numero prestabilito</a:t>
            </a:r>
          </a:p>
          <a:p>
            <a:pPr lvl="1"/>
            <a:r>
              <a:rPr lang="it-IT" dirty="0"/>
              <a:t>si muovono in modo casuale tra le diverse stanze</a:t>
            </a:r>
          </a:p>
          <a:p>
            <a:r>
              <a:rPr lang="it-IT" dirty="0"/>
              <a:t>Camera di sicurezza</a:t>
            </a:r>
          </a:p>
          <a:p>
            <a:pPr lvl="1"/>
            <a:r>
              <a:rPr lang="it-IT" dirty="0"/>
              <a:t>Ha una visione limitata dell’ ambiente che lo circonda</a:t>
            </a:r>
          </a:p>
          <a:p>
            <a:pPr lvl="1"/>
            <a:r>
              <a:rPr lang="it-IT" dirty="0"/>
              <a:t>Può tracciare un solo target alla volta</a:t>
            </a:r>
          </a:p>
          <a:p>
            <a:pPr lvl="1"/>
            <a:endParaRPr lang="it-IT" dirty="0"/>
          </a:p>
          <a:p>
            <a:pPr marL="365760" lvl="1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644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rtlCol="0"/>
          <a:lstStyle/>
          <a:p>
            <a:pPr rtl="0"/>
            <a:r>
              <a:rPr lang="it-IT" dirty="0"/>
              <a:t>L’interfaccia 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>
          <a:xfrm>
            <a:off x="6607770" y="1600200"/>
            <a:ext cx="4768467" cy="4421088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L’ambiente d’esempio è costituito da 4 stanze</a:t>
            </a:r>
          </a:p>
          <a:p>
            <a:pPr lvl="1"/>
            <a:r>
              <a:rPr lang="it-IT" dirty="0"/>
              <a:t>In ogni stanza sono presenti 4 agenti camera</a:t>
            </a:r>
          </a:p>
          <a:p>
            <a:pPr rtl="0"/>
            <a:r>
              <a:rPr lang="it-IT" dirty="0"/>
              <a:t>Le zone di visione sono segnalate dal colore giallo</a:t>
            </a:r>
          </a:p>
          <a:p>
            <a:pPr lvl="1"/>
            <a:r>
              <a:rPr lang="it-IT" dirty="0"/>
              <a:t>Gradazioni di grigio per un’area sottolineano l’appartenenza a più aree di visione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6E7FC19-ED91-4C36-8F85-92E9546FD1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792" r="2589" b="2046"/>
          <a:stretch/>
        </p:blipFill>
        <p:spPr>
          <a:xfrm>
            <a:off x="1593436" y="1417637"/>
            <a:ext cx="4644992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98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rtlCol="0"/>
          <a:lstStyle/>
          <a:p>
            <a:pPr rtl="0"/>
            <a:r>
              <a:rPr lang="it-IT" dirty="0"/>
              <a:t>La Console di Output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>
          <a:xfrm>
            <a:off x="7318548" y="1600200"/>
            <a:ext cx="3744417" cy="4781128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La console mostra gli aggiornamenti del tracking ogni qual volta un target si sposta</a:t>
            </a:r>
          </a:p>
          <a:p>
            <a:pPr lvl="1"/>
            <a:r>
              <a:rPr lang="it-IT" dirty="0"/>
              <a:t>Vengono indicati gli agenti che stanno tracciando un target e alcuni messaggi di debug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AF34D21-CE7C-4ADE-8ACD-6A3DDF910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436" y="1726426"/>
            <a:ext cx="5184576" cy="465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8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rtlCol="0"/>
          <a:lstStyle/>
          <a:p>
            <a:pPr rtl="0"/>
            <a:r>
              <a:rPr lang="it-IT" dirty="0"/>
              <a:t>Passaggio dei target tra agenti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t-IT" dirty="0"/>
              <a:t>Gli agenti sfruttano un meccanismo d’asta locale per cedere i propri target</a:t>
            </a:r>
          </a:p>
          <a:p>
            <a:pPr rtl="0"/>
            <a:r>
              <a:rPr lang="it-IT" dirty="0"/>
              <a:t>Del tipo </a:t>
            </a:r>
            <a:r>
              <a:rPr lang="it-IT" i="1" dirty="0"/>
              <a:t>first-price </a:t>
            </a:r>
            <a:r>
              <a:rPr lang="it-IT" i="1" dirty="0" err="1"/>
              <a:t>sealed-bid</a:t>
            </a:r>
            <a:endParaRPr lang="it-IT" dirty="0"/>
          </a:p>
          <a:p>
            <a:pPr rtl="0"/>
            <a:r>
              <a:rPr lang="it-IT" dirty="0"/>
              <a:t>L’asta può essere bandita da un’agente in due occasioni</a:t>
            </a:r>
          </a:p>
          <a:p>
            <a:pPr lvl="1"/>
            <a:r>
              <a:rPr lang="it-IT" dirty="0"/>
              <a:t>Sta perdendo il suo target</a:t>
            </a:r>
          </a:p>
          <a:p>
            <a:pPr lvl="1"/>
            <a:r>
              <a:rPr lang="it-IT" dirty="0"/>
              <a:t>A seguito di una vincita deve controllare se può cedere il suo target</a:t>
            </a:r>
          </a:p>
        </p:txBody>
      </p:sp>
    </p:spTree>
    <p:extLst>
      <p:ext uri="{BB962C8B-B14F-4D97-AF65-F5344CB8AC3E}">
        <p14:creationId xmlns:p14="http://schemas.microsoft.com/office/powerpoint/2010/main" val="356995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rtlCol="0"/>
          <a:lstStyle/>
          <a:p>
            <a:pPr rtl="0"/>
            <a:r>
              <a:rPr lang="it-IT" dirty="0"/>
              <a:t>Passaggio dei target tra agenti</a:t>
            </a:r>
          </a:p>
        </p:txBody>
      </p:sp>
      <p:pic>
        <p:nvPicPr>
          <p:cNvPr id="4" name="Segnaposto contenuto 2">
            <a:extLst>
              <a:ext uri="{FF2B5EF4-FFF2-40B4-BE49-F238E27FC236}">
                <a16:creationId xmlns:a16="http://schemas.microsoft.com/office/drawing/2014/main" id="{4EB99B6D-1AFA-40BD-B438-E7FAFDD573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57" t="22238" r="4486" b="11539"/>
          <a:stretch/>
        </p:blipFill>
        <p:spPr>
          <a:xfrm>
            <a:off x="2349996" y="2675393"/>
            <a:ext cx="6761594" cy="1369665"/>
          </a:xfrm>
          <a:prstGeom prst="rect">
            <a:avLst/>
          </a:prstGeom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EEBE8C61-9040-4D25-9FE2-32A8635AE851}"/>
              </a:ext>
            </a:extLst>
          </p:cNvPr>
          <p:cNvSpPr/>
          <p:nvPr/>
        </p:nvSpPr>
        <p:spPr>
          <a:xfrm>
            <a:off x="3790156" y="2675393"/>
            <a:ext cx="864096" cy="3247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B92EA39-28C4-4D32-955A-A2387FD6B3BD}"/>
              </a:ext>
            </a:extLst>
          </p:cNvPr>
          <p:cNvSpPr txBox="1"/>
          <p:nvPr/>
        </p:nvSpPr>
        <p:spPr>
          <a:xfrm>
            <a:off x="2494012" y="1723922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Distanza tra l’agente e il target attuale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FE79D70D-C377-4067-925D-B7E2A0046DA9}"/>
              </a:ext>
            </a:extLst>
          </p:cNvPr>
          <p:cNvCxnSpPr>
            <a:cxnSpLocks/>
          </p:cNvCxnSpPr>
          <p:nvPr/>
        </p:nvCxnSpPr>
        <p:spPr>
          <a:xfrm>
            <a:off x="4114192" y="2093254"/>
            <a:ext cx="360040" cy="5251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e 11">
            <a:extLst>
              <a:ext uri="{FF2B5EF4-FFF2-40B4-BE49-F238E27FC236}">
                <a16:creationId xmlns:a16="http://schemas.microsoft.com/office/drawing/2014/main" id="{B378B0C3-7DAD-4439-A309-71BF8A1637CE}"/>
              </a:ext>
            </a:extLst>
          </p:cNvPr>
          <p:cNvSpPr/>
          <p:nvPr/>
        </p:nvSpPr>
        <p:spPr>
          <a:xfrm>
            <a:off x="4758764" y="2627920"/>
            <a:ext cx="975608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F67924B-9334-409E-8E52-6703DC9719AB}"/>
              </a:ext>
            </a:extLst>
          </p:cNvPr>
          <p:cNvSpPr txBox="1"/>
          <p:nvPr/>
        </p:nvSpPr>
        <p:spPr>
          <a:xfrm>
            <a:off x="6430940" y="2133617"/>
            <a:ext cx="4776320" cy="367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Distanza tra l’agente e il nuovo target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DD950EC8-7407-49C2-9E94-306364F0059D}"/>
              </a:ext>
            </a:extLst>
          </p:cNvPr>
          <p:cNvCxnSpPr>
            <a:cxnSpLocks/>
          </p:cNvCxnSpPr>
          <p:nvPr/>
        </p:nvCxnSpPr>
        <p:spPr>
          <a:xfrm flipH="1">
            <a:off x="5516598" y="2466427"/>
            <a:ext cx="757835" cy="1512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6">
            <a:extLst>
              <a:ext uri="{FF2B5EF4-FFF2-40B4-BE49-F238E27FC236}">
                <a16:creationId xmlns:a16="http://schemas.microsoft.com/office/drawing/2014/main" id="{0A65DCCA-851F-4E1E-B2E1-05B26C7CE077}"/>
              </a:ext>
            </a:extLst>
          </p:cNvPr>
          <p:cNvSpPr/>
          <p:nvPr/>
        </p:nvSpPr>
        <p:spPr>
          <a:xfrm>
            <a:off x="4546240" y="2978444"/>
            <a:ext cx="576064" cy="3247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15BB062-11A3-4A1B-9EEE-D21E87EE61B1}"/>
              </a:ext>
            </a:extLst>
          </p:cNvPr>
          <p:cNvSpPr txBox="1"/>
          <p:nvPr/>
        </p:nvSpPr>
        <p:spPr>
          <a:xfrm>
            <a:off x="5122304" y="4129654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Numero d’agenti vicini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9442C90A-37F1-43B2-AEC7-7D8A07467C34}"/>
              </a:ext>
            </a:extLst>
          </p:cNvPr>
          <p:cNvCxnSpPr>
            <a:cxnSpLocks/>
          </p:cNvCxnSpPr>
          <p:nvPr/>
        </p:nvCxnSpPr>
        <p:spPr>
          <a:xfrm flipH="1" flipV="1">
            <a:off x="5122304" y="3367018"/>
            <a:ext cx="452770" cy="6972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egnaposto contenuto 13">
            <a:extLst>
              <a:ext uri="{FF2B5EF4-FFF2-40B4-BE49-F238E27FC236}">
                <a16:creationId xmlns:a16="http://schemas.microsoft.com/office/drawing/2014/main" id="{F4DB0DE4-44A8-4642-B65B-DEB65EE01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822" y="5107705"/>
            <a:ext cx="9898524" cy="1131560"/>
          </a:xfrm>
        </p:spPr>
        <p:txBody>
          <a:bodyPr rtlCol="0">
            <a:normAutofit/>
          </a:bodyPr>
          <a:lstStyle/>
          <a:p>
            <a:pPr rtl="0"/>
            <a:r>
              <a:rPr lang="it-IT" sz="2400" dirty="0"/>
              <a:t>Gli agenti liberi vincono sempre sugli occupati</a:t>
            </a:r>
          </a:p>
          <a:p>
            <a:pPr rtl="0"/>
            <a:r>
              <a:rPr lang="it-IT" sz="2400" dirty="0"/>
              <a:t>Fra i liberi vince sempre il più vicino</a:t>
            </a: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589991A9-09BE-48E1-8FE9-A884DE1F25B9}"/>
              </a:ext>
            </a:extLst>
          </p:cNvPr>
          <p:cNvSpPr/>
          <p:nvPr/>
        </p:nvSpPr>
        <p:spPr>
          <a:xfrm>
            <a:off x="1613822" y="5107705"/>
            <a:ext cx="10202818" cy="1320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46888" lvl="0" indent="-246888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Euphemia" pitchFamily="34" charset="0"/>
              <a:buChar char="›"/>
            </a:pPr>
            <a:r>
              <a:rPr lang="it-IT" sz="2400" dirty="0">
                <a:solidFill>
                  <a:prstClr val="black"/>
                </a:solidFill>
              </a:rPr>
              <a:t>Fra occupati si considerano la vicinanza al nuovo target e lontananza dal precedente tracciato</a:t>
            </a:r>
          </a:p>
          <a:p>
            <a:pPr marL="246888" lvl="0" indent="-246888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Euphemia" pitchFamily="34" charset="0"/>
              <a:buChar char="›"/>
            </a:pPr>
            <a:r>
              <a:rPr lang="it-IT" sz="2400" dirty="0">
                <a:solidFill>
                  <a:prstClr val="black"/>
                </a:solidFill>
              </a:rPr>
              <a:t>A parità di condizioni vince l’agente con meno vicini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ABD07DE4-4EAE-4015-9AE2-FB9760A62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136" y="3631446"/>
            <a:ext cx="864096" cy="19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41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2" grpId="0" animBg="1"/>
      <p:bldP spid="15" grpId="0"/>
      <p:bldP spid="17" grpId="0" animBg="1"/>
      <p:bldP spid="18" grpId="0"/>
      <p:bldP spid="36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rtlCol="0"/>
          <a:lstStyle/>
          <a:p>
            <a:pPr rtl="0"/>
            <a:r>
              <a:rPr lang="it-IT" dirty="0"/>
              <a:t>Protocollo d’asta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>
          <a:xfrm>
            <a:off x="1485900" y="1484784"/>
            <a:ext cx="4489737" cy="5074391"/>
          </a:xfrm>
        </p:spPr>
        <p:txBody>
          <a:bodyPr rtlCol="0"/>
          <a:lstStyle/>
          <a:p>
            <a:pPr marL="0" indent="0" rtl="0">
              <a:buNone/>
            </a:pPr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6E5E397-DF66-47DE-94E4-533E195929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" t="652" r="4250" b="5708"/>
          <a:stretch/>
        </p:blipFill>
        <p:spPr>
          <a:xfrm>
            <a:off x="7016334" y="1002886"/>
            <a:ext cx="4392488" cy="567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0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rtlCol="0"/>
          <a:lstStyle/>
          <a:p>
            <a:pPr rtl="0"/>
            <a:r>
              <a:rPr lang="it-IT" dirty="0"/>
              <a:t>Risultati</a:t>
            </a:r>
          </a:p>
        </p:txBody>
      </p:sp>
      <p:graphicFrame>
        <p:nvGraphicFramePr>
          <p:cNvPr id="2" name="Segnaposto contenuto 1">
            <a:extLst>
              <a:ext uri="{FF2B5EF4-FFF2-40B4-BE49-F238E27FC236}">
                <a16:creationId xmlns:a16="http://schemas.microsoft.com/office/drawing/2014/main" id="{19CBB42E-AC88-49BB-BD21-C44682D906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5973305"/>
              </p:ext>
            </p:extLst>
          </p:nvPr>
        </p:nvGraphicFramePr>
        <p:xfrm>
          <a:off x="1593850" y="1600200"/>
          <a:ext cx="978217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544">
                  <a:extLst>
                    <a:ext uri="{9D8B030D-6E8A-4147-A177-3AD203B41FA5}">
                      <a16:colId xmlns:a16="http://schemas.microsoft.com/office/drawing/2014/main" val="121531118"/>
                    </a:ext>
                  </a:extLst>
                </a:gridCol>
                <a:gridCol w="2445544">
                  <a:extLst>
                    <a:ext uri="{9D8B030D-6E8A-4147-A177-3AD203B41FA5}">
                      <a16:colId xmlns:a16="http://schemas.microsoft.com/office/drawing/2014/main" val="2718432053"/>
                    </a:ext>
                  </a:extLst>
                </a:gridCol>
                <a:gridCol w="2445544">
                  <a:extLst>
                    <a:ext uri="{9D8B030D-6E8A-4147-A177-3AD203B41FA5}">
                      <a16:colId xmlns:a16="http://schemas.microsoft.com/office/drawing/2014/main" val="3665499398"/>
                    </a:ext>
                  </a:extLst>
                </a:gridCol>
                <a:gridCol w="2445544">
                  <a:extLst>
                    <a:ext uri="{9D8B030D-6E8A-4147-A177-3AD203B41FA5}">
                      <a16:colId xmlns:a16="http://schemas.microsoft.com/office/drawing/2014/main" val="178846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Aste totali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Aste fallite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Target persi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180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982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058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29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55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145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841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82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ematica 16x9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73_TF02787947.potx" id="{22C83AB2-B06E-4404-A58D-47EEC64CBDFC}" vid="{5FC0991E-8412-44C5-B092-2BAC676AAB44}"/>
    </a:ext>
  </a:extLst>
</a:theme>
</file>

<file path=ppt/theme/theme2.xml><?xml version="1.0" encoding="utf-8"?>
<a:theme xmlns:a="http://schemas.openxmlformats.org/drawingml/2006/main" name="Tema di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matematica con Pi greco (widescreen)</Template>
  <TotalTime>348</TotalTime>
  <Words>368</Words>
  <Application>Microsoft Office PowerPoint</Application>
  <PresentationFormat>Personalizzato</PresentationFormat>
  <Paragraphs>77</Paragraphs>
  <Slides>10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3" baseType="lpstr">
      <vt:lpstr>Arial</vt:lpstr>
      <vt:lpstr>Euphemia</vt:lpstr>
      <vt:lpstr>Matematica 16x9</vt:lpstr>
      <vt:lpstr>MAS Tracking</vt:lpstr>
      <vt:lpstr>Obiettivo</vt:lpstr>
      <vt:lpstr>Entità coinvolte</vt:lpstr>
      <vt:lpstr>L’interfaccia </vt:lpstr>
      <vt:lpstr>La Console di Output</vt:lpstr>
      <vt:lpstr>Passaggio dei target tra agenti</vt:lpstr>
      <vt:lpstr>Passaggio dei target tra agenti</vt:lpstr>
      <vt:lpstr>Protocollo d’asta</vt:lpstr>
      <vt:lpstr>Risultati</vt:lpstr>
      <vt:lpstr>Problematiche evidenziate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titolo</dc:title>
  <dc:creator>FLAVIO BIZZARRI</dc:creator>
  <cp:lastModifiedBy>FLAVIO BIZZARRI</cp:lastModifiedBy>
  <cp:revision>43</cp:revision>
  <dcterms:created xsi:type="dcterms:W3CDTF">2018-09-13T07:40:17Z</dcterms:created>
  <dcterms:modified xsi:type="dcterms:W3CDTF">2018-09-15T15:46:49Z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