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58" r:id="rId3"/>
    <p:sldId id="295" r:id="rId4"/>
    <p:sldId id="259" r:id="rId5"/>
    <p:sldId id="265" r:id="rId6"/>
    <p:sldId id="263" r:id="rId7"/>
    <p:sldId id="266" r:id="rId8"/>
    <p:sldId id="267" r:id="rId9"/>
    <p:sldId id="260" r:id="rId10"/>
    <p:sldId id="264" r:id="rId11"/>
    <p:sldId id="261" r:id="rId12"/>
    <p:sldId id="272" r:id="rId13"/>
    <p:sldId id="279" r:id="rId14"/>
    <p:sldId id="270" r:id="rId15"/>
    <p:sldId id="280" r:id="rId16"/>
    <p:sldId id="285" r:id="rId17"/>
    <p:sldId id="296" r:id="rId18"/>
    <p:sldId id="284" r:id="rId19"/>
    <p:sldId id="286" r:id="rId20"/>
    <p:sldId id="293" r:id="rId21"/>
    <p:sldId id="294" r:id="rId22"/>
    <p:sldId id="278" r:id="rId23"/>
    <p:sldId id="282" r:id="rId24"/>
    <p:sldId id="283" r:id="rId25"/>
    <p:sldId id="289" r:id="rId26"/>
    <p:sldId id="287" r:id="rId27"/>
    <p:sldId id="290" r:id="rId28"/>
    <p:sldId id="292" r:id="rId29"/>
    <p:sldId id="291" r:id="rId30"/>
    <p:sldId id="297" r:id="rId31"/>
  </p:sldIdLst>
  <p:sldSz cx="9144000" cy="5143500" type="screen16x9"/>
  <p:notesSz cx="6858000" cy="9144000"/>
  <p:embeddedFontLst>
    <p:embeddedFont>
      <p:font typeface="Aharoni" panose="02010803020104030203" pitchFamily="2" charset="-79"/>
      <p:bold r:id="rId33"/>
    </p:embeddedFont>
    <p:embeddedFont>
      <p:font typeface="Cambria Math" panose="02040503050406030204" pitchFamily="18" charset="0"/>
      <p:regular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oppins Light" panose="00000400000000000000" pitchFamily="2" charset="0"/>
      <p:regular r:id="rId39"/>
      <p:bold r:id="rId40"/>
      <p:italic r:id="rId41"/>
      <p:boldItalic r:id="rId42"/>
    </p:embeddedFont>
    <p:embeddedFont>
      <p:font typeface="Poppins SemiBold" panose="000007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901">
          <p15:clr>
            <a:srgbClr val="9AA0A6"/>
          </p15:clr>
        </p15:guide>
        <p15:guide id="3" pos="456">
          <p15:clr>
            <a:srgbClr val="9AA0A6"/>
          </p15:clr>
        </p15:guide>
        <p15:guide id="4" pos="5304">
          <p15:clr>
            <a:srgbClr val="9AA0A6"/>
          </p15:clr>
        </p15:guide>
        <p15:guide id="5" pos="4122">
          <p15:clr>
            <a:srgbClr val="9AA0A6"/>
          </p15:clr>
        </p15:guide>
        <p15:guide id="6" pos="1638">
          <p15:clr>
            <a:srgbClr val="9AA0A6"/>
          </p15:clr>
        </p15:guide>
        <p15:guide id="7" orient="horz" pos="25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6E"/>
    <a:srgbClr val="2488AE"/>
    <a:srgbClr val="30BFF6"/>
    <a:srgbClr val="86DDD4"/>
    <a:srgbClr val="B38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EC44B-218B-5DE4-A299-16A6F0062500}" v="10" dt="2021-09-26T16:46:29.596"/>
    <p1510:client id="{4261F6B4-77C0-0DBD-496E-40BCE12925B3}" v="2" dt="2021-09-26T14:21:19.910"/>
    <p1510:client id="{858641A0-AEFE-F042-BC0B-411C307AB62E}" v="1391" dt="2021-09-26T14:38:54.342"/>
    <p1510:client id="{DD3E4AB0-744B-FF75-90D8-3B00010D78F5}" v="4" dt="2021-09-26T16:19:46.394"/>
    <p1510:client id="{FA5265F4-3734-069C-4788-2FBAF674D06E}" v="1" vWet="2" dt="2021-09-25T14:41:04.679"/>
  </p1510:revLst>
</p1510:revInfo>
</file>

<file path=ppt/tableStyles.xml><?xml version="1.0" encoding="utf-8"?>
<a:tblStyleLst xmlns:a="http://schemas.openxmlformats.org/drawingml/2006/main" def="{3702F8F5-81A2-4A5C-8A5B-D133D5AEA82E}">
  <a:tblStyle styleId="{3702F8F5-81A2-4A5C-8A5B-D133D5AEA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2901"/>
        <p:guide pos="456"/>
        <p:guide pos="5304"/>
        <p:guide pos="4122"/>
        <p:guide pos="1638"/>
        <p:guide orient="horz" pos="257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0" name="Google Shape;9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1" name="Google Shape;9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50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99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9900" y="1430565"/>
            <a:ext cx="3664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92550" y="3121165"/>
            <a:ext cx="41589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4" name="Google Shape;14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31" name="Google Shape;31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8" name="Google Shape;68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51" name="Google Shape;251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9" name="Google Shape;989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3" name="Google Shape;1003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4" name="Google Shape;1004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8" name="Google Shape;1738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3" name="Google Shape;1743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4" name="Google Shape;1744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9" name="Google Shape;1749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7" name="Google Shape;1787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8" name="Google Shape;1788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2" name="Google Shape;2522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5" name="Google Shape;2525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6" name="Google Shape;2526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8" name="Google Shape;2538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14"/>
          <p:cNvSpPr txBox="1">
            <a:spLocks noGrp="1"/>
          </p:cNvSpPr>
          <p:nvPr>
            <p:ph type="title" hasCustomPrompt="1"/>
          </p:nvPr>
        </p:nvSpPr>
        <p:spPr>
          <a:xfrm>
            <a:off x="158725" y="8102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0" name="Google Shape;5060;p14"/>
          <p:cNvSpPr txBox="1">
            <a:spLocks noGrp="1"/>
          </p:cNvSpPr>
          <p:nvPr>
            <p:ph type="title" idx="2"/>
          </p:nvPr>
        </p:nvSpPr>
        <p:spPr>
          <a:xfrm>
            <a:off x="1642650" y="635805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1" name="Google Shape;5061;p14"/>
          <p:cNvSpPr txBox="1">
            <a:spLocks noGrp="1"/>
          </p:cNvSpPr>
          <p:nvPr>
            <p:ph type="subTitle" idx="1"/>
          </p:nvPr>
        </p:nvSpPr>
        <p:spPr>
          <a:xfrm>
            <a:off x="1642650" y="96927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2" name="Google Shape;5062;p14"/>
          <p:cNvSpPr txBox="1">
            <a:spLocks noGrp="1"/>
          </p:cNvSpPr>
          <p:nvPr>
            <p:ph type="title" idx="3" hasCustomPrompt="1"/>
          </p:nvPr>
        </p:nvSpPr>
        <p:spPr>
          <a:xfrm>
            <a:off x="158725" y="19138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3" name="Google Shape;5063;p14"/>
          <p:cNvSpPr txBox="1">
            <a:spLocks noGrp="1"/>
          </p:cNvSpPr>
          <p:nvPr>
            <p:ph type="title" idx="4"/>
          </p:nvPr>
        </p:nvSpPr>
        <p:spPr>
          <a:xfrm>
            <a:off x="1642650" y="1739379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4" name="Google Shape;5064;p14"/>
          <p:cNvSpPr txBox="1">
            <a:spLocks noGrp="1"/>
          </p:cNvSpPr>
          <p:nvPr>
            <p:ph type="subTitle" idx="5"/>
          </p:nvPr>
        </p:nvSpPr>
        <p:spPr>
          <a:xfrm>
            <a:off x="1642650" y="2072845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5" name="Google Shape;5065;p14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174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6" name="Google Shape;5066;p14"/>
          <p:cNvSpPr txBox="1">
            <a:spLocks noGrp="1"/>
          </p:cNvSpPr>
          <p:nvPr>
            <p:ph type="title" idx="7"/>
          </p:nvPr>
        </p:nvSpPr>
        <p:spPr>
          <a:xfrm>
            <a:off x="1642650" y="2842955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7" name="Google Shape;5067;p14"/>
          <p:cNvSpPr txBox="1">
            <a:spLocks noGrp="1"/>
          </p:cNvSpPr>
          <p:nvPr>
            <p:ph type="subTitle" idx="8"/>
          </p:nvPr>
        </p:nvSpPr>
        <p:spPr>
          <a:xfrm>
            <a:off x="1642650" y="317642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8" name="Google Shape;5068;p14"/>
          <p:cNvSpPr txBox="1">
            <a:spLocks noGrp="1"/>
          </p:cNvSpPr>
          <p:nvPr>
            <p:ph type="title" idx="9" hasCustomPrompt="1"/>
          </p:nvPr>
        </p:nvSpPr>
        <p:spPr>
          <a:xfrm>
            <a:off x="4614421" y="1576143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9" name="Google Shape;5069;p14"/>
          <p:cNvSpPr txBox="1">
            <a:spLocks noGrp="1"/>
          </p:cNvSpPr>
          <p:nvPr>
            <p:ph type="title" idx="13"/>
          </p:nvPr>
        </p:nvSpPr>
        <p:spPr>
          <a:xfrm>
            <a:off x="6098346" y="1401670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0" name="Google Shape;5070;p14"/>
          <p:cNvSpPr txBox="1">
            <a:spLocks noGrp="1"/>
          </p:cNvSpPr>
          <p:nvPr>
            <p:ph type="subTitle" idx="14"/>
          </p:nvPr>
        </p:nvSpPr>
        <p:spPr>
          <a:xfrm>
            <a:off x="6098346" y="1735136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1" name="Google Shape;50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4421" y="2679718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2" name="Google Shape;5072;p14"/>
          <p:cNvSpPr txBox="1">
            <a:spLocks noGrp="1"/>
          </p:cNvSpPr>
          <p:nvPr>
            <p:ph type="title" idx="16"/>
          </p:nvPr>
        </p:nvSpPr>
        <p:spPr>
          <a:xfrm>
            <a:off x="6098346" y="2505245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3" name="Google Shape;5073;p14"/>
          <p:cNvSpPr txBox="1">
            <a:spLocks noGrp="1"/>
          </p:cNvSpPr>
          <p:nvPr>
            <p:ph type="subTitle" idx="17"/>
          </p:nvPr>
        </p:nvSpPr>
        <p:spPr>
          <a:xfrm>
            <a:off x="6098346" y="2838711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4" name="Google Shape;5074;p14"/>
          <p:cNvSpPr txBox="1">
            <a:spLocks noGrp="1"/>
          </p:cNvSpPr>
          <p:nvPr>
            <p:ph type="title" idx="18" hasCustomPrompt="1"/>
          </p:nvPr>
        </p:nvSpPr>
        <p:spPr>
          <a:xfrm>
            <a:off x="4614421" y="3783293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5" name="Google Shape;5075;p14"/>
          <p:cNvSpPr txBox="1">
            <a:spLocks noGrp="1"/>
          </p:cNvSpPr>
          <p:nvPr>
            <p:ph type="title" idx="19"/>
          </p:nvPr>
        </p:nvSpPr>
        <p:spPr>
          <a:xfrm>
            <a:off x="6098346" y="3608820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6" name="Google Shape;5076;p14"/>
          <p:cNvSpPr txBox="1">
            <a:spLocks noGrp="1"/>
          </p:cNvSpPr>
          <p:nvPr>
            <p:ph type="subTitle" idx="20"/>
          </p:nvPr>
        </p:nvSpPr>
        <p:spPr>
          <a:xfrm>
            <a:off x="6098346" y="3942286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350" y="445025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350" y="1752375"/>
            <a:ext cx="57468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○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■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○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■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○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 Light"/>
              <a:buChar char="■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" name="Google Shape;9113;p30"/>
          <p:cNvSpPr txBox="1">
            <a:spLocks noGrp="1"/>
          </p:cNvSpPr>
          <p:nvPr>
            <p:ph type="ctrTitle"/>
          </p:nvPr>
        </p:nvSpPr>
        <p:spPr>
          <a:xfrm>
            <a:off x="818955" y="1075488"/>
            <a:ext cx="4767943" cy="2503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/>
              <a:t>PRICING AND ADVERTISING</a:t>
            </a:r>
            <a:endParaRPr sz="4400"/>
          </a:p>
        </p:txBody>
      </p:sp>
      <p:sp>
        <p:nvSpPr>
          <p:cNvPr id="9114" name="Google Shape;9114;p30"/>
          <p:cNvSpPr txBox="1">
            <a:spLocks noGrp="1"/>
          </p:cNvSpPr>
          <p:nvPr>
            <p:ph type="subTitle" idx="1"/>
          </p:nvPr>
        </p:nvSpPr>
        <p:spPr>
          <a:xfrm>
            <a:off x="1063690" y="1141199"/>
            <a:ext cx="5728996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/>
              <a:t>DATA INTELLIGENCE APPLICATIONS</a:t>
            </a:r>
            <a:endParaRPr sz="24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249E66-B7D3-7C47-90C6-A554D95750C6}"/>
              </a:ext>
            </a:extLst>
          </p:cNvPr>
          <p:cNvSpPr txBox="1"/>
          <p:nvPr/>
        </p:nvSpPr>
        <p:spPr>
          <a:xfrm>
            <a:off x="3722914" y="3176659"/>
            <a:ext cx="366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Battistini Camilla</a:t>
            </a:r>
          </a:p>
          <a:p>
            <a:pPr algn="r"/>
            <a:r>
              <a:rPr lang="it-IT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Di </a:t>
            </a:r>
            <a:r>
              <a:rPr lang="it-IT" err="1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Luozzo</a:t>
            </a:r>
            <a:r>
              <a:rPr lang="it-IT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 Giovanni Antonio</a:t>
            </a:r>
          </a:p>
          <a:p>
            <a:pPr algn="r"/>
            <a:r>
              <a:rPr lang="it-IT" err="1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Frigeri</a:t>
            </a:r>
            <a:r>
              <a:rPr lang="it-IT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 Michela</a:t>
            </a:r>
          </a:p>
          <a:p>
            <a:pPr algn="r"/>
            <a:r>
              <a:rPr lang="it-IT" err="1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Scaramuzza</a:t>
            </a:r>
            <a:r>
              <a:rPr lang="it-IT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 Riccardo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876C58D-B52B-7547-9F55-F9B3ED9D72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3022" y="191942"/>
            <a:ext cx="5532617" cy="643044"/>
          </a:xfrm>
        </p:spPr>
        <p:txBody>
          <a:bodyPr/>
          <a:lstStyle/>
          <a:p>
            <a:r>
              <a:rPr lang="it-IT" sz="3200" b="1">
                <a:solidFill>
                  <a:srgbClr val="595959"/>
                </a:solidFill>
                <a:cs typeface="Poppins"/>
              </a:rPr>
              <a:t>OPTIMIZATION PROBLEM</a:t>
            </a:r>
          </a:p>
        </p:txBody>
      </p:sp>
      <p:sp>
        <p:nvSpPr>
          <p:cNvPr id="42" name="Google Shape;9142;p32">
            <a:extLst>
              <a:ext uri="{FF2B5EF4-FFF2-40B4-BE49-F238E27FC236}">
                <a16:creationId xmlns:a16="http://schemas.microsoft.com/office/drawing/2014/main" id="{A67C1EF6-89C9-264E-BD29-48375B148108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B2306A-08EA-42DD-BC74-C4C54BAC27AD}"/>
              </a:ext>
            </a:extLst>
          </p:cNvPr>
          <p:cNvSpPr txBox="1"/>
          <p:nvPr/>
        </p:nvSpPr>
        <p:spPr>
          <a:xfrm>
            <a:off x="854242" y="974558"/>
            <a:ext cx="28108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AGGREGATED DATA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DDE774-4FCD-4ECD-B892-F9DE8BFD6D86}"/>
              </a:ext>
            </a:extLst>
          </p:cNvPr>
          <p:cNvSpPr txBox="1"/>
          <p:nvPr/>
        </p:nvSpPr>
        <p:spPr>
          <a:xfrm>
            <a:off x="860783" y="2573493"/>
            <a:ext cx="28108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CONTEXTUAL PRICING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7CF0805E-1E22-45DC-B1DB-4FAB8FEB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3329035"/>
            <a:ext cx="6503068" cy="560877"/>
          </a:xfrm>
          <a:prstGeom prst="rect">
            <a:avLst/>
          </a:prstGeom>
        </p:spPr>
      </p:pic>
      <p:pic>
        <p:nvPicPr>
          <p:cNvPr id="8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479CE736-E28F-4065-9D85-3D3D1472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79" y="1558442"/>
            <a:ext cx="6495549" cy="4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39F8E3DC-B379-6D4A-8F40-B0E102EAEDCE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20932E-7C6E-45BD-8478-4BE6BE333608}"/>
              </a:ext>
            </a:extLst>
          </p:cNvPr>
          <p:cNvSpPr txBox="1">
            <a:spLocks/>
          </p:cNvSpPr>
          <p:nvPr/>
        </p:nvSpPr>
        <p:spPr>
          <a:xfrm>
            <a:off x="802319" y="411582"/>
            <a:ext cx="5532617" cy="4128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 sz="3200" b="1">
              <a:solidFill>
                <a:schemeClr val="bg2"/>
              </a:solidFill>
              <a:latin typeface="Poppins SemiBold"/>
              <a:cs typeface="Poppi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57CC42-C2EF-4516-A268-44BFCDA987AC}"/>
              </a:ext>
            </a:extLst>
          </p:cNvPr>
          <p:cNvSpPr txBox="1"/>
          <p:nvPr/>
        </p:nvSpPr>
        <p:spPr>
          <a:xfrm>
            <a:off x="846722" y="891841"/>
            <a:ext cx="28108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BRUTE FORCE SOLUTION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AFA538-7BA8-4ED8-904E-69E91FA3EA41}"/>
              </a:ext>
            </a:extLst>
          </p:cNvPr>
          <p:cNvSpPr txBox="1"/>
          <p:nvPr/>
        </p:nvSpPr>
        <p:spPr>
          <a:xfrm>
            <a:off x="876801" y="128286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it-IT" err="1">
                <a:latin typeface="Poppins Light"/>
              </a:rPr>
              <a:t>Candidates</a:t>
            </a:r>
            <a:endParaRPr lang="it-IT">
              <a:latin typeface="Poppins Ligh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9AD4C9-BBCB-4051-997F-064CE26E99EA}"/>
              </a:ext>
            </a:extLst>
          </p:cNvPr>
          <p:cNvSpPr txBox="1"/>
          <p:nvPr/>
        </p:nvSpPr>
        <p:spPr>
          <a:xfrm>
            <a:off x="5095377" y="4088488"/>
            <a:ext cx="30289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it-IT" err="1">
                <a:latin typeface="Poppins Light"/>
              </a:rPr>
              <a:t>Aggregated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Opt</a:t>
            </a:r>
            <a:r>
              <a:rPr lang="it-IT">
                <a:latin typeface="Poppins Light"/>
              </a:rPr>
              <a:t> </a:t>
            </a:r>
            <a:r>
              <a:rPr lang="it-IT" err="1">
                <a:latin typeface="Poppins Light"/>
              </a:rPr>
              <a:t>solution</a:t>
            </a:r>
            <a:endParaRPr lang="it-IT">
              <a:latin typeface="Poppins Light"/>
            </a:endParaRPr>
          </a:p>
        </p:txBody>
      </p:sp>
      <p:pic>
        <p:nvPicPr>
          <p:cNvPr id="22" name="Immagine 22">
            <a:extLst>
              <a:ext uri="{FF2B5EF4-FFF2-40B4-BE49-F238E27FC236}">
                <a16:creationId xmlns:a16="http://schemas.microsoft.com/office/drawing/2014/main" id="{77CF2A0F-89F3-4F1B-B610-1E0208F9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03" y="1896938"/>
            <a:ext cx="2375528" cy="2123176"/>
          </a:xfrm>
          <a:prstGeom prst="rect">
            <a:avLst/>
          </a:prstGeom>
        </p:spPr>
      </p:pic>
      <p:pic>
        <p:nvPicPr>
          <p:cNvPr id="23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32687A-8370-4F93-AF93-F8BFB782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21" y="1329298"/>
            <a:ext cx="5373780" cy="521209"/>
          </a:xfrm>
          <a:prstGeom prst="rect">
            <a:avLst/>
          </a:prstGeom>
        </p:spPr>
      </p:pic>
      <p:pic>
        <p:nvPicPr>
          <p:cNvPr id="25" name="Immagine 2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E7A48A4-50F2-4C7A-9193-2E9BCC3B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252" y="4406975"/>
            <a:ext cx="2743200" cy="649885"/>
          </a:xfrm>
          <a:prstGeom prst="rect">
            <a:avLst/>
          </a:prstGeom>
        </p:spPr>
      </p:pic>
      <p:sp>
        <p:nvSpPr>
          <p:cNvPr id="3" name="Titolo 3">
            <a:extLst>
              <a:ext uri="{FF2B5EF4-FFF2-40B4-BE49-F238E27FC236}">
                <a16:creationId xmlns:a16="http://schemas.microsoft.com/office/drawing/2014/main" id="{B420454E-43B7-4483-8FEC-DA5D4E8A8F4A}"/>
              </a:ext>
            </a:extLst>
          </p:cNvPr>
          <p:cNvSpPr txBox="1">
            <a:spLocks/>
          </p:cNvSpPr>
          <p:nvPr/>
        </p:nvSpPr>
        <p:spPr>
          <a:xfrm>
            <a:off x="803022" y="191942"/>
            <a:ext cx="5532617" cy="643044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580B696-6A4D-E049-965A-F41E25A98A26}"/>
                  </a:ext>
                </a:extLst>
              </p:cNvPr>
              <p:cNvSpPr txBox="1"/>
              <p:nvPr/>
            </p:nvSpPr>
            <p:spPr>
              <a:xfrm>
                <a:off x="876801" y="2250400"/>
                <a:ext cx="286449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>
                    <a:solidFill>
                      <a:srgbClr val="20336E"/>
                    </a:solidFill>
                    <a:latin typeface="Poppins" pitchFamily="2" charset="77"/>
                    <a:ea typeface="Cambria Math" panose="02040503050406030204" pitchFamily="18" charset="0"/>
                    <a:cs typeface="Poppins" pitchFamily="2" charset="77"/>
                  </a:rPr>
                  <a:t>MODEL COMPLEXITY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𝒪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ppins" pitchFamily="2" charset="77"/>
                        </a:rPr>
                        <m:t>)</m:t>
                      </m:r>
                    </m:oMath>
                  </m:oMathPara>
                </a14:m>
                <a:endParaRPr lang="it-IT">
                  <a:latin typeface="Poppins" pitchFamily="2" charset="77"/>
                  <a:cs typeface="Poppins" pitchFamily="2" charset="77"/>
                </a:endParaRPr>
              </a:p>
              <a:p>
                <a:endParaRPr lang="it-IT"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 err="1">
                    <a:latin typeface="Poppins" pitchFamily="2" charset="77"/>
                    <a:cs typeface="Poppins" pitchFamily="2" charset="77"/>
                  </a:rPr>
                  <a:t>Where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latin typeface="Poppins" pitchFamily="2" charset="77"/>
                    <a:cs typeface="Poppins" pitchFamily="2" charset="77"/>
                  </a:rPr>
                  <a:t>N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=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number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of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costumer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classes</a:t>
                </a:r>
                <a:endParaRPr lang="it-IT"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>
                    <a:latin typeface="Poppins" pitchFamily="2" charset="77"/>
                    <a:cs typeface="Poppins" pitchFamily="2" charset="77"/>
                  </a:rPr>
                  <a:t>B =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total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number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of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bid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values</a:t>
                </a:r>
                <a:endParaRPr lang="it-IT"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latin typeface="Poppins" pitchFamily="2" charset="77"/>
                    <a:cs typeface="Poppins" pitchFamily="2" charset="77"/>
                  </a:rPr>
                  <a:t>P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=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total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number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of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prices</a:t>
                </a:r>
                <a:r>
                  <a:rPr lang="it-IT"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latin typeface="Poppins" pitchFamily="2" charset="77"/>
                    <a:cs typeface="Poppins" pitchFamily="2" charset="77"/>
                  </a:rPr>
                  <a:t>values</a:t>
                </a:r>
                <a:endParaRPr lang="it-IT"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580B696-6A4D-E049-965A-F41E25A9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1" y="2250400"/>
                <a:ext cx="2864498" cy="2462213"/>
              </a:xfrm>
              <a:prstGeom prst="rect">
                <a:avLst/>
              </a:prstGeom>
              <a:blipFill>
                <a:blip r:embed="rId5"/>
                <a:stretch>
                  <a:fillRect l="-638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4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39F8E3DC-B379-6D4A-8F40-B0E102EAEDCE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20932E-7C6E-45BD-8478-4BE6BE333608}"/>
              </a:ext>
            </a:extLst>
          </p:cNvPr>
          <p:cNvSpPr txBox="1">
            <a:spLocks/>
          </p:cNvSpPr>
          <p:nvPr/>
        </p:nvSpPr>
        <p:spPr>
          <a:xfrm>
            <a:off x="802319" y="206007"/>
            <a:ext cx="5532617" cy="5937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OPTIMIZATION PROBLEM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57CC42-C2EF-4516-A268-44BFCDA987AC}"/>
              </a:ext>
            </a:extLst>
          </p:cNvPr>
          <p:cNvSpPr txBox="1"/>
          <p:nvPr/>
        </p:nvSpPr>
        <p:spPr>
          <a:xfrm>
            <a:off x="846722" y="891841"/>
            <a:ext cx="28108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BRUTE FORCE SOLUTION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AFA538-7BA8-4ED8-904E-69E91FA3EA41}"/>
              </a:ext>
            </a:extLst>
          </p:cNvPr>
          <p:cNvSpPr txBox="1"/>
          <p:nvPr/>
        </p:nvSpPr>
        <p:spPr>
          <a:xfrm>
            <a:off x="941095" y="128286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it-IT">
                <a:latin typeface="Poppins Light"/>
              </a:rPr>
              <a:t>Class 1 </a:t>
            </a:r>
            <a:r>
              <a:rPr lang="it-IT" err="1">
                <a:latin typeface="Poppins Light"/>
              </a:rPr>
              <a:t>opt</a:t>
            </a:r>
            <a:r>
              <a:rPr lang="it-IT">
                <a:latin typeface="Poppins Light"/>
              </a:rPr>
              <a:t>. </a:t>
            </a:r>
            <a:r>
              <a:rPr lang="it-IT" err="1">
                <a:latin typeface="Poppins Light"/>
              </a:rPr>
              <a:t>solution</a:t>
            </a:r>
            <a:endParaRPr lang="it-IT">
              <a:latin typeface="Poppins Ligh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9AD4C9-BBCB-4051-997F-064CE26E99EA}"/>
              </a:ext>
            </a:extLst>
          </p:cNvPr>
          <p:cNvSpPr txBox="1"/>
          <p:nvPr/>
        </p:nvSpPr>
        <p:spPr>
          <a:xfrm>
            <a:off x="3477127" y="1286117"/>
            <a:ext cx="30289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it-IT">
                <a:latin typeface="Poppins Light"/>
              </a:rPr>
              <a:t>Class 2 </a:t>
            </a:r>
            <a:r>
              <a:rPr lang="it-IT" err="1">
                <a:latin typeface="Poppins Light"/>
              </a:rPr>
              <a:t>opt</a:t>
            </a:r>
            <a:r>
              <a:rPr lang="it-IT">
                <a:latin typeface="Poppins Light"/>
              </a:rPr>
              <a:t>. </a:t>
            </a:r>
            <a:r>
              <a:rPr lang="it-IT" err="1">
                <a:latin typeface="Poppins Light"/>
              </a:rPr>
              <a:t>solution</a:t>
            </a:r>
            <a:endParaRPr lang="it-IT">
              <a:latin typeface="Poppins Light"/>
            </a:endParaRP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DB5F6220-CBE1-483C-9BFF-1F8FA87C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1701641"/>
            <a:ext cx="2100263" cy="189023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C3BC3B27-7890-46BD-A803-99A9FAB9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1658779"/>
            <a:ext cx="2000250" cy="1818798"/>
          </a:xfrm>
          <a:prstGeom prst="rect">
            <a:avLst/>
          </a:prstGeom>
        </p:spPr>
      </p:pic>
      <p:pic>
        <p:nvPicPr>
          <p:cNvPr id="7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20EC0C5-7928-4207-B585-10B6F1D2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3783740"/>
            <a:ext cx="2185988" cy="497814"/>
          </a:xfrm>
          <a:prstGeom prst="rect">
            <a:avLst/>
          </a:prstGeom>
        </p:spPr>
      </p:pic>
      <p:pic>
        <p:nvPicPr>
          <p:cNvPr id="9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4AD5FF9-348D-493B-8783-8E021638B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3780819"/>
            <a:ext cx="2193132" cy="48936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B8E7B94-3ED0-4563-9271-12315673F4BA}"/>
              </a:ext>
            </a:extLst>
          </p:cNvPr>
          <p:cNvSpPr txBox="1"/>
          <p:nvPr/>
        </p:nvSpPr>
        <p:spPr>
          <a:xfrm>
            <a:off x="6113171" y="1286117"/>
            <a:ext cx="30289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it-IT">
                <a:latin typeface="Poppins Light"/>
              </a:rPr>
              <a:t>Class 3 opt. </a:t>
            </a:r>
            <a:r>
              <a:rPr lang="it-IT" err="1">
                <a:latin typeface="Poppins Light"/>
              </a:rPr>
              <a:t>solution</a:t>
            </a:r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AA5D18A4-205B-428D-A4FC-F67660F59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1687353"/>
            <a:ext cx="1971675" cy="1790223"/>
          </a:xfrm>
          <a:prstGeom prst="rect">
            <a:avLst/>
          </a:prstGeom>
        </p:spPr>
      </p:pic>
      <p:pic>
        <p:nvPicPr>
          <p:cNvPr id="12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47B4909-FF25-4382-AF79-28299DD1F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512" y="3782509"/>
            <a:ext cx="2114550" cy="4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805071" y="233289"/>
            <a:ext cx="9155771" cy="1093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3200">
                <a:solidFill>
                  <a:schemeClr val="bg2"/>
                </a:solidFill>
              </a:rPr>
              <a:t>OPTIMIZATION PROBLEM:</a:t>
            </a:r>
            <a:br>
              <a:rPr lang="it-IT" sz="3200"/>
            </a:br>
            <a:r>
              <a:rPr lang="it-IT" sz="3200">
                <a:solidFill>
                  <a:schemeClr val="bg2"/>
                </a:solidFill>
              </a:rPr>
              <a:t>ONLINE-LEARNING </a:t>
            </a: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944557" y="1361383"/>
            <a:ext cx="3414469" cy="3916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Random </a:t>
            </a:r>
            <a:r>
              <a:rPr lang="it-IT" err="1">
                <a:solidFill>
                  <a:schemeClr val="tx1"/>
                </a:solidFill>
              </a:rPr>
              <a:t>Variables</a:t>
            </a:r>
            <a:endParaRPr lang="it-IT">
              <a:solidFill>
                <a:schemeClr val="tx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rgbClr val="3F4D53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Time </a:t>
            </a:r>
            <a:r>
              <a:rPr lang="it-IT" err="1">
                <a:solidFill>
                  <a:schemeClr val="tx1"/>
                </a:solidFill>
              </a:rPr>
              <a:t>horizon</a:t>
            </a:r>
            <a:r>
              <a:rPr lang="it-IT">
                <a:solidFill>
                  <a:schemeClr val="tx1"/>
                </a:solidFill>
              </a:rPr>
              <a:t>: 365 days</a:t>
            </a:r>
          </a:p>
          <a:p>
            <a:pPr marL="285750" indent="-2857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rgbClr val="3F4D53"/>
              </a:buClr>
              <a:buSzPts val="1100"/>
              <a:buFont typeface="Arial,Sans-Serif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Potential</a:t>
            </a:r>
            <a:r>
              <a:rPr lang="it-IT">
                <a:solidFill>
                  <a:schemeClr val="tx1"/>
                </a:solidFill>
              </a:rPr>
              <a:t> delays in the feedback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Algorithm</a:t>
            </a:r>
            <a:r>
              <a:rPr lang="it-IT">
                <a:solidFill>
                  <a:schemeClr val="tx1"/>
                </a:solidFill>
              </a:rPr>
              <a:t>: MAB</a:t>
            </a:r>
          </a:p>
        </p:txBody>
      </p:sp>
      <p:pic>
        <p:nvPicPr>
          <p:cNvPr id="2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FEB9CD-DFC7-4F0C-9518-DC256FFE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521859"/>
            <a:ext cx="2836069" cy="6403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4A78F9-4AE0-47B7-A60E-B5319951828D}"/>
              </a:ext>
            </a:extLst>
          </p:cNvPr>
          <p:cNvSpPr txBox="1"/>
          <p:nvPr/>
        </p:nvSpPr>
        <p:spPr>
          <a:xfrm>
            <a:off x="946734" y="1649078"/>
            <a:ext cx="28108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WHAT WE OBSERVE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826EEC-29A0-4853-ADC2-AA3B4897E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678" y="2200489"/>
            <a:ext cx="3957637" cy="10900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D68741-8759-4C56-9AE2-C8B7E026F4CD}"/>
              </a:ext>
            </a:extLst>
          </p:cNvPr>
          <p:cNvSpPr txBox="1"/>
          <p:nvPr/>
        </p:nvSpPr>
        <p:spPr>
          <a:xfrm>
            <a:off x="4692213" y="1649078"/>
            <a:ext cx="39576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solidFill>
                  <a:srgbClr val="20336E"/>
                </a:solidFill>
                <a:latin typeface="Poppins SemiBold"/>
                <a:cs typeface="Poppins"/>
              </a:rPr>
              <a:t>MAB’s</a:t>
            </a:r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 MATHEMATICAL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52987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3595" y="81134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ONLINE PRICING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4BA2EB-6F79-4CD4-B828-B4BB953FDE73}"/>
              </a:ext>
            </a:extLst>
          </p:cNvPr>
          <p:cNvSpPr txBox="1"/>
          <p:nvPr/>
        </p:nvSpPr>
        <p:spPr>
          <a:xfrm>
            <a:off x="869379" y="1029728"/>
            <a:ext cx="80391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ASSUMPTIONS​</a:t>
            </a:r>
            <a:endParaRPr lang="it-IT" b="1">
              <a:latin typeface="Poppins SemiBold"/>
              <a:cs typeface="Poppins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We consider the </a:t>
            </a:r>
            <a:r>
              <a:rPr lang="en-US">
                <a:latin typeface="Poppins SemiBold"/>
              </a:rPr>
              <a:t>aggregated case</a:t>
            </a:r>
            <a:r>
              <a:rPr lang="en-US">
                <a:latin typeface="Poppins Light"/>
              </a:rPr>
              <a:t> in which no contextual pricing is applied</a:t>
            </a: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We consider the value of mean returns to be known</a:t>
            </a:r>
            <a:endParaRPr lang="en-US" b="1">
              <a:latin typeface="Poppins Light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Bid related values are considered as fixed</a:t>
            </a:r>
          </a:p>
          <a:p>
            <a:endParaRPr lang="en-US">
              <a:latin typeface="Poppins Light"/>
            </a:endParaRPr>
          </a:p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ENVIRONMENT</a:t>
            </a:r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 </a:t>
            </a:r>
            <a:endParaRPr lang="it-IT">
              <a:latin typeface="Poppins SemiBold"/>
              <a:cs typeface="Poppin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Poppins Light"/>
                <a:cs typeface="Poppins Light"/>
              </a:rPr>
              <a:t>The environment is modeled by using a </a:t>
            </a:r>
            <a:r>
              <a:rPr lang="en-US">
                <a:latin typeface="Poppins SemiBold"/>
                <a:cs typeface="Poppins Light"/>
              </a:rPr>
              <a:t>binomial sampler</a:t>
            </a:r>
            <a:r>
              <a:rPr lang="en-US" b="1">
                <a:latin typeface="Poppins Light"/>
                <a:cs typeface="Poppins Light"/>
              </a:rPr>
              <a:t> </a:t>
            </a:r>
            <a:endParaRPr lang="en-US">
              <a:latin typeface="Poppins Light"/>
              <a:cs typeface="Poppins Ligh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Poppins Light"/>
              <a:cs typeface="Poppins Light"/>
            </a:endParaRPr>
          </a:p>
          <a:p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LEARNER</a:t>
            </a: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Thompson Sampling and UCB1 learners modified  for a </a:t>
            </a:r>
            <a:r>
              <a:rPr lang="en-US" b="1">
                <a:latin typeface="Poppins Light"/>
              </a:rPr>
              <a:t>Binomial reward</a:t>
            </a:r>
            <a:endParaRPr lang="en-US">
              <a:latin typeface="Poppins Light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What the learner registers is the expected daily revenue, computed using daily rewards</a:t>
            </a:r>
          </a:p>
        </p:txBody>
      </p:sp>
      <p:pic>
        <p:nvPicPr>
          <p:cNvPr id="6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8BC7982B-6E2D-455B-926D-66EF8DFB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9" y="3928486"/>
            <a:ext cx="8109196" cy="52753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E2AC842-6418-4EC1-B737-050F74C44E83}"/>
              </a:ext>
            </a:extLst>
          </p:cNvPr>
          <p:cNvCxnSpPr/>
          <p:nvPr/>
        </p:nvCxnSpPr>
        <p:spPr>
          <a:xfrm>
            <a:off x="1349749" y="4324909"/>
            <a:ext cx="1243851" cy="8405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C23A4AF-CCF7-4F06-961A-63EBDECB4B92}"/>
              </a:ext>
            </a:extLst>
          </p:cNvPr>
          <p:cNvCxnSpPr>
            <a:cxnSpLocks/>
          </p:cNvCxnSpPr>
          <p:nvPr/>
        </p:nvCxnSpPr>
        <p:spPr>
          <a:xfrm>
            <a:off x="6426013" y="4324908"/>
            <a:ext cx="1092571" cy="8405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28CFC8C-E605-4850-A3E7-E2F6F74A4B5E}"/>
              </a:ext>
            </a:extLst>
          </p:cNvPr>
          <p:cNvCxnSpPr>
            <a:cxnSpLocks/>
          </p:cNvCxnSpPr>
          <p:nvPr/>
        </p:nvCxnSpPr>
        <p:spPr>
          <a:xfrm flipV="1">
            <a:off x="5232587" y="4341718"/>
            <a:ext cx="731181" cy="0"/>
          </a:xfrm>
          <a:prstGeom prst="straightConnector1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B0D0619-7EF9-43C5-A813-48F86C8127FD}"/>
              </a:ext>
            </a:extLst>
          </p:cNvPr>
          <p:cNvCxnSpPr>
            <a:cxnSpLocks/>
          </p:cNvCxnSpPr>
          <p:nvPr/>
        </p:nvCxnSpPr>
        <p:spPr>
          <a:xfrm>
            <a:off x="7661462" y="4324909"/>
            <a:ext cx="1252254" cy="1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E8DE136-97B7-4654-8590-C4152C17D6C3}"/>
              </a:ext>
            </a:extLst>
          </p:cNvPr>
          <p:cNvCxnSpPr>
            <a:cxnSpLocks/>
          </p:cNvCxnSpPr>
          <p:nvPr/>
        </p:nvCxnSpPr>
        <p:spPr>
          <a:xfrm>
            <a:off x="2719667" y="4324909"/>
            <a:ext cx="907674" cy="1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81A8F922-71CD-4A00-804F-22DFF8DA8D7F}"/>
              </a:ext>
            </a:extLst>
          </p:cNvPr>
          <p:cNvSpPr/>
          <p:nvPr/>
        </p:nvSpPr>
        <p:spPr>
          <a:xfrm>
            <a:off x="1097615" y="4274483"/>
            <a:ext cx="151280" cy="1428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67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5842" y="76556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ONLINE PRICING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4BA2EB-6F79-4CD4-B828-B4BB953FDE73}"/>
              </a:ext>
            </a:extLst>
          </p:cNvPr>
          <p:cNvSpPr txBox="1"/>
          <p:nvPr/>
        </p:nvSpPr>
        <p:spPr>
          <a:xfrm>
            <a:off x="844915" y="1072076"/>
            <a:ext cx="803910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20336E"/>
                </a:solidFill>
                <a:latin typeface="Poppins SemiBold"/>
                <a:cs typeface="Poppins"/>
              </a:rPr>
              <a:t>TS-ALGORITHM</a:t>
            </a:r>
            <a:endParaRPr lang="en-US" sz="1600">
              <a:solidFill>
                <a:srgbClr val="20336E"/>
              </a:solidFill>
              <a:latin typeface="Poppins SemiBold"/>
              <a:cs typeface="Poppins"/>
            </a:endParaRPr>
          </a:p>
          <a:p>
            <a:r>
              <a:rPr lang="en-US">
                <a:latin typeface="Poppins Light"/>
              </a:rPr>
              <a:t>Updated parameters at the end of the day using the realization of a binomial distribution</a:t>
            </a:r>
            <a:endParaRPr lang="en-US">
              <a:latin typeface="Poppins SemiBold"/>
            </a:endParaRPr>
          </a:p>
          <a:p>
            <a:endParaRPr lang="en-US" b="1">
              <a:latin typeface="Poppins SemiBold"/>
            </a:endParaRPr>
          </a:p>
          <a:p>
            <a:endParaRPr lang="en-US">
              <a:latin typeface="Poppins Light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r>
              <a:rPr lang="en-US" sz="1600" b="1">
                <a:solidFill>
                  <a:srgbClr val="20336E"/>
                </a:solidFill>
                <a:latin typeface="Poppins SemiBold"/>
                <a:cs typeface="Poppins"/>
              </a:rPr>
              <a:t>UCB1-ALGORITHM</a:t>
            </a:r>
          </a:p>
          <a:p>
            <a:r>
              <a:rPr lang="en-US">
                <a:latin typeface="Poppins Light"/>
              </a:rPr>
              <a:t>It works as the classical one,  but it performs the update of parameters necessary to compute the upper </a:t>
            </a:r>
            <a:r>
              <a:rPr lang="en-US" err="1">
                <a:latin typeface="Poppins Light"/>
              </a:rPr>
              <a:t>Hoeffding</a:t>
            </a:r>
            <a:r>
              <a:rPr lang="en-US">
                <a:latin typeface="Poppins Light"/>
              </a:rPr>
              <a:t> bound in a batch manner.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809DA1CC-2CDF-45C2-911D-D7BA5E56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07788"/>
            <a:ext cx="1928813" cy="908849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02A69313-4235-4E46-9C8B-93B967BB07AF}"/>
              </a:ext>
            </a:extLst>
          </p:cNvPr>
          <p:cNvSpPr/>
          <p:nvPr/>
        </p:nvSpPr>
        <p:spPr>
          <a:xfrm>
            <a:off x="4252913" y="2185987"/>
            <a:ext cx="247650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8142C06-6520-413E-B7EB-B18FDAD5C108}"/>
              </a:ext>
            </a:extLst>
          </p:cNvPr>
          <p:cNvCxnSpPr/>
          <p:nvPr/>
        </p:nvCxnSpPr>
        <p:spPr>
          <a:xfrm flipV="1">
            <a:off x="4481513" y="2224086"/>
            <a:ext cx="771525" cy="762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F1FD70-F1AD-48EB-8069-810BED0C926E}"/>
              </a:ext>
            </a:extLst>
          </p:cNvPr>
          <p:cNvSpPr txBox="1"/>
          <p:nvPr/>
        </p:nvSpPr>
        <p:spPr>
          <a:xfrm>
            <a:off x="5343525" y="206216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err="1">
                <a:solidFill>
                  <a:srgbClr val="C00000"/>
                </a:solidFill>
                <a:latin typeface="Poppins Light"/>
              </a:rPr>
              <a:t>Number</a:t>
            </a:r>
            <a:r>
              <a:rPr lang="it-IT" sz="1000">
                <a:solidFill>
                  <a:srgbClr val="C00000"/>
                </a:solidFill>
                <a:latin typeface="Poppins Light"/>
              </a:rPr>
              <a:t> of daily positive </a:t>
            </a:r>
            <a:r>
              <a:rPr lang="it-IT" sz="1000" err="1">
                <a:solidFill>
                  <a:srgbClr val="C00000"/>
                </a:solidFill>
                <a:latin typeface="Poppins Light"/>
              </a:rPr>
              <a:t>realizations</a:t>
            </a:r>
            <a:endParaRPr lang="it-IT" sz="1000">
              <a:solidFill>
                <a:srgbClr val="C00000"/>
              </a:solidFill>
              <a:latin typeface="Poppins Light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8657948-CEF4-4036-BF64-C6A6328FA794}"/>
              </a:ext>
            </a:extLst>
          </p:cNvPr>
          <p:cNvSpPr/>
          <p:nvPr/>
        </p:nvSpPr>
        <p:spPr>
          <a:xfrm>
            <a:off x="4376738" y="2501672"/>
            <a:ext cx="209550" cy="2476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1B928C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3C44221-2576-4ED0-892C-E01FE2547049}"/>
              </a:ext>
            </a:extLst>
          </p:cNvPr>
          <p:cNvCxnSpPr/>
          <p:nvPr/>
        </p:nvCxnSpPr>
        <p:spPr>
          <a:xfrm>
            <a:off x="4591050" y="2712584"/>
            <a:ext cx="862012" cy="123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A47117-7C28-492E-AEE6-9544E182C53A}"/>
              </a:ext>
            </a:extLst>
          </p:cNvPr>
          <p:cNvSpPr txBox="1"/>
          <p:nvPr/>
        </p:nvSpPr>
        <p:spPr>
          <a:xfrm>
            <a:off x="5457825" y="277653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>
                <a:solidFill>
                  <a:srgbClr val="C00000"/>
                </a:solidFill>
                <a:latin typeface="Poppins Light"/>
              </a:rPr>
              <a:t>Total </a:t>
            </a:r>
            <a:r>
              <a:rPr lang="it-IT" sz="1000" err="1">
                <a:solidFill>
                  <a:srgbClr val="C00000"/>
                </a:solidFill>
                <a:latin typeface="Poppins Light"/>
              </a:rPr>
              <a:t>number</a:t>
            </a:r>
            <a:r>
              <a:rPr lang="it-IT" sz="1000">
                <a:solidFill>
                  <a:srgbClr val="C00000"/>
                </a:solidFill>
                <a:latin typeface="Poppins Light"/>
              </a:rPr>
              <a:t> of daily costumers</a:t>
            </a:r>
          </a:p>
        </p:txBody>
      </p:sp>
    </p:spTree>
    <p:extLst>
      <p:ext uri="{BB962C8B-B14F-4D97-AF65-F5344CB8AC3E}">
        <p14:creationId xmlns:p14="http://schemas.microsoft.com/office/powerpoint/2010/main" val="7228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4862" y="74076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ONLINE PRICING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A4AE65-65D6-43DE-B259-8C753D83F59B}"/>
              </a:ext>
            </a:extLst>
          </p:cNvPr>
          <p:cNvSpPr txBox="1"/>
          <p:nvPr/>
        </p:nvSpPr>
        <p:spPr>
          <a:xfrm>
            <a:off x="856023" y="576605"/>
            <a:ext cx="351870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>
              <a:solidFill>
                <a:srgbClr val="20336E"/>
              </a:solidFill>
              <a:latin typeface="Poppins"/>
              <a:cs typeface="Poppins"/>
            </a:endParaRPr>
          </a:p>
          <a:p>
            <a:endParaRPr lang="it-IT">
              <a:latin typeface="Poppins Light"/>
            </a:endParaRPr>
          </a:p>
          <a:p>
            <a:endParaRPr lang="it-IT">
              <a:latin typeface="Poppins Light"/>
            </a:endParaRPr>
          </a:p>
          <a:p>
            <a:r>
              <a:rPr lang="it-IT">
                <a:latin typeface="Poppins Light"/>
              </a:rPr>
              <a:t>•  </a:t>
            </a:r>
            <a:r>
              <a:rPr lang="it-IT">
                <a:latin typeface="Poppins SemiBold"/>
              </a:rPr>
              <a:t>Cumulative Regret,</a:t>
            </a:r>
            <a:r>
              <a:rPr lang="it-IT">
                <a:latin typeface="Poppins Light"/>
              </a:rPr>
              <a:t> to </a:t>
            </a:r>
            <a:r>
              <a:rPr lang="it-IT" err="1">
                <a:latin typeface="Poppins Light"/>
              </a:rPr>
              <a:t>identify</a:t>
            </a:r>
            <a:r>
              <a:rPr lang="it-IT">
                <a:latin typeface="Poppins Light"/>
              </a:rPr>
              <a:t> the </a:t>
            </a:r>
            <a:r>
              <a:rPr lang="it-IT" err="1">
                <a:latin typeface="Poppins Light"/>
              </a:rPr>
              <a:t>better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performing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algorithm</a:t>
            </a:r>
            <a:r>
              <a:rPr lang="it-IT">
                <a:latin typeface="Poppins Light"/>
              </a:rPr>
              <a:t> </a:t>
            </a:r>
          </a:p>
          <a:p>
            <a:endParaRPr lang="it-IT">
              <a:latin typeface="Poppins Light"/>
            </a:endParaRPr>
          </a:p>
          <a:p>
            <a:r>
              <a:rPr lang="it-IT">
                <a:latin typeface="Poppins Light"/>
              </a:rPr>
              <a:t>•  </a:t>
            </a:r>
            <a:r>
              <a:rPr lang="it-IT" err="1">
                <a:latin typeface="Poppins SemiBold"/>
              </a:rPr>
              <a:t>Daily</a:t>
            </a:r>
            <a:r>
              <a:rPr lang="it-IT">
                <a:latin typeface="Poppins SemiBold"/>
              </a:rPr>
              <a:t> </a:t>
            </a:r>
            <a:r>
              <a:rPr lang="it-IT" err="1">
                <a:latin typeface="Poppins SemiBold"/>
              </a:rPr>
              <a:t>Expected</a:t>
            </a:r>
            <a:r>
              <a:rPr lang="it-IT">
                <a:latin typeface="Poppins SemiBold"/>
              </a:rPr>
              <a:t> Revenue,</a:t>
            </a:r>
            <a:r>
              <a:rPr lang="it-IT">
                <a:latin typeface="Poppins Light"/>
              </a:rPr>
              <a:t> to </a:t>
            </a:r>
            <a:r>
              <a:rPr lang="it-IT" err="1">
                <a:latin typeface="Poppins Light"/>
              </a:rPr>
              <a:t>understand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if</a:t>
            </a:r>
            <a:r>
              <a:rPr lang="it-IT">
                <a:latin typeface="Poppins Light"/>
              </a:rPr>
              <a:t> the </a:t>
            </a:r>
            <a:r>
              <a:rPr lang="it-IT" err="1">
                <a:latin typeface="Poppins Light"/>
              </a:rPr>
              <a:t>algorithm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actually</a:t>
            </a:r>
            <a:br>
              <a:rPr lang="it-IT">
                <a:latin typeface="Poppins Light"/>
              </a:rPr>
            </a:br>
            <a:r>
              <a:rPr lang="it-IT">
                <a:latin typeface="Poppins Light"/>
              </a:rPr>
              <a:t>   </a:t>
            </a:r>
            <a:r>
              <a:rPr lang="it-IT" err="1">
                <a:latin typeface="Poppins Light"/>
              </a:rPr>
              <a:t>converges</a:t>
            </a:r>
            <a:r>
              <a:rPr lang="it-IT">
                <a:latin typeface="Poppins Light"/>
              </a:rPr>
              <a:t> to the optimum </a:t>
            </a:r>
            <a:r>
              <a:rPr lang="it-IT" err="1">
                <a:latin typeface="Poppins Light"/>
              </a:rPr>
              <a:t>value</a:t>
            </a:r>
            <a:r>
              <a:rPr lang="it-IT">
                <a:latin typeface="Poppins Light"/>
              </a:rPr>
              <a:t>.</a:t>
            </a:r>
          </a:p>
          <a:p>
            <a:endParaRPr lang="it-IT" b="1">
              <a:solidFill>
                <a:srgbClr val="20336E"/>
              </a:solidFill>
              <a:latin typeface="Poppins Light"/>
            </a:endParaRPr>
          </a:p>
        </p:txBody>
      </p:sp>
      <p:pic>
        <p:nvPicPr>
          <p:cNvPr id="13" name="Immagine 13">
            <a:extLst>
              <a:ext uri="{FF2B5EF4-FFF2-40B4-BE49-F238E27FC236}">
                <a16:creationId xmlns:a16="http://schemas.microsoft.com/office/drawing/2014/main" id="{1373A9AB-A4F7-4F43-80B8-C140353A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72" y="1174534"/>
            <a:ext cx="4641310" cy="347619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47394C-1EC6-400C-94E3-93ADF041AA27}"/>
              </a:ext>
            </a:extLst>
          </p:cNvPr>
          <p:cNvSpPr txBox="1"/>
          <p:nvPr/>
        </p:nvSpPr>
        <p:spPr>
          <a:xfrm>
            <a:off x="854242" y="628650"/>
            <a:ext cx="62624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</a:rPr>
              <a:t>PERFORMANCE  METRIC</a:t>
            </a:r>
          </a:p>
          <a:p>
            <a:r>
              <a:rPr lang="it-IT"/>
              <a:t>We repeat 100 times a one year simulation in order to obtain the estimate of: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56F8AF-217B-4AAE-9F1A-3E4D78953B53}"/>
              </a:ext>
            </a:extLst>
          </p:cNvPr>
          <p:cNvSpPr txBox="1"/>
          <p:nvPr/>
        </p:nvSpPr>
        <p:spPr>
          <a:xfrm>
            <a:off x="854242" y="2914650"/>
            <a:ext cx="32771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</a:rPr>
              <a:t>PERFORMANCE  EVALUATION</a:t>
            </a: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Both learners show sublinear Cumulative Regret</a:t>
            </a: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TS achieves much better performances</a:t>
            </a:r>
          </a:p>
          <a:p>
            <a:pPr marL="285750" indent="-285750"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1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4862" y="74076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ONLINE PRICING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A4AE65-65D6-43DE-B259-8C753D83F59B}"/>
              </a:ext>
            </a:extLst>
          </p:cNvPr>
          <p:cNvSpPr txBox="1"/>
          <p:nvPr/>
        </p:nvSpPr>
        <p:spPr>
          <a:xfrm>
            <a:off x="803388" y="591645"/>
            <a:ext cx="715073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PERFORMANCE EVALUATION</a:t>
            </a: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Fast </a:t>
            </a:r>
            <a:r>
              <a:rPr lang="it-IT" err="1">
                <a:latin typeface="Poppins Light"/>
              </a:rPr>
              <a:t>convergence</a:t>
            </a:r>
            <a:r>
              <a:rPr lang="it-IT">
                <a:latin typeface="Poppins Light"/>
              </a:rPr>
              <a:t> for </a:t>
            </a:r>
            <a:r>
              <a:rPr lang="it-IT" err="1">
                <a:latin typeface="Poppins Light"/>
              </a:rPr>
              <a:t>both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learners</a:t>
            </a: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TS </a:t>
            </a:r>
            <a:r>
              <a:rPr lang="it-IT" err="1">
                <a:latin typeface="Poppins Light"/>
              </a:rPr>
              <a:t>achieves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perfect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convergence</a:t>
            </a:r>
            <a:r>
              <a:rPr lang="it-IT">
                <a:latin typeface="Poppins Light"/>
              </a:rPr>
              <a:t> to the optimum </a:t>
            </a:r>
            <a:r>
              <a:rPr lang="it-IT" err="1">
                <a:latin typeface="Poppins Light"/>
              </a:rPr>
              <a:t>value</a:t>
            </a:r>
            <a:r>
              <a:rPr lang="it-IT">
                <a:latin typeface="Poppins Light"/>
              </a:rPr>
              <a:t>;  UCB1 </a:t>
            </a:r>
            <a:r>
              <a:rPr lang="it-IT" err="1">
                <a:latin typeface="Poppins Light"/>
              </a:rPr>
              <a:t>seems</a:t>
            </a:r>
            <a:r>
              <a:rPr lang="it-IT">
                <a:latin typeface="Poppins Light"/>
              </a:rPr>
              <a:t> to converge to </a:t>
            </a:r>
            <a:r>
              <a:rPr lang="it-IT" err="1">
                <a:latin typeface="Poppins Light"/>
              </a:rPr>
              <a:t>slightly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suboptimal</a:t>
            </a:r>
            <a:r>
              <a:rPr lang="it-IT">
                <a:latin typeface="Poppins Light"/>
              </a:rPr>
              <a:t> policy</a:t>
            </a: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endParaRPr lang="it-IT" b="1">
              <a:solidFill>
                <a:srgbClr val="20336E"/>
              </a:solidFill>
              <a:latin typeface="Poppins Light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478E3569-5B83-47D6-9A86-2FD4F932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8" y="1712944"/>
            <a:ext cx="4363038" cy="326004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54CAFD42-043E-4BC9-BEFE-E625F481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29" y="1711138"/>
            <a:ext cx="4365251" cy="32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3595" y="72140"/>
            <a:ext cx="8065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CONTEXTUAL PRICING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4BA2EB-6F79-4CD4-B828-B4BB953FDE73}"/>
              </a:ext>
            </a:extLst>
          </p:cNvPr>
          <p:cNvSpPr txBox="1"/>
          <p:nvPr/>
        </p:nvSpPr>
        <p:spPr>
          <a:xfrm>
            <a:off x="1323881" y="1027835"/>
            <a:ext cx="80391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OPTIMAL SOLUTION</a:t>
            </a:r>
            <a:endParaRPr lang="it-IT" b="1">
              <a:latin typeface="Poppins SemiBold"/>
              <a:cs typeface="Poppins"/>
            </a:endParaRPr>
          </a:p>
          <a:p>
            <a:endParaRPr lang="en-US" b="1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Different price to each </a:t>
            </a:r>
            <a:endParaRPr lang="en-US"/>
          </a:p>
          <a:p>
            <a:r>
              <a:rPr lang="en-US">
                <a:latin typeface="Poppins Light"/>
              </a:rPr>
              <a:t>      true underlying class</a:t>
            </a:r>
            <a:endParaRPr lang="en-US"/>
          </a:p>
          <a:p>
            <a:endParaRPr lang="en-US" b="1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31457C-E281-4DD0-BC92-C5818D18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1" y="2214104"/>
            <a:ext cx="2931193" cy="1037256"/>
          </a:xfrm>
          <a:prstGeom prst="rect">
            <a:avLst/>
          </a:prstGeom>
        </p:spPr>
      </p:pic>
      <p:pic>
        <p:nvPicPr>
          <p:cNvPr id="5" name="Immagine 7">
            <a:extLst>
              <a:ext uri="{FF2B5EF4-FFF2-40B4-BE49-F238E27FC236}">
                <a16:creationId xmlns:a16="http://schemas.microsoft.com/office/drawing/2014/main" id="{66C2F91F-B44B-4771-9898-34C2AE96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24" y="982738"/>
            <a:ext cx="3407148" cy="249655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8A16C9-B7FE-4ABC-BB17-A0E01DE2E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77" y="3707234"/>
            <a:ext cx="7192229" cy="6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3595" y="72140"/>
            <a:ext cx="8065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CONTEXTUAL PRICING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4BA2EB-6F79-4CD4-B828-B4BB953FDE73}"/>
              </a:ext>
            </a:extLst>
          </p:cNvPr>
          <p:cNvSpPr txBox="1"/>
          <p:nvPr/>
        </p:nvSpPr>
        <p:spPr>
          <a:xfrm>
            <a:off x="1104900" y="811867"/>
            <a:ext cx="80391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IMPLEMENTATION</a:t>
            </a:r>
            <a:endParaRPr lang="it-IT" b="1">
              <a:latin typeface="Poppins SemiBold"/>
              <a:cs typeface="Poppins"/>
            </a:endParaRPr>
          </a:p>
          <a:p>
            <a:endParaRPr lang="en-US" b="1">
              <a:solidFill>
                <a:srgbClr val="20336E"/>
              </a:solidFill>
              <a:latin typeface="Poppins"/>
              <a:cs typeface="Poppins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Customer</a:t>
            </a:r>
            <a:endParaRPr lang="en-US" b="1">
              <a:solidFill>
                <a:srgbClr val="20336E"/>
              </a:solidFill>
              <a:latin typeface="Poppins Light"/>
              <a:cs typeface="Poppins"/>
            </a:endParaRP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Feature Generation</a:t>
            </a:r>
            <a:endParaRPr lang="en-US">
              <a:latin typeface="Poppins Light"/>
            </a:endParaRPr>
          </a:p>
          <a:p>
            <a:pPr marL="285750" indent="-285750">
              <a:buChar char="•"/>
            </a:pPr>
            <a:r>
              <a:rPr lang="it-IT" err="1">
                <a:latin typeface="Poppins Light"/>
                <a:cs typeface="Poppins Light"/>
              </a:rPr>
              <a:t>Context</a:t>
            </a:r>
            <a:r>
              <a:rPr lang="it-IT">
                <a:latin typeface="Poppins Light"/>
                <a:cs typeface="Poppins Light"/>
              </a:rPr>
              <a:t> Mapping</a:t>
            </a:r>
            <a:endParaRPr lang="it-IT">
              <a:latin typeface="Poppins Light"/>
            </a:endParaRPr>
          </a:p>
          <a:p>
            <a:pPr marL="285750" indent="-285750">
              <a:buChar char="•"/>
            </a:pPr>
            <a:endParaRPr lang="en-US"/>
          </a:p>
          <a:p>
            <a:endParaRPr lang="en-US" b="1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en-US">
              <a:latin typeface="Poppins Light"/>
            </a:endParaRPr>
          </a:p>
          <a:p>
            <a:endParaRPr lang="en-US" b="1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  <p:pic>
        <p:nvPicPr>
          <p:cNvPr id="13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893A13-4748-4F90-BCC6-93280179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77" y="2857430"/>
            <a:ext cx="2743200" cy="417802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028CBEC7-1D9C-4C57-8100-CA653F3C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8" y="2192695"/>
            <a:ext cx="3507660" cy="2630574"/>
          </a:xfrm>
          <a:prstGeom prst="rect">
            <a:avLst/>
          </a:prstGeom>
        </p:spPr>
      </p:pic>
      <p:sp>
        <p:nvSpPr>
          <p:cNvPr id="9" name="CasellaDiTesto 1">
            <a:extLst>
              <a:ext uri="{FF2B5EF4-FFF2-40B4-BE49-F238E27FC236}">
                <a16:creationId xmlns:a16="http://schemas.microsoft.com/office/drawing/2014/main" id="{E6C592BA-4ED5-4BA9-B94E-9F69F9909107}"/>
              </a:ext>
            </a:extLst>
          </p:cNvPr>
          <p:cNvSpPr txBox="1"/>
          <p:nvPr/>
        </p:nvSpPr>
        <p:spPr>
          <a:xfrm>
            <a:off x="5520578" y="907619"/>
            <a:ext cx="2743199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  <a:cs typeface="Poppins Light"/>
              </a:rPr>
              <a:t>Context Generators</a:t>
            </a:r>
            <a:endParaRPr lang="en-US"/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  <a:cs typeface="Poppins Light"/>
              </a:rPr>
              <a:t>Naïve</a:t>
            </a:r>
            <a:endParaRPr lang="en-US"/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  <a:cs typeface="Poppins Light"/>
              </a:rPr>
              <a:t>Brute Force</a:t>
            </a:r>
            <a:endParaRPr lang="en-US"/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  <a:cs typeface="Poppins Light"/>
              </a:rPr>
              <a:t>Greedy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8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802011" y="105550"/>
            <a:ext cx="2808000" cy="741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595959"/>
                </a:solidFill>
              </a:rPr>
              <a:t>SCENARIO</a:t>
            </a: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812187" y="922760"/>
            <a:ext cx="4112034" cy="3605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20336E"/>
                </a:solidFill>
              </a:rPr>
              <a:t>VegStrenghty</a:t>
            </a:r>
            <a:r>
              <a:rPr lang="it-IT">
                <a:solidFill>
                  <a:schemeClr val="tx1"/>
                </a:solidFill>
              </a:rPr>
              <a:t>, e-commerce in the market of </a:t>
            </a:r>
            <a:r>
              <a:rPr lang="it-IT" err="1">
                <a:solidFill>
                  <a:schemeClr val="tx1"/>
                </a:solidFill>
              </a:rPr>
              <a:t>protein</a:t>
            </a:r>
            <a:r>
              <a:rPr lang="it-IT">
                <a:solidFill>
                  <a:schemeClr val="tx1"/>
                </a:solidFill>
              </a:rPr>
              <a:t> and vitamine shakes.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Born</a:t>
            </a:r>
            <a:r>
              <a:rPr lang="it-IT">
                <a:solidFill>
                  <a:schemeClr val="tx1"/>
                </a:solidFill>
              </a:rPr>
              <a:t> to </a:t>
            </a:r>
            <a:r>
              <a:rPr lang="it-IT" err="1">
                <a:solidFill>
                  <a:schemeClr val="tx1"/>
                </a:solidFill>
              </a:rPr>
              <a:t>provide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aid</a:t>
            </a:r>
            <a:r>
              <a:rPr lang="it-IT">
                <a:solidFill>
                  <a:schemeClr val="tx1"/>
                </a:solidFill>
              </a:rPr>
              <a:t> to vegan people, </a:t>
            </a:r>
            <a:r>
              <a:rPr lang="it-IT" err="1">
                <a:solidFill>
                  <a:schemeClr val="tx1"/>
                </a:solidFill>
              </a:rPr>
              <a:t>got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appreciated</a:t>
            </a:r>
            <a:r>
              <a:rPr lang="it-IT">
                <a:solidFill>
                  <a:schemeClr val="tx1"/>
                </a:solidFill>
              </a:rPr>
              <a:t> by </a:t>
            </a:r>
            <a:r>
              <a:rPr lang="it-IT" err="1">
                <a:solidFill>
                  <a:schemeClr val="tx1"/>
                </a:solidFill>
              </a:rPr>
              <a:t>athletes</a:t>
            </a:r>
            <a:r>
              <a:rPr lang="it-IT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/>
          </a:p>
          <a:p>
            <a:pPr marL="0" indent="0">
              <a:buClr>
                <a:schemeClr val="dk1"/>
              </a:buClr>
              <a:buSzPts val="1100"/>
            </a:pPr>
            <a:endParaRPr lang="it-IT">
              <a:solidFill>
                <a:srgbClr val="3F4D53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err="1">
                <a:solidFill>
                  <a:srgbClr val="20336E"/>
                </a:solidFill>
              </a:rPr>
              <a:t>AllMightyShake</a:t>
            </a:r>
            <a:r>
              <a:rPr lang="it-IT" b="1">
                <a:solidFill>
                  <a:srgbClr val="20336E"/>
                </a:solidFill>
              </a:rPr>
              <a:t>©</a:t>
            </a:r>
            <a:r>
              <a:rPr lang="it-IT">
                <a:solidFill>
                  <a:schemeClr val="tx1"/>
                </a:solidFill>
              </a:rPr>
              <a:t>: new product </a:t>
            </a:r>
            <a:r>
              <a:rPr lang="it-IT" err="1">
                <a:solidFill>
                  <a:schemeClr val="tx1"/>
                </a:solidFill>
              </a:rPr>
              <a:t>designed</a:t>
            </a:r>
            <a:r>
              <a:rPr lang="it-IT">
                <a:solidFill>
                  <a:schemeClr val="tx1"/>
                </a:solidFill>
              </a:rPr>
              <a:t> to </a:t>
            </a:r>
            <a:r>
              <a:rPr lang="it-IT" err="1">
                <a:solidFill>
                  <a:schemeClr val="tx1"/>
                </a:solidFill>
              </a:rPr>
              <a:t>address</a:t>
            </a:r>
            <a:r>
              <a:rPr lang="it-IT">
                <a:solidFill>
                  <a:schemeClr val="tx1"/>
                </a:solidFill>
              </a:rPr>
              <a:t> the </a:t>
            </a:r>
            <a:r>
              <a:rPr lang="it-IT" err="1">
                <a:solidFill>
                  <a:schemeClr val="tx1"/>
                </a:solidFill>
              </a:rPr>
              <a:t>whole</a:t>
            </a:r>
            <a:r>
              <a:rPr lang="it-IT">
                <a:solidFill>
                  <a:schemeClr val="tx1"/>
                </a:solidFill>
              </a:rPr>
              <a:t> market</a:t>
            </a:r>
          </a:p>
          <a:p>
            <a:pPr marL="285750" indent="-2857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>
                <a:solidFill>
                  <a:srgbClr val="20336E"/>
                </a:solidFill>
              </a:rPr>
              <a:t>Social Advertising: </a:t>
            </a:r>
            <a:r>
              <a:rPr lang="it-IT">
                <a:solidFill>
                  <a:schemeClr val="tx1"/>
                </a:solidFill>
              </a:rPr>
              <a:t>advertising campaign is pursued through Instagram Ads</a:t>
            </a:r>
          </a:p>
          <a:p>
            <a:pPr marL="0" indent="0">
              <a:buSzPts val="1100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AA7703-1E40-458B-81B1-29AD546C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64" y="3127017"/>
            <a:ext cx="2003612" cy="1293131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ECA1FDF1-6A7E-429E-8C78-DEEB11D8D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11" y="976593"/>
            <a:ext cx="966067" cy="20725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3595" y="72140"/>
            <a:ext cx="8065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CONTEXTUAL PRICING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3CBBB1B0-2C34-4229-A989-12260F9331BC}"/>
              </a:ext>
            </a:extLst>
          </p:cNvPr>
          <p:cNvSpPr txBox="1"/>
          <p:nvPr/>
        </p:nvSpPr>
        <p:spPr>
          <a:xfrm>
            <a:off x="951954" y="1023679"/>
            <a:ext cx="3149552" cy="24622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20336E"/>
                </a:solidFill>
                <a:latin typeface="Poppins"/>
                <a:cs typeface="Poppins"/>
              </a:rPr>
              <a:t>IMPLEMENTATION</a:t>
            </a:r>
            <a:endParaRPr lang="it-IT"/>
          </a:p>
          <a:p>
            <a:endParaRPr lang="en-US" b="1">
              <a:solidFill>
                <a:srgbClr val="20336E"/>
              </a:solidFill>
              <a:latin typeface="Poppins"/>
              <a:cs typeface="Poppins"/>
            </a:endParaRPr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Customer Database</a:t>
            </a:r>
            <a:endParaRPr lang="en-US"/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</a:rPr>
              <a:t>Daily variables</a:t>
            </a:r>
            <a:endParaRPr lang="en-US">
              <a:latin typeface="Poppins Light"/>
            </a:endParaRPr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</a:rPr>
              <a:t>Collection of daily customers</a:t>
            </a:r>
            <a:endParaRPr lang="en-US">
              <a:latin typeface="Poppins Light"/>
            </a:endParaRPr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</a:rPr>
              <a:t>Context history</a:t>
            </a:r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</a:rPr>
              <a:t>Mean Returns Estimation</a:t>
            </a:r>
          </a:p>
          <a:p>
            <a:pPr marL="342900" indent="-342900">
              <a:buAutoNum type="arabicPeriod"/>
            </a:pPr>
            <a:endParaRPr lang="en-US" b="1"/>
          </a:p>
          <a:p>
            <a:pPr marL="285750" indent="-285750">
              <a:buChar char="•"/>
            </a:pPr>
            <a:r>
              <a:rPr lang="en-US">
                <a:latin typeface="Poppins Light"/>
              </a:rPr>
              <a:t>Learners</a:t>
            </a:r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</a:rPr>
              <a:t>TS &amp; UCB1</a:t>
            </a:r>
          </a:p>
          <a:p>
            <a:pPr marL="342900" indent="-342900">
              <a:buAutoNum type="arabicPeriod"/>
            </a:pPr>
            <a:r>
              <a:rPr lang="en-US" b="1">
                <a:latin typeface="Poppins Light"/>
              </a:rPr>
              <a:t>Offline-Training</a:t>
            </a:r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FEBEFA5-AB38-46EC-9BC7-18C4A2D5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1" y="966055"/>
            <a:ext cx="4037479" cy="35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3595" y="72140"/>
            <a:ext cx="8065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BID AND CONTEXTUAL PRICING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B21CD2-E513-4483-B25A-106F5EF6C09C}"/>
              </a:ext>
            </a:extLst>
          </p:cNvPr>
          <p:cNvSpPr txBox="1"/>
          <p:nvPr/>
        </p:nvSpPr>
        <p:spPr>
          <a:xfrm>
            <a:off x="866775" y="832124"/>
            <a:ext cx="8043041" cy="43704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>
                <a:solidFill>
                  <a:srgbClr val="20336E"/>
                </a:solidFill>
                <a:latin typeface="Poppins SemiBold"/>
              </a:rPr>
              <a:t>PERFORMANCE EVALUATION</a:t>
            </a:r>
          </a:p>
          <a:p>
            <a:endParaRPr lang="it-IT" sz="2000" b="1">
              <a:solidFill>
                <a:srgbClr val="20336E"/>
              </a:solidFill>
              <a:latin typeface="Poppins SemiBold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endParaRPr lang="it-IT">
              <a:latin typeface="Poppins Light"/>
            </a:endParaRPr>
          </a:p>
          <a:p>
            <a:endParaRPr lang="it-IT" b="1">
              <a:latin typeface="Poppins Light"/>
            </a:endParaRPr>
          </a:p>
          <a:p>
            <a:pPr marL="285750" indent="-285750">
              <a:buChar char="•"/>
            </a:pPr>
            <a:endParaRPr lang="en-US" b="1">
              <a:latin typeface="Poppins Light"/>
            </a:endParaRPr>
          </a:p>
          <a:p>
            <a:endParaRPr lang="en-US" b="1">
              <a:solidFill>
                <a:srgbClr val="20336E"/>
              </a:solidFill>
              <a:latin typeface="Poppins SemiBold"/>
            </a:endParaRPr>
          </a:p>
          <a:p>
            <a:endParaRPr lang="en-US" b="1">
              <a:latin typeface="Poppins SemiBold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672563A5-232C-4B7E-9D59-A0C0F9C3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55" y="1160680"/>
            <a:ext cx="4484205" cy="3431489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6CF124EA-10F9-4A17-A067-9C9FB0D4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70" y="1134643"/>
            <a:ext cx="4611093" cy="34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5102" y="74967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PRICE AND ONLINE BIDDING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4BA2EB-6F79-4CD4-B828-B4BB953FDE73}"/>
              </a:ext>
            </a:extLst>
          </p:cNvPr>
          <p:cNvSpPr txBox="1"/>
          <p:nvPr/>
        </p:nvSpPr>
        <p:spPr>
          <a:xfrm>
            <a:off x="866775" y="659441"/>
            <a:ext cx="80391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ASSUMPTIONS</a:t>
            </a: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No budget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constraint</a:t>
            </a:r>
            <a:endParaRPr lang="it-IT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No class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diversification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wrt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bidding</a:t>
            </a:r>
            <a:endParaRPr lang="it-IT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Price </a:t>
            </a:r>
            <a:r>
              <a:rPr lang="it-IT" err="1">
                <a:latin typeface="Poppins Light"/>
              </a:rPr>
              <a:t>related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values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considered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as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fixed</a:t>
            </a:r>
            <a:endParaRPr lang="it-IT">
              <a:solidFill>
                <a:schemeClr val="tx1"/>
              </a:solidFill>
              <a:latin typeface="Poppins Light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ENVIRONMENT</a:t>
            </a:r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​</a:t>
            </a:r>
            <a:endParaRPr lang="it-IT" b="1">
              <a:latin typeface="Poppins SemiBold"/>
              <a:cs typeface="Poppins"/>
            </a:endParaRPr>
          </a:p>
          <a:p>
            <a:r>
              <a:rPr lang="it-IT">
                <a:latin typeface="Poppins Light"/>
              </a:rPr>
              <a:t>At </a:t>
            </a:r>
            <a:r>
              <a:rPr lang="it-IT" err="1">
                <a:latin typeface="Poppins Light"/>
              </a:rPr>
              <a:t>each</a:t>
            </a:r>
            <a:r>
              <a:rPr lang="it-IT">
                <a:latin typeface="Poppins Light"/>
              </a:rPr>
              <a:t> round: </a:t>
            </a: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Samples </a:t>
            </a:r>
            <a:r>
              <a:rPr lang="it-IT" err="1">
                <a:latin typeface="Poppins Light"/>
              </a:rPr>
              <a:t>values</a:t>
            </a:r>
            <a:r>
              <a:rPr lang="it-IT">
                <a:latin typeface="Poppins Light"/>
              </a:rPr>
              <a:t> of NDC and CPC </a:t>
            </a:r>
            <a:r>
              <a:rPr lang="it-IT" err="1">
                <a:latin typeface="Poppins Light"/>
              </a:rPr>
              <a:t>according</a:t>
            </a:r>
            <a:r>
              <a:rPr lang="it-IT">
                <a:latin typeface="Poppins Light"/>
              </a:rPr>
              <a:t> to the </a:t>
            </a:r>
            <a:r>
              <a:rPr lang="it-IT" err="1">
                <a:latin typeface="Poppins Light"/>
              </a:rPr>
              <a:t>given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bid</a:t>
            </a:r>
            <a:endParaRPr lang="it-IT"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Compute the revenue </a:t>
            </a:r>
            <a:r>
              <a:rPr lang="it-IT" err="1">
                <a:latin typeface="Poppins Light"/>
              </a:rPr>
              <a:t>expression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using</a:t>
            </a:r>
            <a:r>
              <a:rPr lang="it-IT">
                <a:latin typeface="Poppins Light"/>
              </a:rPr>
              <a:t> the </a:t>
            </a:r>
            <a:r>
              <a:rPr lang="it-IT" err="1">
                <a:latin typeface="Poppins Light"/>
              </a:rPr>
              <a:t>sampled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values</a:t>
            </a:r>
            <a:endParaRPr lang="it-IT">
              <a:latin typeface="Poppins Light"/>
            </a:endParaRPr>
          </a:p>
          <a:p>
            <a:endParaRPr lang="it-IT" b="1">
              <a:latin typeface="Poppins Light"/>
            </a:endParaRPr>
          </a:p>
          <a:p>
            <a:pPr marL="285750" indent="-285750">
              <a:buChar char="•"/>
            </a:pPr>
            <a:endParaRPr lang="en-US" b="1">
              <a:latin typeface="Poppins Light"/>
            </a:endParaRPr>
          </a:p>
          <a:p>
            <a:r>
              <a:rPr lang="en-US" b="1">
                <a:solidFill>
                  <a:srgbClr val="20336E"/>
                </a:solidFill>
                <a:latin typeface="Poppins SemiBold"/>
                <a:cs typeface="Poppins"/>
              </a:rPr>
              <a:t>LEARNER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tx1"/>
                </a:solidFill>
                <a:latin typeface="Poppins Light"/>
              </a:rPr>
              <a:t>MAB setting with a bid value for each arm</a:t>
            </a:r>
            <a:endParaRPr lang="en-US">
              <a:solidFill>
                <a:schemeClr val="tx1"/>
              </a:solidFill>
              <a:latin typeface="Poppins SemiBold"/>
            </a:endParaRPr>
          </a:p>
          <a:p>
            <a:pPr marL="285750" indent="-285750">
              <a:buChar char="•"/>
            </a:pPr>
            <a:r>
              <a:rPr lang="en-US">
                <a:solidFill>
                  <a:schemeClr val="tx1"/>
                </a:solidFill>
                <a:latin typeface="Poppins Light"/>
              </a:rPr>
              <a:t>10 candidates (possible bid values)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tx1"/>
                </a:solidFill>
                <a:latin typeface="Poppins Light"/>
              </a:rPr>
              <a:t>Models Considered:</a:t>
            </a:r>
            <a:br>
              <a:rPr lang="en-US">
                <a:latin typeface="Poppins Light"/>
              </a:rPr>
            </a:br>
            <a:r>
              <a:rPr lang="en-US">
                <a:solidFill>
                  <a:schemeClr val="tx1"/>
                </a:solidFill>
                <a:latin typeface="Poppins Light"/>
              </a:rPr>
              <a:t>- Gaussian TS (GTS)</a:t>
            </a:r>
            <a:br>
              <a:rPr lang="en-US">
                <a:latin typeface="Poppins Light"/>
              </a:rPr>
            </a:br>
            <a:r>
              <a:rPr lang="en-US">
                <a:solidFill>
                  <a:schemeClr val="tx1"/>
                </a:solidFill>
                <a:latin typeface="Poppins Light"/>
              </a:rPr>
              <a:t>- Gaussian Process TS (GPTS)</a:t>
            </a: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871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5102" y="74966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PRICE AND ONLINE BIDDING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1">
                <a:extLst>
                  <a:ext uri="{FF2B5EF4-FFF2-40B4-BE49-F238E27FC236}">
                    <a16:creationId xmlns:a16="http://schemas.microsoft.com/office/drawing/2014/main" id="{92A57D4E-5B95-42BE-B6BB-71C10B2CAAB8}"/>
                  </a:ext>
                </a:extLst>
              </p:cNvPr>
              <p:cNvSpPr txBox="1"/>
              <p:nvPr/>
            </p:nvSpPr>
            <p:spPr>
              <a:xfrm>
                <a:off x="805102" y="651558"/>
                <a:ext cx="8043041" cy="689419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it-IT" sz="1800" b="1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GTS</a:t>
                </a:r>
                <a:endParaRPr lang="it-IT" b="1">
                  <a:solidFill>
                    <a:srgbClr val="20336E"/>
                  </a:solidFill>
                  <a:latin typeface="Poppins SemiBold"/>
                </a:endParaRPr>
              </a:p>
              <a:p>
                <a:pPr marL="285750" indent="-285750"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Same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as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TS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Algorithm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,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but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on the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bid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values</a:t>
                </a:r>
                <a:endParaRPr lang="it-IT">
                  <a:solidFill>
                    <a:schemeClr val="tx1"/>
                  </a:solidFill>
                  <a:latin typeface="Poppins Light"/>
                </a:endParaRPr>
              </a:p>
              <a:p>
                <a:pPr marL="285750" indent="-285750"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Prior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and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Sampling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distributions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assumed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to be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Gaussian</a:t>
                </a:r>
                <a:endParaRPr lang="it-IT">
                  <a:solidFill>
                    <a:schemeClr val="tx1"/>
                  </a:solidFill>
                  <a:latin typeface="Poppins Light"/>
                </a:endParaRPr>
              </a:p>
              <a:p>
                <a:pPr marL="285750" indent="-285750">
                  <a:buChar char="•"/>
                </a:pPr>
                <a:endParaRPr lang="it-IT">
                  <a:latin typeface="Poppins Light"/>
                </a:endParaRPr>
              </a:p>
              <a:p>
                <a:endParaRPr lang="it-IT" b="1">
                  <a:solidFill>
                    <a:srgbClr val="20336E"/>
                  </a:solidFill>
                  <a:latin typeface="Poppins SemiBold"/>
                </a:endParaRPr>
              </a:p>
              <a:p>
                <a:r>
                  <a:rPr lang="it-IT" sz="1800" b="1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GPTS</a:t>
                </a:r>
                <a:endParaRPr lang="it-IT" sz="1800"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Char char="•"/>
                </a:pP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Using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Gaussian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Process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as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a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regressor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to model the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Revenue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distribution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, </a:t>
                </a:r>
                <a:br>
                  <a:rPr lang="it-IT">
                    <a:solidFill>
                      <a:schemeClr val="tx1"/>
                    </a:solidFill>
                    <a:latin typeface="Poppins Light"/>
                  </a:rPr>
                </a:b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assuming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:</a:t>
                </a:r>
                <a:br>
                  <a:rPr lang="it-IT">
                    <a:solidFill>
                      <a:schemeClr val="tx1"/>
                    </a:solidFill>
                    <a:latin typeface="Poppins Light"/>
                  </a:rPr>
                </a:br>
                <a:br>
                  <a:rPr lang="it-IT">
                    <a:latin typeface="Poppins Light"/>
                  </a:rPr>
                </a:b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- Zero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mean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GP</a:t>
                </a:r>
                <a:br>
                  <a:rPr lang="it-IT">
                    <a:solidFill>
                      <a:schemeClr val="tx1"/>
                    </a:solidFill>
                    <a:latin typeface="Poppins Light"/>
                  </a:rPr>
                </a:b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- 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covariance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function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: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squared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exponential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kernel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 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function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 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 Light"/>
                      </a:rPr>
                      <m:t>𝑘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 Light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 Light"/>
                          </a:rPr>
                          <m:t>𝑥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 Light"/>
                          </a:rPr>
                          <m:t>, 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Poppins Light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Poppins Light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Poppins Light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 plus a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white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  <a:cs typeface="Poppins Light"/>
                  </a:rPr>
                  <a:t>noise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:</a:t>
                </a:r>
                <a:b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</a:br>
                <a:r>
                  <a:rPr lang="it-IT">
                    <a:solidFill>
                      <a:schemeClr val="tx1"/>
                    </a:solidFill>
                    <a:latin typeface="Poppins Light"/>
                    <a:cs typeface="Poppins Light"/>
                  </a:rPr>
                  <a:t>   </a:t>
                </a:r>
              </a:p>
              <a:p>
                <a:endParaRPr lang="it-IT">
                  <a:solidFill>
                    <a:schemeClr val="tx1"/>
                  </a:solidFill>
                  <a:latin typeface="Poppins Light"/>
                  <a:cs typeface="Poppins Light"/>
                </a:endParaRPr>
              </a:p>
              <a:p>
                <a:endParaRPr lang="it-IT"/>
              </a:p>
              <a:p>
                <a:endParaRPr lang="it-IT"/>
              </a:p>
              <a:p>
                <a:pPr marL="285750" indent="-285750"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Mean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and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Variance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are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updated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according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to the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daily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collected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 Light"/>
                  </a:rPr>
                  <a:t>revenue</a:t>
                </a:r>
                <a:r>
                  <a:rPr lang="it-IT">
                    <a:solidFill>
                      <a:schemeClr val="tx1"/>
                    </a:solidFill>
                    <a:latin typeface="Poppins Light"/>
                  </a:rPr>
                  <a:t>.</a:t>
                </a:r>
              </a:p>
              <a:p>
                <a:endParaRPr lang="it-IT">
                  <a:latin typeface="Poppins Light"/>
                </a:endParaRPr>
              </a:p>
              <a:p>
                <a:endParaRPr lang="it-IT" b="1">
                  <a:latin typeface="Poppins Light"/>
                </a:endParaRPr>
              </a:p>
              <a:p>
                <a:pPr marL="285750" indent="-285750">
                  <a:buChar char="•"/>
                </a:pPr>
                <a:endParaRPr lang="en-US" b="1">
                  <a:latin typeface="Poppins Light"/>
                </a:endParaRPr>
              </a:p>
              <a:p>
                <a:endParaRPr lang="en-US" b="1">
                  <a:solidFill>
                    <a:srgbClr val="20336E"/>
                  </a:solidFill>
                  <a:latin typeface="Poppins SemiBold"/>
                </a:endParaRPr>
              </a:p>
              <a:p>
                <a:endParaRPr lang="en-US" b="1">
                  <a:latin typeface="Poppins SemiBold"/>
                </a:endParaRPr>
              </a:p>
              <a:p>
                <a:endParaRPr lang="en-US">
                  <a:latin typeface="Poppins Light"/>
                </a:endParaRPr>
              </a:p>
              <a:p>
                <a:endParaRPr lang="en-US">
                  <a:latin typeface="Poppins Light"/>
                </a:endParaRPr>
              </a:p>
              <a:p>
                <a:endParaRPr lang="en-US">
                  <a:latin typeface="Poppins Light"/>
                </a:endParaRPr>
              </a:p>
              <a:p>
                <a:pPr marL="285750" indent="-285750">
                  <a:buChar char="•"/>
                </a:pPr>
                <a:endParaRPr lang="en-US">
                  <a:solidFill>
                    <a:srgbClr val="20336E"/>
                  </a:solidFill>
                  <a:latin typeface="Poppins SemiBold"/>
                </a:endParaRPr>
              </a:p>
              <a:p>
                <a:pPr marL="285750" indent="-285750">
                  <a:buChar char="•"/>
                </a:pPr>
                <a:endParaRPr lang="en-US">
                  <a:solidFill>
                    <a:srgbClr val="20336E"/>
                  </a:solidFill>
                  <a:latin typeface="Poppins SemiBold"/>
                </a:endParaRPr>
              </a:p>
              <a:p>
                <a:endParaRPr lang="en-US">
                  <a:solidFill>
                    <a:srgbClr val="20336E"/>
                  </a:solidFill>
                  <a:latin typeface="Poppins SemiBold"/>
                </a:endParaRPr>
              </a:p>
              <a:p>
                <a:endParaRPr lang="en-US">
                  <a:solidFill>
                    <a:srgbClr val="20336E"/>
                  </a:solidFill>
                  <a:latin typeface="Poppins SemiBold"/>
                </a:endParaRPr>
              </a:p>
              <a:p>
                <a:endParaRPr lang="en-US">
                  <a:solidFill>
                    <a:srgbClr val="20336E"/>
                  </a:solidFill>
                  <a:latin typeface="Poppins SemiBold"/>
                </a:endParaRPr>
              </a:p>
              <a:p>
                <a:endParaRPr lang="en-US">
                  <a:solidFill>
                    <a:srgbClr val="20336E"/>
                  </a:solidFill>
                  <a:latin typeface="Poppins SemiBold"/>
                </a:endParaRPr>
              </a:p>
            </p:txBody>
          </p:sp>
        </mc:Choice>
        <mc:Fallback xmlns="">
          <p:sp>
            <p:nvSpPr>
              <p:cNvPr id="6" name="CasellaDiTesto 1">
                <a:extLst>
                  <a:ext uri="{FF2B5EF4-FFF2-40B4-BE49-F238E27FC236}">
                    <a16:creationId xmlns:a16="http://schemas.microsoft.com/office/drawing/2014/main" id="{92A57D4E-5B95-42BE-B6BB-71C10B2CA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02" y="651558"/>
                <a:ext cx="8043041" cy="6894195"/>
              </a:xfrm>
              <a:prstGeom prst="rect">
                <a:avLst/>
              </a:prstGeom>
              <a:blipFill>
                <a:blip r:embed="rId2"/>
                <a:stretch>
                  <a:fillRect l="-607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A1DF7F-D6F0-7B43-8F66-92DB321A8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316600"/>
            <a:ext cx="3467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05102" y="83190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FIXED PRICE AND ONLINE BIDDING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>
            <a:off x="866775" y="832124"/>
            <a:ext cx="8043041" cy="43704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>
                <a:solidFill>
                  <a:srgbClr val="20336E"/>
                </a:solidFill>
                <a:latin typeface="Poppins SemiBold"/>
                <a:cs typeface="Poppins"/>
              </a:rPr>
              <a:t>PERFORMANCE EVALUATION</a:t>
            </a:r>
          </a:p>
          <a:p>
            <a:endParaRPr lang="it-IT" sz="2000" b="1">
              <a:solidFill>
                <a:srgbClr val="20336E"/>
              </a:solidFill>
              <a:latin typeface="Poppins SemiBold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endParaRPr lang="it-IT">
              <a:latin typeface="Poppins Light"/>
            </a:endParaRPr>
          </a:p>
          <a:p>
            <a:endParaRPr lang="it-IT" b="1">
              <a:latin typeface="Poppins Light"/>
            </a:endParaRPr>
          </a:p>
          <a:p>
            <a:pPr marL="285750" indent="-285750">
              <a:buChar char="•"/>
            </a:pPr>
            <a:endParaRPr lang="en-US" b="1">
              <a:latin typeface="Poppins Light"/>
            </a:endParaRPr>
          </a:p>
          <a:p>
            <a:endParaRPr lang="en-US" b="1">
              <a:solidFill>
                <a:srgbClr val="20336E"/>
              </a:solidFill>
              <a:latin typeface="Poppins SemiBold"/>
            </a:endParaRPr>
          </a:p>
          <a:p>
            <a:endParaRPr lang="en-US" b="1">
              <a:latin typeface="Poppins SemiBold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5B4FB56B-90C0-4EC4-B3C5-844E3F9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" y="1483214"/>
            <a:ext cx="4465585" cy="3119061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7FB1CFA-0DDB-4544-87AB-95C4E7DB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73" y="1117382"/>
            <a:ext cx="4674474" cy="34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66775" y="247650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JOINT BIDDING &amp; PRICING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>
            <a:off x="866775" y="832124"/>
            <a:ext cx="8043041" cy="36009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err="1">
                <a:solidFill>
                  <a:schemeClr val="tx1"/>
                </a:solidFill>
                <a:latin typeface="Poppins Light"/>
              </a:rPr>
              <a:t>We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now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want</a:t>
            </a:r>
            <a:r>
              <a:rPr lang="it-IT">
                <a:solidFill>
                  <a:schemeClr val="tx1"/>
                </a:solidFill>
                <a:latin typeface="Poppins Light"/>
              </a:rPr>
              <a:t> to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apply</a:t>
            </a:r>
            <a:r>
              <a:rPr lang="it-IT">
                <a:solidFill>
                  <a:schemeClr val="tx1"/>
                </a:solidFill>
                <a:latin typeface="Poppins Light"/>
              </a:rPr>
              <a:t>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two</a:t>
            </a:r>
            <a:r>
              <a:rPr lang="it-IT">
                <a:solidFill>
                  <a:schemeClr val="tx1"/>
                </a:solidFill>
                <a:latin typeface="Poppins Light"/>
              </a:rPr>
              <a:t> 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algorithms</a:t>
            </a:r>
            <a:r>
              <a:rPr lang="it-IT">
                <a:solidFill>
                  <a:schemeClr val="tx1"/>
                </a:solidFill>
                <a:latin typeface="Poppins Light"/>
              </a:rPr>
              <a:t> 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sequentially</a:t>
            </a:r>
            <a:r>
              <a:rPr lang="it-IT">
                <a:solidFill>
                  <a:schemeClr val="tx1"/>
                </a:solidFill>
                <a:latin typeface="Poppins Light"/>
              </a:rPr>
              <a:t> in order to 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discover</a:t>
            </a:r>
            <a:r>
              <a:rPr lang="it-IT">
                <a:solidFill>
                  <a:schemeClr val="tx1"/>
                </a:solidFill>
                <a:latin typeface="Poppins Light"/>
              </a:rPr>
              <a:t> the </a:t>
            </a:r>
            <a:endParaRPr lang="it-IT">
              <a:solidFill>
                <a:schemeClr val="tx1"/>
              </a:solidFill>
            </a:endParaRPr>
          </a:p>
          <a:p>
            <a:r>
              <a:rPr lang="it-IT" err="1">
                <a:solidFill>
                  <a:schemeClr val="tx1"/>
                </a:solidFill>
                <a:latin typeface="Poppins Light"/>
              </a:rPr>
              <a:t>optimal</a:t>
            </a:r>
            <a:r>
              <a:rPr lang="it-IT">
                <a:solidFill>
                  <a:schemeClr val="tx1"/>
                </a:solidFill>
                <a:latin typeface="Poppins Light"/>
              </a:rPr>
              <a:t> joint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bidding</a:t>
            </a:r>
            <a:r>
              <a:rPr lang="it-IT">
                <a:solidFill>
                  <a:schemeClr val="tx1"/>
                </a:solidFill>
                <a:latin typeface="Poppins Light"/>
              </a:rPr>
              <a:t>-pricing strategy.</a:t>
            </a:r>
            <a:endParaRPr lang="it-IT">
              <a:solidFill>
                <a:schemeClr val="tx1"/>
              </a:solidFill>
            </a:endParaRPr>
          </a:p>
          <a:p>
            <a:endParaRPr lang="it-IT">
              <a:solidFill>
                <a:schemeClr val="tx1"/>
              </a:solidFill>
              <a:latin typeface="Poppins Light"/>
            </a:endParaRPr>
          </a:p>
          <a:p>
            <a:r>
              <a:rPr lang="it-IT" sz="1600">
                <a:solidFill>
                  <a:srgbClr val="20336E"/>
                </a:solidFill>
                <a:latin typeface="Poppins SemiBold"/>
              </a:rPr>
              <a:t>ADVERTISING :</a:t>
            </a:r>
            <a:endParaRPr lang="it-IT" sz="1600">
              <a:latin typeface="Poppins SemiBold"/>
            </a:endParaRP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GPTS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selects</a:t>
            </a:r>
            <a:r>
              <a:rPr lang="it-IT">
                <a:solidFill>
                  <a:schemeClr val="tx1"/>
                </a:solidFill>
                <a:latin typeface="Poppins Light"/>
              </a:rPr>
              <a:t> a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bid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value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at</a:t>
            </a:r>
            <a:r>
              <a:rPr lang="it-IT">
                <a:solidFill>
                  <a:schemeClr val="tx1"/>
                </a:solidFill>
                <a:latin typeface="Poppins Light"/>
              </a:rPr>
              <a:t>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beginning</a:t>
            </a:r>
            <a:r>
              <a:rPr lang="it-IT">
                <a:solidFill>
                  <a:schemeClr val="tx1"/>
                </a:solidFill>
                <a:latin typeface="Poppins Light"/>
              </a:rPr>
              <a:t> of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each</a:t>
            </a:r>
            <a:r>
              <a:rPr lang="it-IT">
                <a:solidFill>
                  <a:schemeClr val="tx1"/>
                </a:solidFill>
                <a:latin typeface="Poppins Light"/>
              </a:rPr>
              <a:t> day (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according</a:t>
            </a:r>
            <a:r>
              <a:rPr lang="it-IT">
                <a:solidFill>
                  <a:schemeClr val="tx1"/>
                </a:solidFill>
                <a:latin typeface="Poppins Light"/>
              </a:rPr>
              <a:t> to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collected</a:t>
            </a:r>
            <a:r>
              <a:rPr lang="it-IT">
                <a:solidFill>
                  <a:schemeClr val="tx1"/>
                </a:solidFill>
                <a:latin typeface="Poppins Light"/>
              </a:rPr>
              <a:t> data)</a:t>
            </a: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environment</a:t>
            </a:r>
            <a:r>
              <a:rPr lang="it-IT">
                <a:solidFill>
                  <a:schemeClr val="tx1"/>
                </a:solidFill>
                <a:latin typeface="Poppins Light"/>
              </a:rPr>
              <a:t> samples NDC and CPC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values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according</a:t>
            </a:r>
            <a:r>
              <a:rPr lang="it-IT">
                <a:solidFill>
                  <a:schemeClr val="tx1"/>
                </a:solidFill>
                <a:latin typeface="Poppins Light"/>
              </a:rPr>
              <a:t> to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bid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value</a:t>
            </a:r>
            <a:endParaRPr lang="it-IT">
              <a:solidFill>
                <a:schemeClr val="tx1"/>
              </a:solidFill>
              <a:latin typeface="Poppins Light"/>
            </a:endParaRPr>
          </a:p>
          <a:p>
            <a:endParaRPr lang="it-IT">
              <a:solidFill>
                <a:schemeClr val="tx1"/>
              </a:solidFill>
              <a:latin typeface="Poppins Light"/>
            </a:endParaRPr>
          </a:p>
          <a:p>
            <a:endParaRPr lang="it-IT">
              <a:solidFill>
                <a:schemeClr val="tx1"/>
              </a:solidFill>
              <a:latin typeface="Poppins Light"/>
            </a:endParaRPr>
          </a:p>
          <a:p>
            <a:r>
              <a:rPr lang="it-IT" sz="1600">
                <a:solidFill>
                  <a:srgbClr val="20336E"/>
                </a:solidFill>
                <a:latin typeface="Poppins SemiBold"/>
              </a:rPr>
              <a:t>PRICING :</a:t>
            </a: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TS </a:t>
            </a:r>
            <a:r>
              <a:rPr lang="it-IT" err="1">
                <a:latin typeface="Poppins Light"/>
              </a:rPr>
              <a:t>selects</a:t>
            </a:r>
            <a:r>
              <a:rPr lang="it-IT">
                <a:latin typeface="Poppins Light"/>
              </a:rPr>
              <a:t> the price </a:t>
            </a:r>
            <a:r>
              <a:rPr lang="it-IT" err="1">
                <a:latin typeface="Poppins Light"/>
              </a:rPr>
              <a:t>value</a:t>
            </a:r>
            <a:r>
              <a:rPr lang="it-IT">
                <a:latin typeface="Poppins Light"/>
              </a:rPr>
              <a:t> for the day</a:t>
            </a:r>
          </a:p>
          <a:p>
            <a:pPr marL="285750" indent="-285750">
              <a:buChar char="•"/>
            </a:pPr>
            <a:r>
              <a:rPr lang="it-IT">
                <a:latin typeface="Poppins Light"/>
              </a:rPr>
              <a:t>The </a:t>
            </a:r>
            <a:r>
              <a:rPr lang="it-IT" err="1">
                <a:latin typeface="Poppins Light"/>
              </a:rPr>
              <a:t>environment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decides</a:t>
            </a:r>
            <a:r>
              <a:rPr lang="it-IT">
                <a:latin typeface="Poppins Light"/>
              </a:rPr>
              <a:t> for </a:t>
            </a:r>
            <a:r>
              <a:rPr lang="it-IT" err="1">
                <a:latin typeface="Poppins Light"/>
              </a:rPr>
              <a:t>each</a:t>
            </a:r>
            <a:r>
              <a:rPr lang="it-IT">
                <a:latin typeface="Poppins Light"/>
              </a:rPr>
              <a:t> user </a:t>
            </a:r>
            <a:r>
              <a:rPr lang="it-IT" err="1">
                <a:latin typeface="Poppins Light"/>
              </a:rPr>
              <a:t>if</a:t>
            </a:r>
            <a:r>
              <a:rPr lang="it-IT">
                <a:latin typeface="Poppins Light"/>
              </a:rPr>
              <a:t> </a:t>
            </a:r>
            <a:r>
              <a:rPr lang="it-IT" err="1">
                <a:latin typeface="Poppins Light"/>
              </a:rPr>
              <a:t>they</a:t>
            </a:r>
            <a:r>
              <a:rPr lang="it-IT">
                <a:latin typeface="Poppins Light"/>
              </a:rPr>
              <a:t> </a:t>
            </a:r>
            <a:r>
              <a:rPr lang="it-IT" err="1">
                <a:latin typeface="Poppins Light"/>
              </a:rPr>
              <a:t>accept</a:t>
            </a:r>
            <a:r>
              <a:rPr lang="it-IT">
                <a:latin typeface="Poppins Light"/>
              </a:rPr>
              <a:t> to </a:t>
            </a:r>
            <a:r>
              <a:rPr lang="it-IT" err="1">
                <a:latin typeface="Poppins Light"/>
              </a:rPr>
              <a:t>buy</a:t>
            </a:r>
            <a:r>
              <a:rPr lang="it-IT">
                <a:latin typeface="Poppins Light"/>
              </a:rPr>
              <a:t> </a:t>
            </a:r>
            <a:r>
              <a:rPr lang="it-IT" err="1">
                <a:latin typeface="Poppins Light"/>
              </a:rPr>
              <a:t>at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given</a:t>
            </a:r>
            <a:r>
              <a:rPr lang="it-IT">
                <a:latin typeface="Poppins Light"/>
              </a:rPr>
              <a:t> price</a:t>
            </a:r>
          </a:p>
          <a:p>
            <a:endParaRPr lang="it-IT">
              <a:latin typeface="Poppins Light"/>
            </a:endParaRPr>
          </a:p>
          <a:p>
            <a:endParaRPr lang="it-IT">
              <a:latin typeface="Poppins Light"/>
            </a:endParaRPr>
          </a:p>
          <a:p>
            <a:pPr marL="285750" indent="-285750">
              <a:buChar char="•"/>
            </a:pPr>
            <a:r>
              <a:rPr lang="it-IT" err="1">
                <a:latin typeface="Poppins Light"/>
              </a:rPr>
              <a:t>Given</a:t>
            </a:r>
            <a:r>
              <a:rPr lang="it-IT">
                <a:latin typeface="Poppins Light"/>
              </a:rPr>
              <a:t> the full </a:t>
            </a:r>
            <a:r>
              <a:rPr lang="it-IT" err="1">
                <a:latin typeface="Poppins Light"/>
              </a:rPr>
              <a:t>simulation</a:t>
            </a:r>
            <a:r>
              <a:rPr lang="it-IT">
                <a:latin typeface="Poppins Light"/>
              </a:rPr>
              <a:t> of the day , the </a:t>
            </a:r>
            <a:r>
              <a:rPr lang="it-IT" err="1">
                <a:latin typeface="Poppins Light"/>
              </a:rPr>
              <a:t>expected</a:t>
            </a:r>
            <a:r>
              <a:rPr lang="it-IT">
                <a:latin typeface="Poppins Light"/>
              </a:rPr>
              <a:t> </a:t>
            </a:r>
            <a:r>
              <a:rPr lang="it-IT" err="1">
                <a:latin typeface="Poppins Light"/>
              </a:rPr>
              <a:t>daily</a:t>
            </a:r>
            <a:r>
              <a:rPr lang="it-IT">
                <a:latin typeface="Poppins Light"/>
              </a:rPr>
              <a:t> revenue can be </a:t>
            </a:r>
            <a:r>
              <a:rPr lang="it-IT" err="1">
                <a:latin typeface="Poppins Light"/>
              </a:rPr>
              <a:t>computed</a:t>
            </a:r>
            <a:r>
              <a:rPr lang="it-IT">
                <a:latin typeface="Poppins Light"/>
              </a:rPr>
              <a:t>.</a:t>
            </a:r>
          </a:p>
          <a:p>
            <a:pPr marL="285750" indent="-285750">
              <a:buChar char="•"/>
            </a:pPr>
            <a:r>
              <a:rPr lang="it-IT">
                <a:latin typeface="Poppins Light"/>
                <a:cs typeface="Poppins Light"/>
              </a:rPr>
              <a:t>GPTS and TS </a:t>
            </a:r>
            <a:r>
              <a:rPr lang="it-IT" err="1">
                <a:latin typeface="Poppins Light"/>
                <a:cs typeface="Poppins Light"/>
              </a:rPr>
              <a:t>parameters</a:t>
            </a:r>
            <a:r>
              <a:rPr lang="it-IT">
                <a:latin typeface="Poppins Light"/>
                <a:cs typeface="Poppins Light"/>
              </a:rPr>
              <a:t> are </a:t>
            </a:r>
            <a:r>
              <a:rPr lang="it-IT" err="1">
                <a:latin typeface="Poppins Light"/>
                <a:cs typeface="Poppins Light"/>
              </a:rPr>
              <a:t>updated</a:t>
            </a:r>
            <a:r>
              <a:rPr lang="it-IT">
                <a:latin typeface="Poppins Light"/>
                <a:cs typeface="Poppins Light"/>
              </a:rPr>
              <a:t> </a:t>
            </a:r>
            <a:r>
              <a:rPr lang="it-IT" err="1">
                <a:latin typeface="Poppins Light"/>
                <a:cs typeface="Poppins Light"/>
              </a:rPr>
              <a:t>at</a:t>
            </a:r>
            <a:r>
              <a:rPr lang="it-IT">
                <a:latin typeface="Poppins Light"/>
                <a:cs typeface="Poppins Light"/>
              </a:rPr>
              <a:t> the end of </a:t>
            </a:r>
            <a:r>
              <a:rPr lang="it-IT" err="1">
                <a:latin typeface="Poppins Light"/>
                <a:cs typeface="Poppins Light"/>
              </a:rPr>
              <a:t>each</a:t>
            </a:r>
            <a:r>
              <a:rPr lang="it-IT">
                <a:latin typeface="Poppins Light"/>
                <a:cs typeface="Poppins Light"/>
              </a:rPr>
              <a:t> day, </a:t>
            </a:r>
            <a:r>
              <a:rPr lang="it-IT" err="1">
                <a:latin typeface="Poppins Light"/>
                <a:cs typeface="Poppins Light"/>
              </a:rPr>
              <a:t>according</a:t>
            </a:r>
            <a:r>
              <a:rPr lang="it-IT">
                <a:latin typeface="Poppins Light"/>
                <a:cs typeface="Poppins Light"/>
              </a:rPr>
              <a:t> to the </a:t>
            </a:r>
            <a:r>
              <a:rPr lang="it-IT" err="1">
                <a:latin typeface="Poppins Light"/>
                <a:cs typeface="Poppins Light"/>
              </a:rPr>
              <a:t>collected</a:t>
            </a:r>
            <a:r>
              <a:rPr lang="it-IT">
                <a:latin typeface="Poppins Light"/>
                <a:cs typeface="Poppins Light"/>
              </a:rPr>
              <a:t> revenue.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38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66775" y="247650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JOINT BIDDING &amp; PRICING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 rot="20580000">
            <a:off x="6585884" y="3151873"/>
            <a:ext cx="118316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>
                <a:solidFill>
                  <a:srgbClr val="2488AE"/>
                </a:solidFill>
                <a:latin typeface="Poppins"/>
                <a:cs typeface="Poppins"/>
              </a:rPr>
              <a:t>Price </a:t>
            </a:r>
            <a:r>
              <a:rPr lang="it-IT" err="1">
                <a:solidFill>
                  <a:srgbClr val="2488AE"/>
                </a:solidFill>
                <a:latin typeface="Poppins"/>
                <a:cs typeface="Poppins"/>
              </a:rPr>
              <a:t>arm</a:t>
            </a:r>
            <a:endParaRPr lang="it-IT">
              <a:solidFill>
                <a:srgbClr val="2488AE"/>
              </a:solidFill>
              <a:latin typeface="Poppins"/>
              <a:cs typeface="Poppins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203E1CF-FD0A-7B4E-88AD-C6BA39E70C81}"/>
              </a:ext>
            </a:extLst>
          </p:cNvPr>
          <p:cNvSpPr/>
          <p:nvPr/>
        </p:nvSpPr>
        <p:spPr>
          <a:xfrm>
            <a:off x="1084719" y="2009868"/>
            <a:ext cx="1230671" cy="12711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7E926C6-A03B-D84A-BF5C-18CEE43F2597}"/>
              </a:ext>
            </a:extLst>
          </p:cNvPr>
          <p:cNvSpPr/>
          <p:nvPr/>
        </p:nvSpPr>
        <p:spPr>
          <a:xfrm>
            <a:off x="7833817" y="2013292"/>
            <a:ext cx="1230671" cy="12711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1BBD13-0AF1-334C-8372-DB3E50125AD0}"/>
              </a:ext>
            </a:extLst>
          </p:cNvPr>
          <p:cNvSpPr txBox="1"/>
          <p:nvPr/>
        </p:nvSpPr>
        <p:spPr>
          <a:xfrm>
            <a:off x="1365877" y="2494795"/>
            <a:ext cx="66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20336E"/>
                </a:solidFill>
                <a:latin typeface="Poppins" pitchFamily="2" charset="77"/>
                <a:cs typeface="Poppins" pitchFamily="2" charset="77"/>
              </a:rPr>
              <a:t>GPTS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8DAE4-A612-414E-8085-2D7BCC3F8DBA}"/>
              </a:ext>
            </a:extLst>
          </p:cNvPr>
          <p:cNvSpPr txBox="1"/>
          <p:nvPr/>
        </p:nvSpPr>
        <p:spPr>
          <a:xfrm>
            <a:off x="8234415" y="2497403"/>
            <a:ext cx="4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20336E"/>
                </a:solidFill>
                <a:latin typeface="Poppins" pitchFamily="2" charset="77"/>
                <a:cs typeface="Poppins" pitchFamily="2" charset="77"/>
              </a:rPr>
              <a:t>TS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6802A7E-70A3-BE45-B111-D28C78596F5C}"/>
              </a:ext>
            </a:extLst>
          </p:cNvPr>
          <p:cNvSpPr txBox="1"/>
          <p:nvPr/>
        </p:nvSpPr>
        <p:spPr>
          <a:xfrm rot="20640000">
            <a:off x="2975691" y="1832715"/>
            <a:ext cx="96772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>
                <a:solidFill>
                  <a:srgbClr val="2488AE"/>
                </a:solidFill>
                <a:latin typeface="Poppins"/>
                <a:cs typeface="Poppins"/>
              </a:rPr>
              <a:t>Bid</a:t>
            </a:r>
            <a:r>
              <a:rPr lang="it-IT">
                <a:solidFill>
                  <a:srgbClr val="2488AE"/>
                </a:solidFill>
                <a:latin typeface="Poppins"/>
                <a:cs typeface="Poppins"/>
              </a:rPr>
              <a:t> </a:t>
            </a:r>
            <a:r>
              <a:rPr lang="it-IT" err="1">
                <a:solidFill>
                  <a:srgbClr val="2488AE"/>
                </a:solidFill>
                <a:latin typeface="Poppins"/>
                <a:cs typeface="Poppins"/>
              </a:rPr>
              <a:t>arm</a:t>
            </a:r>
            <a:endParaRPr lang="it-IT" err="1">
              <a:solidFill>
                <a:srgbClr val="2488AE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7553337-F498-2341-97AA-E96E9634B8B6}"/>
              </a:ext>
            </a:extLst>
          </p:cNvPr>
          <p:cNvSpPr txBox="1"/>
          <p:nvPr/>
        </p:nvSpPr>
        <p:spPr>
          <a:xfrm>
            <a:off x="839254" y="956386"/>
            <a:ext cx="211502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GPTS</a:t>
            </a:r>
            <a:r>
              <a:rPr lang="it-IT">
                <a:latin typeface="Poppins"/>
                <a:cs typeface="Poppins"/>
              </a:rPr>
              <a:t> </a:t>
            </a:r>
            <a:r>
              <a:rPr lang="it-IT" err="1">
                <a:latin typeface="Poppins"/>
                <a:cs typeface="Poppins"/>
              </a:rPr>
              <a:t>pulls</a:t>
            </a:r>
            <a:r>
              <a:rPr lang="it-IT">
                <a:latin typeface="Poppins"/>
                <a:cs typeface="Poppins"/>
              </a:rPr>
              <a:t> the </a:t>
            </a:r>
            <a:r>
              <a:rPr lang="it-IT" err="1">
                <a:latin typeface="Poppins"/>
                <a:cs typeface="Poppins"/>
              </a:rPr>
              <a:t>bid</a:t>
            </a:r>
            <a:r>
              <a:rPr lang="it-IT">
                <a:latin typeface="Poppins"/>
                <a:cs typeface="Poppins"/>
              </a:rPr>
              <a:t> and </a:t>
            </a:r>
            <a:r>
              <a:rPr lang="it-IT" err="1">
                <a:latin typeface="Poppins"/>
                <a:cs typeface="Poppins"/>
              </a:rPr>
              <a:t>let</a:t>
            </a:r>
            <a:r>
              <a:rPr lang="it-IT">
                <a:latin typeface="Poppins"/>
                <a:cs typeface="Poppins"/>
              </a:rPr>
              <a:t> the </a:t>
            </a:r>
            <a:r>
              <a:rPr lang="it-IT" err="1">
                <a:latin typeface="Poppins"/>
                <a:cs typeface="Poppins"/>
              </a:rPr>
              <a:t>environment</a:t>
            </a:r>
            <a:r>
              <a:rPr lang="it-IT">
                <a:latin typeface="Poppins"/>
                <a:cs typeface="Poppins"/>
              </a:rPr>
              <a:t> </a:t>
            </a:r>
            <a:r>
              <a:rPr lang="it-IT" err="1">
                <a:latin typeface="Poppins"/>
                <a:cs typeface="Poppins"/>
              </a:rPr>
              <a:t>samplethe</a:t>
            </a:r>
            <a:r>
              <a:rPr lang="it-IT">
                <a:latin typeface="Poppins"/>
                <a:cs typeface="Poppins"/>
              </a:rPr>
              <a:t> </a:t>
            </a:r>
            <a:r>
              <a:rPr lang="it-IT" err="1">
                <a:latin typeface="Poppins"/>
                <a:cs typeface="Poppins"/>
              </a:rPr>
              <a:t>related</a:t>
            </a:r>
            <a:r>
              <a:rPr lang="it-IT">
                <a:latin typeface="Poppins"/>
                <a:cs typeface="Poppins"/>
              </a:rPr>
              <a:t> </a:t>
            </a:r>
            <a:r>
              <a:rPr lang="it-IT" err="1">
                <a:latin typeface="Poppins"/>
                <a:cs typeface="Poppins"/>
              </a:rPr>
              <a:t>variables</a:t>
            </a:r>
            <a:r>
              <a:rPr lang="it-IT">
                <a:latin typeface="Poppins"/>
                <a:cs typeface="Poppins"/>
              </a:rPr>
              <a:t> 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C2B5CDD-7AB7-6D40-ADD2-39CF9DD226F1}"/>
              </a:ext>
            </a:extLst>
          </p:cNvPr>
          <p:cNvSpPr txBox="1"/>
          <p:nvPr/>
        </p:nvSpPr>
        <p:spPr>
          <a:xfrm rot="1020000">
            <a:off x="5624676" y="1889745"/>
            <a:ext cx="20977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NDC</a:t>
            </a:r>
            <a:r>
              <a:rPr lang="it-IT">
                <a:latin typeface="Poppins"/>
                <a:cs typeface="Poppins"/>
              </a:rPr>
              <a:t> and </a:t>
            </a:r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CPC</a:t>
            </a:r>
            <a:endParaRPr lang="it-IT" b="1">
              <a:solidFill>
                <a:srgbClr val="20336E"/>
              </a:solidFill>
              <a:latin typeface="Poppins"/>
              <a:cs typeface="Poppins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47D1A6F-C426-D041-9CD6-0218CD9EF4F2}"/>
              </a:ext>
            </a:extLst>
          </p:cNvPr>
          <p:cNvSpPr txBox="1"/>
          <p:nvPr/>
        </p:nvSpPr>
        <p:spPr>
          <a:xfrm>
            <a:off x="6836504" y="953769"/>
            <a:ext cx="228342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>
                <a:latin typeface="Poppins"/>
                <a:cs typeface="Poppins"/>
              </a:rPr>
              <a:t> </a:t>
            </a:r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TS</a:t>
            </a:r>
            <a:r>
              <a:rPr lang="it-IT">
                <a:latin typeface="Poppins"/>
                <a:cs typeface="Poppins"/>
              </a:rPr>
              <a:t> </a:t>
            </a:r>
            <a:r>
              <a:rPr lang="it-IT" err="1">
                <a:latin typeface="Poppins"/>
                <a:cs typeface="Poppins"/>
              </a:rPr>
              <a:t>pulls</a:t>
            </a:r>
            <a:r>
              <a:rPr lang="it-IT">
                <a:latin typeface="Poppins"/>
                <a:cs typeface="Poppins"/>
              </a:rPr>
              <a:t> the price to </a:t>
            </a:r>
            <a:r>
              <a:rPr lang="it-IT" err="1">
                <a:latin typeface="Poppins"/>
                <a:cs typeface="Poppins"/>
              </a:rPr>
              <a:t>let</a:t>
            </a:r>
            <a:r>
              <a:rPr lang="it-IT">
                <a:latin typeface="Poppins"/>
                <a:cs typeface="Poppins"/>
              </a:rPr>
              <a:t> the </a:t>
            </a:r>
            <a:r>
              <a:rPr lang="it-IT" err="1">
                <a:latin typeface="Poppins"/>
                <a:cs typeface="Poppins"/>
              </a:rPr>
              <a:t>environment</a:t>
            </a:r>
            <a:r>
              <a:rPr lang="it-IT">
                <a:latin typeface="Poppins"/>
                <a:cs typeface="Poppins"/>
              </a:rPr>
              <a:t> sample the price </a:t>
            </a:r>
            <a:r>
              <a:rPr lang="it-IT" err="1">
                <a:latin typeface="Poppins"/>
                <a:cs typeface="Poppins"/>
              </a:rPr>
              <a:t>related</a:t>
            </a:r>
            <a:r>
              <a:rPr lang="it-IT">
                <a:latin typeface="Poppins"/>
                <a:cs typeface="Poppins"/>
              </a:rPr>
              <a:t> </a:t>
            </a:r>
            <a:r>
              <a:rPr lang="it-IT" err="1">
                <a:latin typeface="Poppins"/>
                <a:cs typeface="Poppins"/>
              </a:rPr>
              <a:t>variables</a:t>
            </a:r>
            <a:r>
              <a:rPr lang="it-IT">
                <a:latin typeface="Poppins"/>
                <a:cs typeface="Poppins"/>
              </a:rPr>
              <a:t> 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A874898-EE37-C941-92D6-694737FBC65D}"/>
              </a:ext>
            </a:extLst>
          </p:cNvPr>
          <p:cNvSpPr txBox="1"/>
          <p:nvPr/>
        </p:nvSpPr>
        <p:spPr>
          <a:xfrm>
            <a:off x="889473" y="3610891"/>
            <a:ext cx="266944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>
                <a:latin typeface="Poppins"/>
                <a:cs typeface="Poppins"/>
              </a:rPr>
              <a:t>Both</a:t>
            </a:r>
            <a:r>
              <a:rPr lang="it-IT">
                <a:latin typeface="Poppins"/>
                <a:cs typeface="Poppins"/>
              </a:rPr>
              <a:t> </a:t>
            </a:r>
            <a:r>
              <a:rPr lang="it-IT" err="1">
                <a:latin typeface="Poppins"/>
                <a:cs typeface="Poppins"/>
              </a:rPr>
              <a:t>learners</a:t>
            </a:r>
            <a:r>
              <a:rPr lang="it-IT">
                <a:latin typeface="Poppins"/>
                <a:cs typeface="Poppins"/>
              </a:rPr>
              <a:t> update </a:t>
            </a:r>
            <a:r>
              <a:rPr lang="it-IT" err="1">
                <a:latin typeface="Poppins"/>
                <a:cs typeface="Poppins"/>
              </a:rPr>
              <a:t>their</a:t>
            </a:r>
            <a:r>
              <a:rPr lang="it-IT">
                <a:latin typeface="Poppins"/>
                <a:cs typeface="Poppins"/>
              </a:rPr>
              <a:t> </a:t>
            </a:r>
            <a:r>
              <a:rPr lang="it-IT" err="1">
                <a:latin typeface="Poppins"/>
                <a:cs typeface="Poppins"/>
              </a:rPr>
              <a:t>parameters</a:t>
            </a:r>
            <a:r>
              <a:rPr lang="it-IT">
                <a:latin typeface="Poppins"/>
                <a:cs typeface="Poppins"/>
              </a:rPr>
              <a:t> </a:t>
            </a:r>
            <a:r>
              <a:rPr lang="it-IT" err="1">
                <a:latin typeface="Poppins"/>
                <a:cs typeface="Poppins"/>
              </a:rPr>
              <a:t>according</a:t>
            </a:r>
            <a:r>
              <a:rPr lang="it-IT">
                <a:latin typeface="Poppins"/>
                <a:cs typeface="Poppins"/>
              </a:rPr>
              <a:t> to the </a:t>
            </a:r>
            <a:r>
              <a:rPr lang="it-IT" err="1">
                <a:latin typeface="Poppins"/>
                <a:cs typeface="Poppins"/>
              </a:rPr>
              <a:t>daily</a:t>
            </a:r>
            <a:r>
              <a:rPr lang="it-IT">
                <a:latin typeface="Poppins"/>
                <a:cs typeface="Poppins"/>
              </a:rPr>
              <a:t> revenue and the procedure </a:t>
            </a:r>
            <a:r>
              <a:rPr lang="it-IT" err="1">
                <a:latin typeface="Poppins"/>
                <a:cs typeface="Poppins"/>
              </a:rPr>
              <a:t>is</a:t>
            </a:r>
            <a:r>
              <a:rPr lang="it-IT">
                <a:latin typeface="Poppins"/>
                <a:cs typeface="Poppins"/>
              </a:rPr>
              <a:t> </a:t>
            </a:r>
            <a:r>
              <a:rPr lang="it-IT" err="1">
                <a:latin typeface="Poppins"/>
                <a:cs typeface="Poppins"/>
              </a:rPr>
              <a:t>repeated</a:t>
            </a:r>
            <a:r>
              <a:rPr lang="it-IT">
                <a:latin typeface="Poppins"/>
                <a:cs typeface="Poppins"/>
              </a:rPr>
              <a:t> for the </a:t>
            </a:r>
            <a:r>
              <a:rPr lang="it-IT" err="1">
                <a:latin typeface="Poppins"/>
                <a:cs typeface="Poppins"/>
              </a:rPr>
              <a:t>next</a:t>
            </a:r>
            <a:r>
              <a:rPr lang="it-IT">
                <a:latin typeface="Poppins"/>
                <a:cs typeface="Poppins"/>
              </a:rPr>
              <a:t> day</a:t>
            </a:r>
            <a:endParaRPr lang="it-IT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A4017B84-BCEF-764A-834B-E0B614D5435B}"/>
              </a:ext>
            </a:extLst>
          </p:cNvPr>
          <p:cNvSpPr/>
          <p:nvPr/>
        </p:nvSpPr>
        <p:spPr>
          <a:xfrm>
            <a:off x="4281423" y="1015961"/>
            <a:ext cx="1220831" cy="3367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73BE1A-36DB-264E-9D0F-13DF684285E9}"/>
              </a:ext>
            </a:extLst>
          </p:cNvPr>
          <p:cNvSpPr txBox="1"/>
          <p:nvPr/>
        </p:nvSpPr>
        <p:spPr>
          <a:xfrm>
            <a:off x="4105080" y="2572581"/>
            <a:ext cx="1584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>
                <a:solidFill>
                  <a:srgbClr val="20336E"/>
                </a:solidFill>
                <a:latin typeface="Poppins" pitchFamily="2" charset="77"/>
                <a:cs typeface="Poppins" pitchFamily="2" charset="77"/>
              </a:rPr>
              <a:t>ENVIRONMENT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2A3010-6002-440D-9DF2-769B24B003FD}"/>
              </a:ext>
            </a:extLst>
          </p:cNvPr>
          <p:cNvCxnSpPr/>
          <p:nvPr/>
        </p:nvCxnSpPr>
        <p:spPr>
          <a:xfrm flipV="1">
            <a:off x="2319266" y="1872376"/>
            <a:ext cx="1932634" cy="558621"/>
          </a:xfrm>
          <a:prstGeom prst="straightConnector1">
            <a:avLst/>
          </a:prstGeom>
          <a:ln>
            <a:solidFill>
              <a:srgbClr val="248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54E7700-164B-4063-88EE-4E2CB7DDC4B4}"/>
              </a:ext>
            </a:extLst>
          </p:cNvPr>
          <p:cNvCxnSpPr>
            <a:cxnSpLocks/>
          </p:cNvCxnSpPr>
          <p:nvPr/>
        </p:nvCxnSpPr>
        <p:spPr>
          <a:xfrm>
            <a:off x="5561662" y="1871060"/>
            <a:ext cx="2222408" cy="684994"/>
          </a:xfrm>
          <a:prstGeom prst="straightConnector1">
            <a:avLst/>
          </a:prstGeom>
          <a:ln>
            <a:solidFill>
              <a:srgbClr val="248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5D46F3E-4AFA-4C02-BE4A-C1FA50333EB3}"/>
              </a:ext>
            </a:extLst>
          </p:cNvPr>
          <p:cNvCxnSpPr>
            <a:cxnSpLocks/>
          </p:cNvCxnSpPr>
          <p:nvPr/>
        </p:nvCxnSpPr>
        <p:spPr>
          <a:xfrm flipH="1" flipV="1">
            <a:off x="2234083" y="3010840"/>
            <a:ext cx="1959199" cy="836321"/>
          </a:xfrm>
          <a:prstGeom prst="straightConnector1">
            <a:avLst/>
          </a:prstGeom>
          <a:ln>
            <a:solidFill>
              <a:srgbClr val="248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6683779-C756-4C47-A479-73551E43DBA5}"/>
              </a:ext>
            </a:extLst>
          </p:cNvPr>
          <p:cNvCxnSpPr>
            <a:cxnSpLocks/>
          </p:cNvCxnSpPr>
          <p:nvPr/>
        </p:nvCxnSpPr>
        <p:spPr>
          <a:xfrm flipH="1">
            <a:off x="5594663" y="3207242"/>
            <a:ext cx="2377764" cy="713166"/>
          </a:xfrm>
          <a:prstGeom prst="straightConnector1">
            <a:avLst/>
          </a:prstGeom>
          <a:ln>
            <a:solidFill>
              <a:srgbClr val="248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8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66775" y="247650"/>
            <a:ext cx="7143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JOINT BIDDING &amp; PRICING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>
            <a:off x="866775" y="832124"/>
            <a:ext cx="8043041" cy="43704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>
                <a:solidFill>
                  <a:srgbClr val="20336E"/>
                </a:solidFill>
                <a:latin typeface="Poppins SemiBold"/>
              </a:rPr>
              <a:t>PERFORMANCE EVALUATION</a:t>
            </a:r>
          </a:p>
          <a:p>
            <a:endParaRPr lang="it-IT" sz="2000" b="1">
              <a:solidFill>
                <a:srgbClr val="20336E"/>
              </a:solidFill>
              <a:latin typeface="Poppins SemiBold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endParaRPr lang="it-IT">
              <a:latin typeface="Poppins Light"/>
            </a:endParaRPr>
          </a:p>
          <a:p>
            <a:endParaRPr lang="it-IT" b="1">
              <a:latin typeface="Poppins Light"/>
            </a:endParaRPr>
          </a:p>
          <a:p>
            <a:pPr marL="285750" indent="-285750">
              <a:buChar char="•"/>
            </a:pPr>
            <a:endParaRPr lang="en-US" b="1">
              <a:latin typeface="Poppins Light"/>
            </a:endParaRPr>
          </a:p>
          <a:p>
            <a:endParaRPr lang="en-US" b="1">
              <a:solidFill>
                <a:srgbClr val="20336E"/>
              </a:solidFill>
              <a:latin typeface="Poppins SemiBold"/>
            </a:endParaRPr>
          </a:p>
          <a:p>
            <a:endParaRPr lang="en-US" b="1">
              <a:latin typeface="Poppins SemiBold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783371F7-DC0C-4DF4-9FFC-2B9CF6E6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42837"/>
            <a:ext cx="4507036" cy="3006119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DA9723CC-6155-4B7C-A5AA-49428840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07" y="1441406"/>
            <a:ext cx="4523484" cy="30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2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66775" y="247650"/>
            <a:ext cx="81387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JOINT BIDDING &amp; CONTEXTUAL PRICING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>
            <a:off x="992899" y="1245969"/>
            <a:ext cx="4464269" cy="264687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>
                <a:solidFill>
                  <a:srgbClr val="20336E"/>
                </a:solidFill>
                <a:latin typeface="Poppins SemiBold"/>
              </a:rPr>
              <a:t>CONTEXTUAL SCENARIO</a:t>
            </a:r>
          </a:p>
          <a:p>
            <a:endParaRPr lang="it-IT" sz="2000" b="1">
              <a:solidFill>
                <a:srgbClr val="20336E"/>
              </a:solidFill>
              <a:latin typeface="Poppins SemiBold"/>
            </a:endParaRPr>
          </a:p>
          <a:p>
            <a:r>
              <a:rPr lang="it-IT" b="1">
                <a:solidFill>
                  <a:srgbClr val="20336E"/>
                </a:solidFill>
                <a:latin typeface="Poppins SemiBold"/>
              </a:rPr>
              <a:t>ASSUMPTIONS</a:t>
            </a:r>
          </a:p>
          <a:p>
            <a:endParaRPr lang="it-IT" b="1">
              <a:solidFill>
                <a:schemeClr val="tx1"/>
              </a:solidFill>
              <a:latin typeface="Poppins"/>
            </a:endParaRPr>
          </a:p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Same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mechanism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as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before</a:t>
            </a:r>
            <a:r>
              <a:rPr lang="it-IT">
                <a:solidFill>
                  <a:schemeClr val="tx1"/>
                </a:solidFill>
                <a:latin typeface="Poppins Light"/>
              </a:rPr>
              <a:t> for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each</a:t>
            </a:r>
            <a:r>
              <a:rPr lang="it-IT">
                <a:solidFill>
                  <a:schemeClr val="tx1"/>
                </a:solidFill>
                <a:latin typeface="Poppins Light"/>
              </a:rPr>
              <a:t> day</a:t>
            </a:r>
          </a:p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Context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diversification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only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wrt</a:t>
            </a:r>
            <a:r>
              <a:rPr lang="it-IT">
                <a:solidFill>
                  <a:schemeClr val="tx1"/>
                </a:solidFill>
                <a:latin typeface="Poppins Light"/>
              </a:rPr>
              <a:t> pricing</a:t>
            </a:r>
          </a:p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Each</a:t>
            </a:r>
            <a:r>
              <a:rPr lang="it-IT">
                <a:solidFill>
                  <a:schemeClr val="tx1"/>
                </a:solidFill>
                <a:latin typeface="Poppins Light"/>
              </a:rPr>
              <a:t> day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drawn</a:t>
            </a:r>
            <a:r>
              <a:rPr lang="it-IT">
                <a:solidFill>
                  <a:schemeClr val="tx1"/>
                </a:solidFill>
                <a:latin typeface="Poppins Light"/>
              </a:rPr>
              <a:t> price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is</a:t>
            </a:r>
            <a:r>
              <a:rPr lang="it-IT">
                <a:solidFill>
                  <a:schemeClr val="tx1"/>
                </a:solidFill>
                <a:latin typeface="Poppins Light"/>
              </a:rPr>
              <a:t> 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proposed</a:t>
            </a:r>
            <a:r>
              <a:rPr lang="it-IT">
                <a:solidFill>
                  <a:schemeClr val="tx1"/>
                </a:solidFill>
                <a:latin typeface="Poppins Light"/>
              </a:rPr>
              <a:t> to the 3 classes (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context</a:t>
            </a:r>
            <a:r>
              <a:rPr lang="it-IT">
                <a:solidFill>
                  <a:schemeClr val="tx1"/>
                </a:solidFill>
                <a:latin typeface="Poppins Light"/>
              </a:rPr>
              <a:t> C12)</a:t>
            </a:r>
            <a:endParaRPr lang="it-IT" b="1">
              <a:solidFill>
                <a:schemeClr val="tx1"/>
              </a:solidFill>
              <a:latin typeface="Poppins"/>
            </a:endParaRP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optimal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context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is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assumed</a:t>
            </a:r>
            <a:r>
              <a:rPr lang="it-IT">
                <a:solidFill>
                  <a:schemeClr val="tx1"/>
                </a:solidFill>
                <a:latin typeface="Poppins Light"/>
              </a:rPr>
              <a:t> to be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known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beforehand</a:t>
            </a:r>
            <a:r>
              <a:rPr lang="it-IT">
                <a:solidFill>
                  <a:schemeClr val="tx1"/>
                </a:solidFill>
                <a:latin typeface="Poppins Light"/>
              </a:rPr>
              <a:t> </a:t>
            </a:r>
          </a:p>
          <a:p>
            <a:endParaRPr lang="it-IT">
              <a:solidFill>
                <a:srgbClr val="20336E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627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66775" y="247650"/>
            <a:ext cx="82374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JOINT BIDDING &amp; CONTEXTUAL PRICING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>
            <a:off x="866775" y="832124"/>
            <a:ext cx="8043041" cy="43704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>
                <a:solidFill>
                  <a:srgbClr val="20336E"/>
                </a:solidFill>
                <a:latin typeface="Poppins SemiBold"/>
              </a:rPr>
              <a:t>PERFORMANCE EVALUATION</a:t>
            </a:r>
          </a:p>
          <a:p>
            <a:endParaRPr lang="it-IT" sz="2000" b="1">
              <a:solidFill>
                <a:srgbClr val="20336E"/>
              </a:solidFill>
              <a:latin typeface="Poppins SemiBold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it-IT">
              <a:latin typeface="Poppins Light"/>
            </a:endParaRPr>
          </a:p>
          <a:p>
            <a:endParaRPr lang="it-IT" b="1">
              <a:solidFill>
                <a:srgbClr val="20336E"/>
              </a:solidFill>
              <a:latin typeface="Poppins SemiBold"/>
            </a:endParaRPr>
          </a:p>
          <a:p>
            <a:endParaRPr lang="it-IT">
              <a:latin typeface="Poppins Light"/>
            </a:endParaRPr>
          </a:p>
          <a:p>
            <a:endParaRPr lang="it-IT" b="1">
              <a:latin typeface="Poppins Light"/>
            </a:endParaRPr>
          </a:p>
          <a:p>
            <a:pPr marL="285750" indent="-285750">
              <a:buChar char="•"/>
            </a:pPr>
            <a:endParaRPr lang="en-US" b="1">
              <a:latin typeface="Poppins Light"/>
            </a:endParaRPr>
          </a:p>
          <a:p>
            <a:endParaRPr lang="en-US" b="1">
              <a:solidFill>
                <a:srgbClr val="20336E"/>
              </a:solidFill>
              <a:latin typeface="Poppins SemiBold"/>
            </a:endParaRPr>
          </a:p>
          <a:p>
            <a:endParaRPr lang="en-US" b="1">
              <a:latin typeface="Poppins SemiBold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endParaRPr lang="en-US">
              <a:latin typeface="Poppins Light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pPr marL="285750" indent="-285750">
              <a:buChar char="•"/>
            </a:pPr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  <a:p>
            <a:endParaRPr lang="en-US">
              <a:solidFill>
                <a:srgbClr val="20336E"/>
              </a:solidFill>
              <a:latin typeface="Poppins SemiBold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783371F7-DC0C-4DF4-9FFC-2B9CF6E6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69" y="1422280"/>
            <a:ext cx="4521656" cy="3026676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DA9723CC-6155-4B7C-A5AA-49428840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33" y="1420849"/>
            <a:ext cx="4546281" cy="30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802011" y="105550"/>
            <a:ext cx="2808000" cy="741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595959"/>
                </a:solidFill>
              </a:rPr>
              <a:t>SCENARIO</a:t>
            </a: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980276" y="721054"/>
            <a:ext cx="3036271" cy="244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lang="it-IT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>
                <a:solidFill>
                  <a:srgbClr val="20336E"/>
                </a:solidFill>
              </a:rPr>
              <a:t>Market segmentation</a:t>
            </a:r>
            <a:r>
              <a:rPr lang="it-IT">
                <a:solidFill>
                  <a:schemeClr val="tx1"/>
                </a:solidFill>
              </a:rPr>
              <a:t>: three underlying customer classes</a:t>
            </a:r>
          </a:p>
          <a:p>
            <a:pPr marL="285750" indent="-28575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285750" indent="-285750">
              <a:buClr>
                <a:srgbClr val="3F4D53"/>
              </a:buClr>
              <a:buSzPts val="1100"/>
              <a:buFont typeface="Arial,Sans-Serif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Two binary features:</a:t>
            </a:r>
          </a:p>
          <a:p>
            <a:pPr marL="0" indent="0">
              <a:buClr>
                <a:srgbClr val="3F4D53"/>
              </a:buClr>
              <a:buSzPts val="1100"/>
            </a:pPr>
            <a:r>
              <a:rPr lang="it-IT">
                <a:solidFill>
                  <a:schemeClr val="tx1"/>
                </a:solidFill>
              </a:rPr>
              <a:t>      - </a:t>
            </a:r>
            <a:r>
              <a:rPr lang="it-IT" b="1">
                <a:solidFill>
                  <a:schemeClr val="tx1"/>
                </a:solidFill>
              </a:rPr>
              <a:t>Diet Profile</a:t>
            </a:r>
            <a:endParaRPr lang="it-IT">
              <a:solidFill>
                <a:schemeClr val="tx1"/>
              </a:solidFill>
            </a:endParaRPr>
          </a:p>
          <a:p>
            <a:pPr marL="139700" indent="0">
              <a:buClr>
                <a:srgbClr val="3F4D53"/>
              </a:buClr>
              <a:buSzPts val="1100"/>
            </a:pPr>
            <a:r>
              <a:rPr lang="it-IT">
                <a:solidFill>
                  <a:schemeClr val="tx1"/>
                </a:solidFill>
              </a:rPr>
              <a:t>   - </a:t>
            </a:r>
            <a:r>
              <a:rPr lang="it-IT" b="1">
                <a:solidFill>
                  <a:schemeClr val="tx1"/>
                </a:solidFill>
              </a:rPr>
              <a:t>Physical activity Profile</a:t>
            </a:r>
            <a:endParaRPr lang="it-IT">
              <a:solidFill>
                <a:schemeClr val="tx1"/>
              </a:solidFill>
            </a:endParaRPr>
          </a:p>
          <a:p>
            <a:pPr marL="139700" indent="0">
              <a:buSzPts val="1100"/>
            </a:pPr>
            <a:r>
              <a:rPr lang="it-IT" b="1">
                <a:solidFill>
                  <a:schemeClr val="tx1"/>
                </a:solidFill>
              </a:rPr>
              <a:t>   </a:t>
            </a:r>
          </a:p>
          <a:p>
            <a:pPr>
              <a:buClr>
                <a:srgbClr val="3F4D53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rgbClr val="3F4D53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>
              <a:solidFill>
                <a:srgbClr val="3F4D53"/>
              </a:solidFill>
            </a:endParaRP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87EBF43F-51C0-4033-839B-FBAFC1A1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87" y="1170579"/>
            <a:ext cx="3339913" cy="3399055"/>
          </a:xfrm>
          <a:prstGeom prst="rect">
            <a:avLst/>
          </a:prstGeom>
        </p:spPr>
      </p:pic>
      <p:pic>
        <p:nvPicPr>
          <p:cNvPr id="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7BAFC5B-9004-4CE8-9F99-D578FA8B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653" y="2873188"/>
            <a:ext cx="2657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42;p32">
            <a:extLst>
              <a:ext uri="{FF2B5EF4-FFF2-40B4-BE49-F238E27FC236}">
                <a16:creationId xmlns:a16="http://schemas.microsoft.com/office/drawing/2014/main" id="{230D12A3-323A-E74E-AB90-9BDA5FBB5635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4E48A-EE26-4741-A840-C74A361952D1}"/>
              </a:ext>
            </a:extLst>
          </p:cNvPr>
          <p:cNvSpPr txBox="1"/>
          <p:nvPr/>
        </p:nvSpPr>
        <p:spPr>
          <a:xfrm>
            <a:off x="866775" y="247650"/>
            <a:ext cx="81387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2"/>
                </a:solidFill>
                <a:latin typeface="Poppins SemiBold"/>
              </a:rPr>
              <a:t>CONCLUSIONS</a:t>
            </a: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178861EF-94BD-4520-BD09-33C3024D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" y="992578"/>
            <a:ext cx="5360275" cy="3563744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46B720D9-32AA-4684-8AB3-C7C90D7CBDD6}"/>
              </a:ext>
            </a:extLst>
          </p:cNvPr>
          <p:cNvSpPr txBox="1"/>
          <p:nvPr/>
        </p:nvSpPr>
        <p:spPr>
          <a:xfrm>
            <a:off x="5755273" y="1018088"/>
            <a:ext cx="3203027" cy="31085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Aggregated</a:t>
            </a:r>
            <a:r>
              <a:rPr lang="it-IT">
                <a:solidFill>
                  <a:schemeClr val="tx1"/>
                </a:solidFill>
                <a:latin typeface="Poppins Light"/>
              </a:rPr>
              <a:t> Optimum:</a:t>
            </a:r>
            <a:br>
              <a:rPr lang="en-US">
                <a:solidFill>
                  <a:schemeClr val="tx1"/>
                </a:solidFill>
              </a:rPr>
            </a:br>
            <a:r>
              <a:rPr lang="it-IT">
                <a:solidFill>
                  <a:schemeClr val="tx1"/>
                </a:solidFill>
                <a:latin typeface="Poppins Light"/>
              </a:rPr>
              <a:t>EDR = 337.9 €</a:t>
            </a:r>
            <a:endParaRPr lang="it-IT" b="1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Contextual</a:t>
            </a:r>
            <a:r>
              <a:rPr lang="it-IT">
                <a:solidFill>
                  <a:schemeClr val="tx1"/>
                </a:solidFill>
                <a:latin typeface="Poppins Light"/>
              </a:rPr>
              <a:t> Optimum:</a:t>
            </a:r>
            <a:br>
              <a:rPr lang="it-IT">
                <a:solidFill>
                  <a:schemeClr val="tx1"/>
                </a:solidFill>
                <a:latin typeface="Poppins Light"/>
              </a:rPr>
            </a:br>
            <a:r>
              <a:rPr lang="it-IT">
                <a:solidFill>
                  <a:schemeClr val="tx1"/>
                </a:solidFill>
                <a:latin typeface="Poppins Light"/>
              </a:rPr>
              <a:t>EDR = 492.5 €</a:t>
            </a:r>
          </a:p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Contextual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solution</a:t>
            </a:r>
            <a:r>
              <a:rPr lang="it-IT">
                <a:solidFill>
                  <a:schemeClr val="tx1"/>
                </a:solidFill>
                <a:latin typeface="Poppins Light"/>
              </a:rPr>
              <a:t> 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has</a:t>
            </a:r>
            <a:r>
              <a:rPr lang="it-IT">
                <a:solidFill>
                  <a:schemeClr val="tx1"/>
                </a:solidFill>
                <a:latin typeface="Poppins Light"/>
              </a:rPr>
              <a:t> a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slower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convergence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that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may</a:t>
            </a:r>
            <a:r>
              <a:rPr lang="it-IT">
                <a:solidFill>
                  <a:schemeClr val="tx1"/>
                </a:solidFill>
                <a:latin typeface="Poppins Light"/>
              </a:rPr>
              <a:t> lead to a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loss</a:t>
            </a:r>
            <a:endParaRPr lang="it-IT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 err="1">
                <a:solidFill>
                  <a:schemeClr val="tx1"/>
                </a:solidFill>
                <a:latin typeface="Poppins Light"/>
              </a:rPr>
              <a:t>Comparing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regrets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computed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wrt</a:t>
            </a:r>
            <a:r>
              <a:rPr lang="it-IT">
                <a:solidFill>
                  <a:schemeClr val="tx1"/>
                </a:solidFill>
                <a:latin typeface="Poppins Light"/>
              </a:rPr>
              <a:t>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highest</a:t>
            </a:r>
            <a:r>
              <a:rPr lang="it-IT">
                <a:solidFill>
                  <a:schemeClr val="tx1"/>
                </a:solidFill>
                <a:latin typeface="Poppins Light"/>
              </a:rPr>
              <a:t> revenue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possible</a:t>
            </a:r>
            <a:r>
              <a:rPr lang="it-IT">
                <a:solidFill>
                  <a:schemeClr val="tx1"/>
                </a:solidFill>
                <a:latin typeface="Poppins Light"/>
              </a:rPr>
              <a:t> (492.5 €)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it's</a:t>
            </a:r>
            <a:r>
              <a:rPr lang="it-IT">
                <a:solidFill>
                  <a:schemeClr val="tx1"/>
                </a:solidFill>
                <a:latin typeface="Poppins Light"/>
              </a:rPr>
              <a:t> clear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that</a:t>
            </a:r>
            <a:r>
              <a:rPr lang="it-IT">
                <a:solidFill>
                  <a:schemeClr val="tx1"/>
                </a:solidFill>
                <a:latin typeface="Poppins Light"/>
              </a:rPr>
              <a:t>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contextual</a:t>
            </a:r>
            <a:r>
              <a:rPr lang="it-IT">
                <a:solidFill>
                  <a:schemeClr val="tx1"/>
                </a:solidFill>
                <a:latin typeface="Poppins Light"/>
              </a:rPr>
              <a:t> 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algorithm</a:t>
            </a:r>
            <a:r>
              <a:rPr lang="it-IT">
                <a:solidFill>
                  <a:schemeClr val="tx1"/>
                </a:solidFill>
                <a:latin typeface="Poppins Light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overcomes</a:t>
            </a:r>
            <a:r>
              <a:rPr lang="it-IT">
                <a:solidFill>
                  <a:schemeClr val="tx1"/>
                </a:solidFill>
                <a:latin typeface="Poppins Light"/>
              </a:rPr>
              <a:t> the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aggregated</a:t>
            </a:r>
            <a:r>
              <a:rPr lang="it-IT">
                <a:solidFill>
                  <a:schemeClr val="tx1"/>
                </a:solidFill>
                <a:latin typeface="Poppins Light"/>
              </a:rPr>
              <a:t> one</a:t>
            </a:r>
          </a:p>
          <a:p>
            <a:endParaRPr lang="it-IT" b="1"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38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CF2AB69-4AD3-9F40-956C-5ABDDCEE671B}"/>
              </a:ext>
            </a:extLst>
          </p:cNvPr>
          <p:cNvSpPr/>
          <p:nvPr/>
        </p:nvSpPr>
        <p:spPr>
          <a:xfrm>
            <a:off x="802148" y="240127"/>
            <a:ext cx="776847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SIMULATED DATA:</a:t>
            </a:r>
            <a:r>
              <a:rPr lang="it-IT" sz="3200" b="1">
                <a:solidFill>
                  <a:schemeClr val="bg2"/>
                </a:solidFill>
                <a:latin typeface="Poppins"/>
                <a:cs typeface="Poppins"/>
              </a:rPr>
              <a:t> </a:t>
            </a:r>
            <a:r>
              <a:rPr lang="it-IT" sz="2400" b="1">
                <a:solidFill>
                  <a:schemeClr val="bg2"/>
                </a:solidFill>
                <a:latin typeface="Poppins"/>
                <a:cs typeface="Poppins"/>
              </a:rPr>
              <a:t>FUNCTIONS OF THE PRICE</a:t>
            </a:r>
          </a:p>
        </p:txBody>
      </p:sp>
      <p:sp>
        <p:nvSpPr>
          <p:cNvPr id="3" name="Google Shape;9142;p32">
            <a:extLst>
              <a:ext uri="{FF2B5EF4-FFF2-40B4-BE49-F238E27FC236}">
                <a16:creationId xmlns:a16="http://schemas.microsoft.com/office/drawing/2014/main" id="{030FEE00-997C-4240-A90D-25F8C48A0202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C37C95-C434-DC45-B63A-F408ED18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67" y="989245"/>
            <a:ext cx="4326190" cy="32465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38C867-6B9B-49F7-BFD7-7A6444E3060C}"/>
              </a:ext>
            </a:extLst>
          </p:cNvPr>
          <p:cNvSpPr txBox="1"/>
          <p:nvPr/>
        </p:nvSpPr>
        <p:spPr>
          <a:xfrm>
            <a:off x="1048871" y="1250577"/>
            <a:ext cx="307097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20336E"/>
                </a:solidFill>
                <a:latin typeface="Aharoni"/>
              </a:rPr>
              <a:t>MARGINAL REVENUE</a:t>
            </a:r>
            <a:r>
              <a:rPr lang="it-IT">
                <a:solidFill>
                  <a:srgbClr val="20336E"/>
                </a:solidFill>
              </a:rPr>
              <a:t> </a:t>
            </a:r>
            <a:r>
              <a:rPr lang="it-IT" b="1">
                <a:solidFill>
                  <a:srgbClr val="20336E"/>
                </a:solidFill>
                <a:latin typeface="Aharoni"/>
              </a:rPr>
              <a:t>FUNCTION</a:t>
            </a:r>
          </a:p>
          <a:p>
            <a:r>
              <a:rPr lang="it-IT">
                <a:solidFill>
                  <a:schemeClr val="tx1"/>
                </a:solidFill>
                <a:latin typeface="Poppins Light"/>
              </a:rPr>
              <a:t>Three </a:t>
            </a:r>
            <a:r>
              <a:rPr lang="it-IT" err="1">
                <a:solidFill>
                  <a:schemeClr val="tx1"/>
                </a:solidFill>
                <a:latin typeface="Poppins Light"/>
              </a:rPr>
              <a:t>candidates</a:t>
            </a:r>
            <a:r>
              <a:rPr lang="it-IT">
                <a:solidFill>
                  <a:schemeClr val="tx1"/>
                </a:solidFill>
                <a:latin typeface="Poppins Light"/>
              </a:rPr>
              <a:t>:</a:t>
            </a:r>
          </a:p>
          <a:p>
            <a:endParaRPr lang="it-IT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Pure fixed cost</a:t>
            </a:r>
          </a:p>
          <a:p>
            <a:pPr marL="285750" indent="-285750">
              <a:buChar char="•"/>
            </a:pPr>
            <a:endParaRPr lang="it-IT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Fixed and price-percentage cost</a:t>
            </a:r>
          </a:p>
          <a:p>
            <a:pPr marL="285750" indent="-285750">
              <a:buChar char="•"/>
            </a:pPr>
            <a:endParaRPr lang="it-IT">
              <a:solidFill>
                <a:schemeClr val="tx1"/>
              </a:solidFill>
              <a:latin typeface="Poppins Light"/>
            </a:endParaRPr>
          </a:p>
          <a:p>
            <a:pPr marL="285750" indent="-285750"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</a:rPr>
              <a:t>"Real-life" designed function</a:t>
            </a:r>
          </a:p>
        </p:txBody>
      </p:sp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BFF348-88EF-4B0A-A438-760B3844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72" y="3335151"/>
            <a:ext cx="2268631" cy="5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42;p32">
            <a:extLst>
              <a:ext uri="{FF2B5EF4-FFF2-40B4-BE49-F238E27FC236}">
                <a16:creationId xmlns:a16="http://schemas.microsoft.com/office/drawing/2014/main" id="{030FEE00-997C-4240-A90D-25F8C48A0202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622816-9B94-6347-AD24-DCEECCBF82F3}"/>
              </a:ext>
            </a:extLst>
          </p:cNvPr>
          <p:cNvSpPr txBox="1"/>
          <p:nvPr/>
        </p:nvSpPr>
        <p:spPr>
          <a:xfrm>
            <a:off x="966608" y="1468448"/>
            <a:ext cx="407961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rgbClr val="20336E"/>
                </a:solidFill>
                <a:latin typeface="Aharoni"/>
                <a:cs typeface="Poppins"/>
              </a:rPr>
              <a:t>CONVERSION RATE FUNCTIONS</a:t>
            </a:r>
            <a:endParaRPr lang="it-IT">
              <a:solidFill>
                <a:srgbClr val="20336E"/>
              </a:solidFill>
              <a:latin typeface="Aharoni"/>
              <a:cs typeface="Poppins" pitchFamily="2" charset="77"/>
            </a:endParaRPr>
          </a:p>
          <a:p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Assumptions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:</a:t>
            </a:r>
            <a:endParaRPr lang="it-IT" b="1">
              <a:solidFill>
                <a:schemeClr val="tx1"/>
              </a:solidFill>
              <a:latin typeface="Poppins Light"/>
              <a:cs typeface="Poppins"/>
            </a:endParaRPr>
          </a:p>
          <a:p>
            <a:endParaRPr lang="it-IT">
              <a:solidFill>
                <a:schemeClr val="tx1"/>
              </a:solidFill>
              <a:latin typeface="Poppins Light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Class C1 customers are more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likely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to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finalize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their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purchase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if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the price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is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  <a:latin typeface="Poppins Light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Class C3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may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consider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a cheap price indicative of a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not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so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worthy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  <a:latin typeface="Poppins Light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Class C2 follows a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behaviour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in-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between</a:t>
            </a:r>
            <a:r>
              <a:rPr lang="it-IT">
                <a:solidFill>
                  <a:schemeClr val="tx1"/>
                </a:solidFill>
                <a:latin typeface="Poppins Light"/>
                <a:cs typeface="Poppins"/>
              </a:rPr>
              <a:t> the  </a:t>
            </a:r>
            <a:r>
              <a:rPr lang="it-IT" err="1">
                <a:solidFill>
                  <a:schemeClr val="tx1"/>
                </a:solidFill>
                <a:latin typeface="Poppins Light"/>
                <a:cs typeface="Poppins"/>
              </a:rPr>
              <a:t>above</a:t>
            </a:r>
            <a:endParaRPr lang="it-IT">
              <a:solidFill>
                <a:schemeClr val="tx1"/>
              </a:solidFill>
              <a:latin typeface="Poppins Light"/>
              <a:cs typeface="Poppins"/>
            </a:endParaRPr>
          </a:p>
          <a:p>
            <a:endParaRPr lang="it-IT">
              <a:solidFill>
                <a:schemeClr val="tx1"/>
              </a:solidFill>
              <a:latin typeface="Poppins Light"/>
              <a:cs typeface="Poppins" pitchFamily="2" charset="77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C6CDD-47A6-3847-9022-3A8E1FBB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33" y="748673"/>
            <a:ext cx="2639676" cy="19985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A873D9-1A7D-6C47-ABCB-9173832F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00" y="2743117"/>
            <a:ext cx="3196584" cy="222226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CF2AB69-4AD3-9F40-956C-5ABDDCEE671B}"/>
              </a:ext>
            </a:extLst>
          </p:cNvPr>
          <p:cNvSpPr/>
          <p:nvPr/>
        </p:nvSpPr>
        <p:spPr>
          <a:xfrm>
            <a:off x="802148" y="231548"/>
            <a:ext cx="769473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SIMULATED DATA:</a:t>
            </a:r>
            <a:r>
              <a:rPr lang="it-IT" sz="3200" b="1">
                <a:solidFill>
                  <a:schemeClr val="bg2"/>
                </a:solidFill>
                <a:latin typeface="Poppins"/>
                <a:cs typeface="Poppins"/>
              </a:rPr>
              <a:t> </a:t>
            </a:r>
            <a:r>
              <a:rPr lang="it-IT" sz="2400" b="1">
                <a:solidFill>
                  <a:schemeClr val="bg2"/>
                </a:solidFill>
                <a:latin typeface="Poppins"/>
                <a:cs typeface="Poppins"/>
              </a:rPr>
              <a:t>FUNCTIONS OF THE PRICE</a:t>
            </a:r>
          </a:p>
        </p:txBody>
      </p:sp>
    </p:spTree>
    <p:extLst>
      <p:ext uri="{BB962C8B-B14F-4D97-AF65-F5344CB8AC3E}">
        <p14:creationId xmlns:p14="http://schemas.microsoft.com/office/powerpoint/2010/main" val="14241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CF2AB69-4AD3-9F40-956C-5ABDDCEE671B}"/>
              </a:ext>
            </a:extLst>
          </p:cNvPr>
          <p:cNvSpPr/>
          <p:nvPr/>
        </p:nvSpPr>
        <p:spPr>
          <a:xfrm>
            <a:off x="802477" y="231813"/>
            <a:ext cx="7402989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SIMULATED DATA: </a:t>
            </a:r>
            <a:r>
              <a:rPr lang="it-IT" sz="2400" b="1">
                <a:solidFill>
                  <a:schemeClr val="bg2"/>
                </a:solidFill>
                <a:latin typeface="Poppins"/>
                <a:cs typeface="Poppins"/>
              </a:rPr>
              <a:t>FUNCTIONS OF THE BID</a:t>
            </a:r>
            <a:endParaRPr lang="it-IT" sz="3200" b="1">
              <a:solidFill>
                <a:schemeClr val="bg2"/>
              </a:solidFill>
              <a:latin typeface="Poppins"/>
              <a:cs typeface="Poppins"/>
            </a:endParaRPr>
          </a:p>
        </p:txBody>
      </p:sp>
      <p:sp>
        <p:nvSpPr>
          <p:cNvPr id="3" name="Google Shape;9142;p32">
            <a:extLst>
              <a:ext uri="{FF2B5EF4-FFF2-40B4-BE49-F238E27FC236}">
                <a16:creationId xmlns:a16="http://schemas.microsoft.com/office/drawing/2014/main" id="{0F049D70-CA28-9242-929B-EDD5A37B91DC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0E3491-DA16-014C-ACFE-CC28A1AB98AE}"/>
                  </a:ext>
                </a:extLst>
              </p:cNvPr>
              <p:cNvSpPr txBox="1"/>
              <p:nvPr/>
            </p:nvSpPr>
            <p:spPr>
              <a:xfrm>
                <a:off x="956363" y="963305"/>
                <a:ext cx="3964294" cy="3335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COST PER CLICK STOCHASTIC FUNCTION</a:t>
                </a:r>
              </a:p>
              <a:p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Assumptions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:</a:t>
                </a:r>
              </a:p>
              <a:p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Class-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specific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mean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levels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are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considered</a:t>
                </a: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Saturation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may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happen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both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at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small and big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values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of the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bid</a:t>
                </a: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Introduction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of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stochasticity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through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a zero-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mean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gaussian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noise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:</a:t>
                </a:r>
              </a:p>
              <a:p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𝐶𝑃𝐶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𝑏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𝐶𝑃𝐶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𝑏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𝜀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</m:sSub>
                  </m:oMath>
                </a14:m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𝐶𝑃𝐶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𝑏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:[0.5, 2]→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ℝ</m:t>
                    </m:r>
                  </m:oMath>
                </a14:m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𝜀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~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𝒩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(0,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)</m:t>
                    </m:r>
                  </m:oMath>
                </a14:m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0E3491-DA16-014C-ACFE-CC28A1AB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63" y="963305"/>
                <a:ext cx="3964294" cy="3335593"/>
              </a:xfrm>
              <a:prstGeom prst="rect">
                <a:avLst/>
              </a:prstGeom>
              <a:blipFill>
                <a:blip r:embed="rId2"/>
                <a:stretch>
                  <a:fillRect l="-462" t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C77E2EAD-00AD-D642-B569-1B7C1CDF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60" y="1236815"/>
            <a:ext cx="4204994" cy="29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CF2AB69-4AD3-9F40-956C-5ABDDCEE671B}"/>
              </a:ext>
            </a:extLst>
          </p:cNvPr>
          <p:cNvSpPr/>
          <p:nvPr/>
        </p:nvSpPr>
        <p:spPr>
          <a:xfrm>
            <a:off x="802477" y="223590"/>
            <a:ext cx="7402989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SIMULATED DATA: </a:t>
            </a:r>
            <a:r>
              <a:rPr lang="it-IT" sz="2400" b="1">
                <a:solidFill>
                  <a:schemeClr val="bg2"/>
                </a:solidFill>
                <a:latin typeface="Poppins"/>
                <a:cs typeface="Poppins"/>
              </a:rPr>
              <a:t>FUNCTIONS OF THE BID</a:t>
            </a:r>
            <a:endParaRPr lang="it-IT" sz="3200" b="1">
              <a:solidFill>
                <a:schemeClr val="bg2"/>
              </a:solidFill>
              <a:latin typeface="Poppins"/>
              <a:cs typeface="Poppins"/>
            </a:endParaRPr>
          </a:p>
        </p:txBody>
      </p:sp>
      <p:sp>
        <p:nvSpPr>
          <p:cNvPr id="3" name="Google Shape;9142;p32">
            <a:extLst>
              <a:ext uri="{FF2B5EF4-FFF2-40B4-BE49-F238E27FC236}">
                <a16:creationId xmlns:a16="http://schemas.microsoft.com/office/drawing/2014/main" id="{0F049D70-CA28-9242-929B-EDD5A37B91DC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A613D8-BF12-804D-BBFF-410F8B77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70" y="1198382"/>
            <a:ext cx="3958905" cy="3114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0E3491-DA16-014C-ACFE-CC28A1AB98AE}"/>
                  </a:ext>
                </a:extLst>
              </p:cNvPr>
              <p:cNvSpPr txBox="1"/>
              <p:nvPr/>
            </p:nvSpPr>
            <p:spPr>
              <a:xfrm>
                <a:off x="862292" y="929055"/>
                <a:ext cx="4265423" cy="441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NUMBER OF DAILY CLICKS STOCHASTIC FUNCTION</a:t>
                </a:r>
              </a:p>
              <a:p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Assumptions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:</a:t>
                </a:r>
              </a:p>
              <a:p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Function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domain: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 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ℕ</m:t>
                    </m:r>
                  </m:oMath>
                </a14:m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Too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low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values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of the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bid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win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no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auction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: zero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costumers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reached</a:t>
                </a: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High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values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of the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bid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lead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to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better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ads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but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this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effect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losen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for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too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high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bids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Stochastic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representation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𝑁𝐷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𝑏</m:t>
                        </m:r>
                      </m:e>
                    </m:d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𝑁𝐷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𝐶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𝑏</m:t>
                        </m:r>
                      </m:e>
                    </m:d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+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𝜀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</m:sSub>
                  </m:oMath>
                </a14:m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𝑁𝐷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𝐶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𝑏</m:t>
                        </m:r>
                      </m:e>
                    </m:d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:[0.5, 2]→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ℕ</m:t>
                    </m:r>
                  </m:oMath>
                </a14:m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𝜀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oppins" pitchFamily="2" charset="77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~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𝒩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(0,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ppins" pitchFamily="2" charset="77"/>
                          </a:rPr>
                          <m:t>2</m:t>
                        </m:r>
                      </m:sup>
                    </m:sSubSup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ppins" pitchFamily="2" charset="77"/>
                      </a:rPr>
                      <m:t>)</m:t>
                    </m:r>
                  </m:oMath>
                </a14:m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0E3491-DA16-014C-ACFE-CC28A1AB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92" y="929055"/>
                <a:ext cx="4265423" cy="4412811"/>
              </a:xfrm>
              <a:prstGeom prst="rect">
                <a:avLst/>
              </a:prstGeom>
              <a:blipFill>
                <a:blip r:embed="rId3"/>
                <a:stretch>
                  <a:fillRect l="-429" t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F514820B-E800-494C-8923-94691418E4E9}"/>
              </a:ext>
            </a:extLst>
          </p:cNvPr>
          <p:cNvSpPr/>
          <p:nvPr/>
        </p:nvSpPr>
        <p:spPr>
          <a:xfrm>
            <a:off x="862292" y="3476064"/>
            <a:ext cx="310963" cy="1848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6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CF2AB69-4AD3-9F40-956C-5ABDDCEE671B}"/>
              </a:ext>
            </a:extLst>
          </p:cNvPr>
          <p:cNvSpPr/>
          <p:nvPr/>
        </p:nvSpPr>
        <p:spPr>
          <a:xfrm>
            <a:off x="802477" y="208321"/>
            <a:ext cx="3651962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3200" b="1">
                <a:solidFill>
                  <a:schemeClr val="bg2"/>
                </a:solidFill>
                <a:latin typeface="Poppins SemiBold"/>
                <a:cs typeface="Poppins"/>
              </a:rPr>
              <a:t>SIMULATED DATA</a:t>
            </a:r>
          </a:p>
        </p:txBody>
      </p:sp>
      <p:sp>
        <p:nvSpPr>
          <p:cNvPr id="3" name="Google Shape;9142;p32">
            <a:extLst>
              <a:ext uri="{FF2B5EF4-FFF2-40B4-BE49-F238E27FC236}">
                <a16:creationId xmlns:a16="http://schemas.microsoft.com/office/drawing/2014/main" id="{0F049D70-CA28-9242-929B-EDD5A37B91DC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0E3491-DA16-014C-ACFE-CC28A1AB98AE}"/>
                  </a:ext>
                </a:extLst>
              </p:cNvPr>
              <p:cNvSpPr txBox="1"/>
              <p:nvPr/>
            </p:nvSpPr>
            <p:spPr>
              <a:xfrm>
                <a:off x="845346" y="1208664"/>
                <a:ext cx="441049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>
                    <a:solidFill>
                      <a:srgbClr val="20336E"/>
                    </a:solidFill>
                    <a:latin typeface="Poppins" pitchFamily="2" charset="77"/>
                    <a:cs typeface="Poppins" pitchFamily="2" charset="77"/>
                  </a:rPr>
                  <a:t>CUSTOMER RETURNS WITHIN 30 DAYS</a:t>
                </a:r>
              </a:p>
              <a:p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Assumptions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:</a:t>
                </a:r>
              </a:p>
              <a:p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Discrete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distribution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whose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support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Poppins" pitchFamily="2" charset="77"/>
                          </a:rPr>
                          <m:t>0, 1, 2, 3</m:t>
                        </m:r>
                      </m:e>
                    </m:d>
                  </m:oMath>
                </a14:m>
                <a:endParaRPr lang="it-IT" b="0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Any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customer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is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likely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to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buy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again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the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product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proportionally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to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his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/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her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needs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(and so, to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his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/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her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 </a:t>
                </a:r>
                <a:r>
                  <a:rPr lang="it-IT" err="1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class</a:t>
                </a:r>
                <a:r>
                  <a:rPr lang="it-IT">
                    <a:solidFill>
                      <a:schemeClr val="tx1"/>
                    </a:solidFill>
                    <a:latin typeface="Poppins" pitchFamily="2" charset="77"/>
                    <a:cs typeface="Poppins" pitchFamily="2" charset="7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rgbClr val="20336E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endParaRPr lang="it-IT">
                  <a:solidFill>
                    <a:schemeClr val="tx1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40E3491-DA16-014C-ACFE-CC28A1AB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6" y="1208664"/>
                <a:ext cx="4410499" cy="2893100"/>
              </a:xfrm>
              <a:prstGeom prst="rect">
                <a:avLst/>
              </a:prstGeom>
              <a:blipFill>
                <a:blip r:embed="rId2"/>
                <a:stretch>
                  <a:fillRect l="-415" t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6F0272B-DEC2-6A47-BA7B-489ADABB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32" y="1158238"/>
            <a:ext cx="4114575" cy="28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876C58D-B52B-7547-9F55-F9B3ED9D72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3022" y="150828"/>
            <a:ext cx="5532617" cy="692382"/>
          </a:xfrm>
        </p:spPr>
        <p:txBody>
          <a:bodyPr/>
          <a:lstStyle/>
          <a:p>
            <a:r>
              <a:rPr lang="it-IT" sz="3200" b="1">
                <a:solidFill>
                  <a:schemeClr val="bg2"/>
                </a:solidFill>
                <a:cs typeface="Poppins"/>
              </a:rPr>
              <a:t>OPTIMIZATION PROBLEM</a:t>
            </a:r>
          </a:p>
        </p:txBody>
      </p:sp>
      <p:sp>
        <p:nvSpPr>
          <p:cNvPr id="16" name="Google Shape;9142;p32">
            <a:extLst>
              <a:ext uri="{FF2B5EF4-FFF2-40B4-BE49-F238E27FC236}">
                <a16:creationId xmlns:a16="http://schemas.microsoft.com/office/drawing/2014/main" id="{0BD260FD-A0CF-3348-8B85-2DD41656BDDD}"/>
              </a:ext>
            </a:extLst>
          </p:cNvPr>
          <p:cNvSpPr/>
          <p:nvPr/>
        </p:nvSpPr>
        <p:spPr>
          <a:xfrm>
            <a:off x="289422" y="0"/>
            <a:ext cx="513600" cy="3608700"/>
          </a:xfrm>
          <a:prstGeom prst="rect">
            <a:avLst/>
          </a:prstGeom>
          <a:solidFill>
            <a:srgbClr val="86DDD4"/>
          </a:solidFill>
          <a:ln>
            <a:solidFill>
              <a:srgbClr val="86DD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38B02-8D66-4DC3-BD48-403C55841AFF}"/>
              </a:ext>
            </a:extLst>
          </p:cNvPr>
          <p:cNvSpPr txBox="1"/>
          <p:nvPr/>
        </p:nvSpPr>
        <p:spPr>
          <a:xfrm>
            <a:off x="854242" y="974558"/>
            <a:ext cx="28108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20336E"/>
                </a:solidFill>
                <a:latin typeface="Poppins SemiBold"/>
                <a:cs typeface="Poppins"/>
              </a:rPr>
              <a:t>GENERAL FORMULATION</a:t>
            </a:r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4D956E-5DE9-4145-9536-52B163FE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24" y="2312245"/>
            <a:ext cx="5878930" cy="2294026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36665665-BADF-4C8B-883D-030A47D8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22" y="1504848"/>
            <a:ext cx="5450305" cy="5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2407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77E5E0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30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Construction Project Proposal</vt:lpstr>
      <vt:lpstr>PRICING AND ADVERTISING</vt:lpstr>
      <vt:lpstr>SCENARIO</vt:lpstr>
      <vt:lpstr>SCENARIO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 PROBLEM</vt:lpstr>
      <vt:lpstr>OPTIMIZATION PROBLEM</vt:lpstr>
      <vt:lpstr>Presentazione standard di PowerPoint</vt:lpstr>
      <vt:lpstr>Presentazione standard di PowerPoint</vt:lpstr>
      <vt:lpstr>OPTIMIZATION PROBLEM: ONLINE-LEARNING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AND ADVERTISING</dc:title>
  <cp:revision>2</cp:revision>
  <dcterms:modified xsi:type="dcterms:W3CDTF">2021-09-27T10:27:48Z</dcterms:modified>
</cp:coreProperties>
</file>