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A7EB-5142-4F8F-8EDC-43FD3220B6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2DA908B-7D42-487D-A85B-BC88BA872B1C}">
      <dgm:prSet/>
      <dgm:spPr/>
      <dgm:t>
        <a:bodyPr/>
        <a:lstStyle/>
        <a:p>
          <a:pPr>
            <a:defRPr b="1"/>
          </a:pPr>
          <a:r>
            <a:rPr lang="it-IT" dirty="0"/>
            <a:t>Le pulsar</a:t>
          </a:r>
          <a:endParaRPr lang="en-US" dirty="0"/>
        </a:p>
      </dgm:t>
    </dgm:pt>
    <dgm:pt modelId="{96550C00-D021-4674-98F3-586AF22B7718}" type="parTrans" cxnId="{35F20B45-A152-4AB0-A2BA-7932C3E277D5}">
      <dgm:prSet/>
      <dgm:spPr/>
      <dgm:t>
        <a:bodyPr/>
        <a:lstStyle/>
        <a:p>
          <a:endParaRPr lang="en-US"/>
        </a:p>
      </dgm:t>
    </dgm:pt>
    <dgm:pt modelId="{F5FCAE90-0076-433B-9F65-D10AD36CF143}" type="sibTrans" cxnId="{35F20B45-A152-4AB0-A2BA-7932C3E277D5}">
      <dgm:prSet/>
      <dgm:spPr/>
      <dgm:t>
        <a:bodyPr/>
        <a:lstStyle/>
        <a:p>
          <a:endParaRPr lang="en-US"/>
        </a:p>
      </dgm:t>
    </dgm:pt>
    <dgm:pt modelId="{C626D288-0710-4B95-90D1-B1EFD3E5735C}">
      <dgm:prSet/>
      <dgm:spPr/>
      <dgm:t>
        <a:bodyPr/>
        <a:lstStyle/>
        <a:p>
          <a:r>
            <a:rPr lang="it-IT"/>
            <a:t>Stelle di neutroni di interesse scientifico nell’ambito dello spazio tempo e della ricerca sugli stati della materia</a:t>
          </a:r>
          <a:endParaRPr lang="en-US"/>
        </a:p>
      </dgm:t>
    </dgm:pt>
    <dgm:pt modelId="{BF8657AD-5948-4482-8AB3-BF63CCF3BEF5}" type="parTrans" cxnId="{13FE54DD-1934-4CBE-8FCE-A4744D92A36B}">
      <dgm:prSet/>
      <dgm:spPr/>
      <dgm:t>
        <a:bodyPr/>
        <a:lstStyle/>
        <a:p>
          <a:endParaRPr lang="en-US"/>
        </a:p>
      </dgm:t>
    </dgm:pt>
    <dgm:pt modelId="{B56D6A28-5F36-4336-883B-71E9084E868E}" type="sibTrans" cxnId="{13FE54DD-1934-4CBE-8FCE-A4744D92A36B}">
      <dgm:prSet/>
      <dgm:spPr/>
      <dgm:t>
        <a:bodyPr/>
        <a:lstStyle/>
        <a:p>
          <a:endParaRPr lang="en-US"/>
        </a:p>
      </dgm:t>
    </dgm:pt>
    <dgm:pt modelId="{4DDF7023-97BA-4893-95A9-545CA1DCDEA3}">
      <dgm:prSet/>
      <dgm:spPr/>
      <dgm:t>
        <a:bodyPr/>
        <a:lstStyle/>
        <a:p>
          <a:r>
            <a:rPr lang="it-IT"/>
            <a:t>Caratterizzate da segnale radio periodico rilevabile sulla Terra tramite radiotelescopi</a:t>
          </a:r>
          <a:endParaRPr lang="en-US"/>
        </a:p>
      </dgm:t>
    </dgm:pt>
    <dgm:pt modelId="{30598CBC-0F6B-4F9A-A0A9-D282FEED7B4C}" type="parTrans" cxnId="{CDC87D9A-871D-4CEC-9DA0-502DB2E9FA7C}">
      <dgm:prSet/>
      <dgm:spPr/>
      <dgm:t>
        <a:bodyPr/>
        <a:lstStyle/>
        <a:p>
          <a:endParaRPr lang="en-US"/>
        </a:p>
      </dgm:t>
    </dgm:pt>
    <dgm:pt modelId="{1689BCC3-F41A-4219-82DE-A1ACABFDF0A3}" type="sibTrans" cxnId="{CDC87D9A-871D-4CEC-9DA0-502DB2E9FA7C}">
      <dgm:prSet/>
      <dgm:spPr/>
      <dgm:t>
        <a:bodyPr/>
        <a:lstStyle/>
        <a:p>
          <a:endParaRPr lang="en-US"/>
        </a:p>
      </dgm:t>
    </dgm:pt>
    <dgm:pt modelId="{F3D9D0DE-D44E-49BD-A5D4-8100A4AAF014}">
      <dgm:prSet/>
      <dgm:spPr/>
      <dgm:t>
        <a:bodyPr/>
        <a:lstStyle/>
        <a:p>
          <a:pPr>
            <a:defRPr b="1"/>
          </a:pPr>
          <a:r>
            <a:rPr lang="it-IT"/>
            <a:t>Il problema</a:t>
          </a:r>
          <a:endParaRPr lang="en-US"/>
        </a:p>
      </dgm:t>
    </dgm:pt>
    <dgm:pt modelId="{1824659A-3FF5-4DA7-AE66-5E42D8C8E23C}" type="parTrans" cxnId="{DCF01B9C-52B6-4649-9693-A8AB0CD1483C}">
      <dgm:prSet/>
      <dgm:spPr/>
      <dgm:t>
        <a:bodyPr/>
        <a:lstStyle/>
        <a:p>
          <a:endParaRPr lang="en-US"/>
        </a:p>
      </dgm:t>
    </dgm:pt>
    <dgm:pt modelId="{AB8569B5-40D8-4B72-AE0A-AFCF55077AE1}" type="sibTrans" cxnId="{DCF01B9C-52B6-4649-9693-A8AB0CD1483C}">
      <dgm:prSet/>
      <dgm:spPr/>
      <dgm:t>
        <a:bodyPr/>
        <a:lstStyle/>
        <a:p>
          <a:endParaRPr lang="en-US"/>
        </a:p>
      </dgm:t>
    </dgm:pt>
    <dgm:pt modelId="{A06E0E2F-A6E6-4B0C-9D42-E2E03F794F37}">
      <dgm:prSet/>
      <dgm:spPr/>
      <dgm:t>
        <a:bodyPr/>
        <a:lstStyle/>
        <a:p>
          <a:r>
            <a:rPr lang="it-IT"/>
            <a:t>Difficoltà nel capire se un segnale periodico è generato da una pulsar oppure frutto di interferenze o rumore</a:t>
          </a:r>
          <a:endParaRPr lang="en-US"/>
        </a:p>
      </dgm:t>
    </dgm:pt>
    <dgm:pt modelId="{19BB285B-EAFD-4550-9FA2-DE206100BDEC}" type="parTrans" cxnId="{56B985F8-0BF7-478F-8E3B-D48293613345}">
      <dgm:prSet/>
      <dgm:spPr/>
      <dgm:t>
        <a:bodyPr/>
        <a:lstStyle/>
        <a:p>
          <a:endParaRPr lang="en-US"/>
        </a:p>
      </dgm:t>
    </dgm:pt>
    <dgm:pt modelId="{447BB03D-38C4-4E0C-943B-CABF031758D9}" type="sibTrans" cxnId="{56B985F8-0BF7-478F-8E3B-D48293613345}">
      <dgm:prSet/>
      <dgm:spPr/>
      <dgm:t>
        <a:bodyPr/>
        <a:lstStyle/>
        <a:p>
          <a:endParaRPr lang="en-US"/>
        </a:p>
      </dgm:t>
    </dgm:pt>
    <dgm:pt modelId="{538CA056-0A3D-4BEC-A2EA-7EC9DE397ED9}" type="pres">
      <dgm:prSet presAssocID="{95DBA7EB-5142-4F8F-8EDC-43FD3220B6A0}" presName="root" presStyleCnt="0">
        <dgm:presLayoutVars>
          <dgm:dir/>
          <dgm:resizeHandles val="exact"/>
        </dgm:presLayoutVars>
      </dgm:prSet>
      <dgm:spPr/>
    </dgm:pt>
    <dgm:pt modelId="{BD6B8C28-3F7F-4C22-9FC5-DFDF13AAC6AF}" type="pres">
      <dgm:prSet presAssocID="{02DA908B-7D42-487D-A85B-BC88BA872B1C}" presName="compNode" presStyleCnt="0"/>
      <dgm:spPr/>
    </dgm:pt>
    <dgm:pt modelId="{7D59F0FD-C4DC-44D7-A11D-9A60DAEF249F}" type="pres">
      <dgm:prSet presAssocID="{02DA908B-7D42-487D-A85B-BC88BA872B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F09B837C-D6AB-4943-AF3C-0ADA1FA2A7E7}" type="pres">
      <dgm:prSet presAssocID="{02DA908B-7D42-487D-A85B-BC88BA872B1C}" presName="iconSpace" presStyleCnt="0"/>
      <dgm:spPr/>
    </dgm:pt>
    <dgm:pt modelId="{21A2E31F-D8B8-44D3-AD94-6ED1706E1507}" type="pres">
      <dgm:prSet presAssocID="{02DA908B-7D42-487D-A85B-BC88BA872B1C}" presName="parTx" presStyleLbl="revTx" presStyleIdx="0" presStyleCnt="4">
        <dgm:presLayoutVars>
          <dgm:chMax val="0"/>
          <dgm:chPref val="0"/>
        </dgm:presLayoutVars>
      </dgm:prSet>
      <dgm:spPr/>
    </dgm:pt>
    <dgm:pt modelId="{8B56D18F-B9F6-4A1A-9FCC-771461CD3B4D}" type="pres">
      <dgm:prSet presAssocID="{02DA908B-7D42-487D-A85B-BC88BA872B1C}" presName="txSpace" presStyleCnt="0"/>
      <dgm:spPr/>
    </dgm:pt>
    <dgm:pt modelId="{DB5BDF30-7542-4BF3-A3B8-DBECCB75DBE4}" type="pres">
      <dgm:prSet presAssocID="{02DA908B-7D42-487D-A85B-BC88BA872B1C}" presName="desTx" presStyleLbl="revTx" presStyleIdx="1" presStyleCnt="4">
        <dgm:presLayoutVars/>
      </dgm:prSet>
      <dgm:spPr/>
    </dgm:pt>
    <dgm:pt modelId="{CFC50058-D159-4B36-939F-FADAF543B0D4}" type="pres">
      <dgm:prSet presAssocID="{F5FCAE90-0076-433B-9F65-D10AD36CF143}" presName="sibTrans" presStyleCnt="0"/>
      <dgm:spPr/>
    </dgm:pt>
    <dgm:pt modelId="{63B9A335-0C29-46F0-8668-AAEF1B124368}" type="pres">
      <dgm:prSet presAssocID="{F3D9D0DE-D44E-49BD-A5D4-8100A4AAF014}" presName="compNode" presStyleCnt="0"/>
      <dgm:spPr/>
    </dgm:pt>
    <dgm:pt modelId="{36C34ABC-D991-4F2D-9A99-8B31E419EC9A}" type="pres">
      <dgm:prSet presAssocID="{F3D9D0DE-D44E-49BD-A5D4-8100A4AAF0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3CDA8C1-0ADB-411A-BAFC-37875C838F74}" type="pres">
      <dgm:prSet presAssocID="{F3D9D0DE-D44E-49BD-A5D4-8100A4AAF014}" presName="iconSpace" presStyleCnt="0"/>
      <dgm:spPr/>
    </dgm:pt>
    <dgm:pt modelId="{AA2F8D0B-1B5E-4FD8-AEEC-CF9335876633}" type="pres">
      <dgm:prSet presAssocID="{F3D9D0DE-D44E-49BD-A5D4-8100A4AAF014}" presName="parTx" presStyleLbl="revTx" presStyleIdx="2" presStyleCnt="4">
        <dgm:presLayoutVars>
          <dgm:chMax val="0"/>
          <dgm:chPref val="0"/>
        </dgm:presLayoutVars>
      </dgm:prSet>
      <dgm:spPr/>
    </dgm:pt>
    <dgm:pt modelId="{55B3FDCD-DAB8-4028-9969-E74859883F52}" type="pres">
      <dgm:prSet presAssocID="{F3D9D0DE-D44E-49BD-A5D4-8100A4AAF014}" presName="txSpace" presStyleCnt="0"/>
      <dgm:spPr/>
    </dgm:pt>
    <dgm:pt modelId="{1CC0F9E9-B6F9-43C1-8D19-67BFA9293D86}" type="pres">
      <dgm:prSet presAssocID="{F3D9D0DE-D44E-49BD-A5D4-8100A4AAF014}" presName="desTx" presStyleLbl="revTx" presStyleIdx="3" presStyleCnt="4">
        <dgm:presLayoutVars/>
      </dgm:prSet>
      <dgm:spPr/>
    </dgm:pt>
  </dgm:ptLst>
  <dgm:cxnLst>
    <dgm:cxn modelId="{B46F5C02-3F9A-4EC2-A930-9B683772F011}" type="presOf" srcId="{4DDF7023-97BA-4893-95A9-545CA1DCDEA3}" destId="{DB5BDF30-7542-4BF3-A3B8-DBECCB75DBE4}" srcOrd="0" destOrd="1" presId="urn:microsoft.com/office/officeart/2018/5/layout/CenteredIconLabelDescriptionList"/>
    <dgm:cxn modelId="{71324B04-9065-4066-B1D4-88A6BC22A47B}" type="presOf" srcId="{02DA908B-7D42-487D-A85B-BC88BA872B1C}" destId="{21A2E31F-D8B8-44D3-AD94-6ED1706E1507}" srcOrd="0" destOrd="0" presId="urn:microsoft.com/office/officeart/2018/5/layout/CenteredIconLabelDescriptionList"/>
    <dgm:cxn modelId="{1252070C-41BF-4CC4-A770-9FF2E310CDA8}" type="presOf" srcId="{C626D288-0710-4B95-90D1-B1EFD3E5735C}" destId="{DB5BDF30-7542-4BF3-A3B8-DBECCB75DBE4}" srcOrd="0" destOrd="0" presId="urn:microsoft.com/office/officeart/2018/5/layout/CenteredIconLabelDescriptionList"/>
    <dgm:cxn modelId="{35F20B45-A152-4AB0-A2BA-7932C3E277D5}" srcId="{95DBA7EB-5142-4F8F-8EDC-43FD3220B6A0}" destId="{02DA908B-7D42-487D-A85B-BC88BA872B1C}" srcOrd="0" destOrd="0" parTransId="{96550C00-D021-4674-98F3-586AF22B7718}" sibTransId="{F5FCAE90-0076-433B-9F65-D10AD36CF143}"/>
    <dgm:cxn modelId="{CDC87D9A-871D-4CEC-9DA0-502DB2E9FA7C}" srcId="{02DA908B-7D42-487D-A85B-BC88BA872B1C}" destId="{4DDF7023-97BA-4893-95A9-545CA1DCDEA3}" srcOrd="1" destOrd="0" parTransId="{30598CBC-0F6B-4F9A-A0A9-D282FEED7B4C}" sibTransId="{1689BCC3-F41A-4219-82DE-A1ACABFDF0A3}"/>
    <dgm:cxn modelId="{DCF01B9C-52B6-4649-9693-A8AB0CD1483C}" srcId="{95DBA7EB-5142-4F8F-8EDC-43FD3220B6A0}" destId="{F3D9D0DE-D44E-49BD-A5D4-8100A4AAF014}" srcOrd="1" destOrd="0" parTransId="{1824659A-3FF5-4DA7-AE66-5E42D8C8E23C}" sibTransId="{AB8569B5-40D8-4B72-AE0A-AFCF55077AE1}"/>
    <dgm:cxn modelId="{D4A592B0-6419-4A80-9951-C151F8E65CC0}" type="presOf" srcId="{F3D9D0DE-D44E-49BD-A5D4-8100A4AAF014}" destId="{AA2F8D0B-1B5E-4FD8-AEEC-CF9335876633}" srcOrd="0" destOrd="0" presId="urn:microsoft.com/office/officeart/2018/5/layout/CenteredIconLabelDescriptionList"/>
    <dgm:cxn modelId="{BA2328C1-A5B8-4B9C-9A5E-F27408E66F9E}" type="presOf" srcId="{A06E0E2F-A6E6-4B0C-9D42-E2E03F794F37}" destId="{1CC0F9E9-B6F9-43C1-8D19-67BFA9293D86}" srcOrd="0" destOrd="0" presId="urn:microsoft.com/office/officeart/2018/5/layout/CenteredIconLabelDescriptionList"/>
    <dgm:cxn modelId="{070395D0-5A9F-4336-B89F-36BC18BD6F36}" type="presOf" srcId="{95DBA7EB-5142-4F8F-8EDC-43FD3220B6A0}" destId="{538CA056-0A3D-4BEC-A2EA-7EC9DE397ED9}" srcOrd="0" destOrd="0" presId="urn:microsoft.com/office/officeart/2018/5/layout/CenteredIconLabelDescriptionList"/>
    <dgm:cxn modelId="{13FE54DD-1934-4CBE-8FCE-A4744D92A36B}" srcId="{02DA908B-7D42-487D-A85B-BC88BA872B1C}" destId="{C626D288-0710-4B95-90D1-B1EFD3E5735C}" srcOrd="0" destOrd="0" parTransId="{BF8657AD-5948-4482-8AB3-BF63CCF3BEF5}" sibTransId="{B56D6A28-5F36-4336-883B-71E9084E868E}"/>
    <dgm:cxn modelId="{56B985F8-0BF7-478F-8E3B-D48293613345}" srcId="{F3D9D0DE-D44E-49BD-A5D4-8100A4AAF014}" destId="{A06E0E2F-A6E6-4B0C-9D42-E2E03F794F37}" srcOrd="0" destOrd="0" parTransId="{19BB285B-EAFD-4550-9FA2-DE206100BDEC}" sibTransId="{447BB03D-38C4-4E0C-943B-CABF031758D9}"/>
    <dgm:cxn modelId="{699EB01B-EBB4-4408-9D77-AFEACE383B9E}" type="presParOf" srcId="{538CA056-0A3D-4BEC-A2EA-7EC9DE397ED9}" destId="{BD6B8C28-3F7F-4C22-9FC5-DFDF13AAC6AF}" srcOrd="0" destOrd="0" presId="urn:microsoft.com/office/officeart/2018/5/layout/CenteredIconLabelDescriptionList"/>
    <dgm:cxn modelId="{75363D0D-EAEA-4BA7-84F3-D2427CAB37EC}" type="presParOf" srcId="{BD6B8C28-3F7F-4C22-9FC5-DFDF13AAC6AF}" destId="{7D59F0FD-C4DC-44D7-A11D-9A60DAEF249F}" srcOrd="0" destOrd="0" presId="urn:microsoft.com/office/officeart/2018/5/layout/CenteredIconLabelDescriptionList"/>
    <dgm:cxn modelId="{698BEC73-7A40-4F8C-81A8-084249389D5C}" type="presParOf" srcId="{BD6B8C28-3F7F-4C22-9FC5-DFDF13AAC6AF}" destId="{F09B837C-D6AB-4943-AF3C-0ADA1FA2A7E7}" srcOrd="1" destOrd="0" presId="urn:microsoft.com/office/officeart/2018/5/layout/CenteredIconLabelDescriptionList"/>
    <dgm:cxn modelId="{2E7F0CA2-8B0E-4B42-9EF9-FCD3B0452385}" type="presParOf" srcId="{BD6B8C28-3F7F-4C22-9FC5-DFDF13AAC6AF}" destId="{21A2E31F-D8B8-44D3-AD94-6ED1706E1507}" srcOrd="2" destOrd="0" presId="urn:microsoft.com/office/officeart/2018/5/layout/CenteredIconLabelDescriptionList"/>
    <dgm:cxn modelId="{007F6E9B-4247-4B20-9935-4CA176A90BAB}" type="presParOf" srcId="{BD6B8C28-3F7F-4C22-9FC5-DFDF13AAC6AF}" destId="{8B56D18F-B9F6-4A1A-9FCC-771461CD3B4D}" srcOrd="3" destOrd="0" presId="urn:microsoft.com/office/officeart/2018/5/layout/CenteredIconLabelDescriptionList"/>
    <dgm:cxn modelId="{BD4CC044-D08C-4F84-A329-B5B9E79BE1D9}" type="presParOf" srcId="{BD6B8C28-3F7F-4C22-9FC5-DFDF13AAC6AF}" destId="{DB5BDF30-7542-4BF3-A3B8-DBECCB75DBE4}" srcOrd="4" destOrd="0" presId="urn:microsoft.com/office/officeart/2018/5/layout/CenteredIconLabelDescriptionList"/>
    <dgm:cxn modelId="{9AD40F3E-9C53-46CF-9653-C543CCE8E743}" type="presParOf" srcId="{538CA056-0A3D-4BEC-A2EA-7EC9DE397ED9}" destId="{CFC50058-D159-4B36-939F-FADAF543B0D4}" srcOrd="1" destOrd="0" presId="urn:microsoft.com/office/officeart/2018/5/layout/CenteredIconLabelDescriptionList"/>
    <dgm:cxn modelId="{E4039701-96D6-4C62-8030-216D691CF643}" type="presParOf" srcId="{538CA056-0A3D-4BEC-A2EA-7EC9DE397ED9}" destId="{63B9A335-0C29-46F0-8668-AAEF1B124368}" srcOrd="2" destOrd="0" presId="urn:microsoft.com/office/officeart/2018/5/layout/CenteredIconLabelDescriptionList"/>
    <dgm:cxn modelId="{4E1FF24A-E23D-4736-B96C-7F417AB518F5}" type="presParOf" srcId="{63B9A335-0C29-46F0-8668-AAEF1B124368}" destId="{36C34ABC-D991-4F2D-9A99-8B31E419EC9A}" srcOrd="0" destOrd="0" presId="urn:microsoft.com/office/officeart/2018/5/layout/CenteredIconLabelDescriptionList"/>
    <dgm:cxn modelId="{52D7B5C3-CBA8-466C-B606-CAFA778109C5}" type="presParOf" srcId="{63B9A335-0C29-46F0-8668-AAEF1B124368}" destId="{03CDA8C1-0ADB-411A-BAFC-37875C838F74}" srcOrd="1" destOrd="0" presId="urn:microsoft.com/office/officeart/2018/5/layout/CenteredIconLabelDescriptionList"/>
    <dgm:cxn modelId="{182172A3-4BB4-40A9-8638-78DC92E7CADE}" type="presParOf" srcId="{63B9A335-0C29-46F0-8668-AAEF1B124368}" destId="{AA2F8D0B-1B5E-4FD8-AEEC-CF9335876633}" srcOrd="2" destOrd="0" presId="urn:microsoft.com/office/officeart/2018/5/layout/CenteredIconLabelDescriptionList"/>
    <dgm:cxn modelId="{E91FC869-B1E5-4226-A412-438B694E5255}" type="presParOf" srcId="{63B9A335-0C29-46F0-8668-AAEF1B124368}" destId="{55B3FDCD-DAB8-4028-9969-E74859883F52}" srcOrd="3" destOrd="0" presId="urn:microsoft.com/office/officeart/2018/5/layout/CenteredIconLabelDescriptionList"/>
    <dgm:cxn modelId="{89760EF6-6972-4E3A-8B85-9F0E09E03CED}" type="presParOf" srcId="{63B9A335-0C29-46F0-8668-AAEF1B124368}" destId="{1CC0F9E9-B6F9-43C1-8D19-67BFA9293D8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9F0FD-C4DC-44D7-A11D-9A60DAEF249F}">
      <dsp:nvSpPr>
        <dsp:cNvPr id="0" name=""/>
        <dsp:cNvSpPr/>
      </dsp:nvSpPr>
      <dsp:spPr>
        <a:xfrm>
          <a:off x="2220974" y="9181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2E31F-D8B8-44D3-AD94-6ED1706E1507}">
      <dsp:nvSpPr>
        <dsp:cNvPr id="0" name=""/>
        <dsp:cNvSpPr/>
      </dsp:nvSpPr>
      <dsp:spPr>
        <a:xfrm>
          <a:off x="816974" y="17599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Le pulsar</a:t>
          </a:r>
          <a:endParaRPr lang="en-US" sz="3600" kern="1200" dirty="0"/>
        </a:p>
      </dsp:txBody>
      <dsp:txXfrm>
        <a:off x="816974" y="1759936"/>
        <a:ext cx="4320000" cy="648000"/>
      </dsp:txXfrm>
    </dsp:sp>
    <dsp:sp modelId="{DB5BDF30-7542-4BF3-A3B8-DBECCB75DBE4}">
      <dsp:nvSpPr>
        <dsp:cNvPr id="0" name=""/>
        <dsp:cNvSpPr/>
      </dsp:nvSpPr>
      <dsp:spPr>
        <a:xfrm>
          <a:off x="816974" y="2480548"/>
          <a:ext cx="4320000" cy="124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Stelle di neutroni di interesse scientifico nell’ambito dello spazio tempo e della ricerca sugli stati della materia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Caratterizzate da segnale radio periodico rilevabile sulla Terra tramite radiotelescopi</a:t>
          </a:r>
          <a:endParaRPr lang="en-US" sz="1700" kern="1200"/>
        </a:p>
      </dsp:txBody>
      <dsp:txXfrm>
        <a:off x="816974" y="2480548"/>
        <a:ext cx="4320000" cy="1241913"/>
      </dsp:txXfrm>
    </dsp:sp>
    <dsp:sp modelId="{36C34ABC-D991-4F2D-9A99-8B31E419EC9A}">
      <dsp:nvSpPr>
        <dsp:cNvPr id="0" name=""/>
        <dsp:cNvSpPr/>
      </dsp:nvSpPr>
      <dsp:spPr>
        <a:xfrm>
          <a:off x="7296975" y="9181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F8D0B-1B5E-4FD8-AEEC-CF9335876633}">
      <dsp:nvSpPr>
        <dsp:cNvPr id="0" name=""/>
        <dsp:cNvSpPr/>
      </dsp:nvSpPr>
      <dsp:spPr>
        <a:xfrm>
          <a:off x="5892975" y="17599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Il problema</a:t>
          </a:r>
          <a:endParaRPr lang="en-US" sz="3600" kern="1200"/>
        </a:p>
      </dsp:txBody>
      <dsp:txXfrm>
        <a:off x="5892975" y="1759936"/>
        <a:ext cx="4320000" cy="648000"/>
      </dsp:txXfrm>
    </dsp:sp>
    <dsp:sp modelId="{1CC0F9E9-B6F9-43C1-8D19-67BFA9293D86}">
      <dsp:nvSpPr>
        <dsp:cNvPr id="0" name=""/>
        <dsp:cNvSpPr/>
      </dsp:nvSpPr>
      <dsp:spPr>
        <a:xfrm>
          <a:off x="5892975" y="2480548"/>
          <a:ext cx="4320000" cy="124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Difficoltà nel capire se un segnale periodico è generato da una pulsar oppure frutto di interferenze o rumore</a:t>
          </a:r>
          <a:endParaRPr lang="en-US" sz="1700" kern="1200"/>
        </a:p>
      </dsp:txBody>
      <dsp:txXfrm>
        <a:off x="5892975" y="2480548"/>
        <a:ext cx="4320000" cy="124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9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2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563FF5-D0F4-4364-94D9-7A39248E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3" y="331034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Predicting</a:t>
            </a:r>
            <a:r>
              <a:rPr lang="it-IT" dirty="0">
                <a:solidFill>
                  <a:schemeClr val="tx1"/>
                </a:solidFill>
              </a:rPr>
              <a:t> a pulsar star</a:t>
            </a:r>
          </a:p>
        </p:txBody>
      </p:sp>
      <p:pic>
        <p:nvPicPr>
          <p:cNvPr id="16" name="Picture 3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BB35C415-F2DC-4C8C-B175-134215F11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8" r="19057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BE8440-AD58-45ED-B62F-5799EF877AC2}"/>
              </a:ext>
            </a:extLst>
          </p:cNvPr>
          <p:cNvSpPr txBox="1"/>
          <p:nvPr/>
        </p:nvSpPr>
        <p:spPr>
          <a:xfrm>
            <a:off x="8204927" y="5289180"/>
            <a:ext cx="331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Riccardo Scaramuzza</a:t>
            </a:r>
          </a:p>
          <a:p>
            <a:r>
              <a:rPr lang="it-IT" dirty="0">
                <a:latin typeface="+mj-lt"/>
              </a:rPr>
              <a:t>Luca Veneziani</a:t>
            </a:r>
          </a:p>
          <a:p>
            <a:r>
              <a:rPr lang="it-IT" dirty="0">
                <a:latin typeface="+mj-lt"/>
              </a:rPr>
              <a:t>Daniele Venturini</a:t>
            </a:r>
          </a:p>
        </p:txBody>
      </p:sp>
    </p:spTree>
    <p:extLst>
      <p:ext uri="{BB962C8B-B14F-4D97-AF65-F5344CB8AC3E}">
        <p14:creationId xmlns:p14="http://schemas.microsoft.com/office/powerpoint/2010/main" val="187459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8A2D1-A6AF-4747-83E0-D163AFC1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67" y="534494"/>
            <a:ext cx="5120255" cy="512708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Modello completo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D6F4F5-543C-4F8F-BB7D-A2D42358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6" y="1401148"/>
            <a:ext cx="3967674" cy="210986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7FC8C01-5855-4052-9118-CC4A23495850}"/>
              </a:ext>
            </a:extLst>
          </p:cNvPr>
          <p:cNvSpPr/>
          <p:nvPr/>
        </p:nvSpPr>
        <p:spPr>
          <a:xfrm>
            <a:off x="836366" y="3841575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AIC: 1979.4</a:t>
            </a:r>
          </a:p>
        </p:txBody>
      </p:sp>
      <p:pic>
        <p:nvPicPr>
          <p:cNvPr id="9" name="Immagine 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849E4C4-5DAF-4670-AF85-CFF14535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69" y="1379522"/>
            <a:ext cx="4516454" cy="2201506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59AD6280-092E-4ABC-A570-C15EDF24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561"/>
              </p:ext>
            </p:extLst>
          </p:nvPr>
        </p:nvGraphicFramePr>
        <p:xfrm>
          <a:off x="6492869" y="4679457"/>
          <a:ext cx="2651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68">
                  <a:extLst>
                    <a:ext uri="{9D8B030D-6E8A-4147-A177-3AD203B41FA5}">
                      <a16:colId xmlns:a16="http://schemas.microsoft.com/office/drawing/2014/main" val="259276780"/>
                    </a:ext>
                  </a:extLst>
                </a:gridCol>
                <a:gridCol w="1325868">
                  <a:extLst>
                    <a:ext uri="{9D8B030D-6E8A-4147-A177-3AD203B41FA5}">
                      <a16:colId xmlns:a16="http://schemas.microsoft.com/office/drawing/2014/main" val="35474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4035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343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3106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D87254E-7717-49DC-8831-387788F552D1}"/>
              </a:ext>
            </a:extLst>
          </p:cNvPr>
          <p:cNvSpPr txBox="1"/>
          <p:nvPr/>
        </p:nvSpPr>
        <p:spPr>
          <a:xfrm>
            <a:off x="6411889" y="4037909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confusione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FCEA6DA-2BB0-4CDB-A4D2-360FF9F8F7FA}"/>
              </a:ext>
            </a:extLst>
          </p:cNvPr>
          <p:cNvSpPr/>
          <p:nvPr/>
        </p:nvSpPr>
        <p:spPr>
          <a:xfrm>
            <a:off x="9677702" y="4881847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AUC: 0.9174</a:t>
            </a:r>
          </a:p>
        </p:txBody>
      </p:sp>
    </p:spTree>
    <p:extLst>
      <p:ext uri="{BB962C8B-B14F-4D97-AF65-F5344CB8AC3E}">
        <p14:creationId xmlns:p14="http://schemas.microsoft.com/office/powerpoint/2010/main" val="296355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5C46F1-C747-4C88-8785-3F1A20A2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2" y="437055"/>
            <a:ext cx="5120255" cy="711911"/>
          </a:xfrm>
        </p:spPr>
        <p:txBody>
          <a:bodyPr anchor="t">
            <a:normAutofit/>
          </a:bodyPr>
          <a:lstStyle/>
          <a:p>
            <a:r>
              <a:rPr lang="it-IT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sottoModelli</a:t>
            </a:r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60E5A31-A8E0-4ACD-8B27-0B0730C0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3" y="1940516"/>
            <a:ext cx="3280013" cy="1732958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FAEC72-11AE-464B-BF9F-77EF81843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3" y="3973227"/>
            <a:ext cx="3280013" cy="168478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5E096DB-24CA-4319-A491-FA4CA2314F35}"/>
              </a:ext>
            </a:extLst>
          </p:cNvPr>
          <p:cNvSpPr txBox="1"/>
          <p:nvPr/>
        </p:nvSpPr>
        <p:spPr>
          <a:xfrm>
            <a:off x="6630584" y="1323975"/>
            <a:ext cx="37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Regressione </a:t>
            </a:r>
            <a:r>
              <a:rPr lang="it-IT" dirty="0" err="1"/>
              <a:t>multistep</a:t>
            </a:r>
            <a:r>
              <a:rPr lang="it-IT" dirty="0"/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0B679C-18D8-4219-97D0-2109B79A5868}"/>
              </a:ext>
            </a:extLst>
          </p:cNvPr>
          <p:cNvSpPr txBox="1"/>
          <p:nvPr/>
        </p:nvSpPr>
        <p:spPr>
          <a:xfrm>
            <a:off x="1582893" y="1320801"/>
            <a:ext cx="32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Importanza delle variabili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401CF53-C21A-4BFA-846D-D11BA16E5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84" y="1909032"/>
            <a:ext cx="4267200" cy="176444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D2D42F8-7D82-47D9-BC26-5BBCDEA6E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84" y="3995597"/>
            <a:ext cx="4267200" cy="16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5A1F21-A05C-42F5-A4C7-F74A3E78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1" y="1728081"/>
            <a:ext cx="4553189" cy="216183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3D48E5-7101-44C5-A5F7-E1160396859D}"/>
              </a:ext>
            </a:extLst>
          </p:cNvPr>
          <p:cNvSpPr txBox="1"/>
          <p:nvPr/>
        </p:nvSpPr>
        <p:spPr>
          <a:xfrm>
            <a:off x="1666559" y="456081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confusione 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DA65A71-8D80-4716-8CB5-5EE4C5BEB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45650"/>
              </p:ext>
            </p:extLst>
          </p:nvPr>
        </p:nvGraphicFramePr>
        <p:xfrm>
          <a:off x="1769363" y="5060974"/>
          <a:ext cx="2651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68">
                  <a:extLst>
                    <a:ext uri="{9D8B030D-6E8A-4147-A177-3AD203B41FA5}">
                      <a16:colId xmlns:a16="http://schemas.microsoft.com/office/drawing/2014/main" val="259276780"/>
                    </a:ext>
                  </a:extLst>
                </a:gridCol>
                <a:gridCol w="1325868">
                  <a:extLst>
                    <a:ext uri="{9D8B030D-6E8A-4147-A177-3AD203B41FA5}">
                      <a16:colId xmlns:a16="http://schemas.microsoft.com/office/drawing/2014/main" val="35474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4034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343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31061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DC91A0ED-5EC2-49BF-A9DC-4A547F81CB11}"/>
              </a:ext>
            </a:extLst>
          </p:cNvPr>
          <p:cNvSpPr/>
          <p:nvPr/>
        </p:nvSpPr>
        <p:spPr>
          <a:xfrm>
            <a:off x="7113841" y="4930146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AUC:0.9173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288218-EE5B-4A1B-9F9B-F4E0ACBA7320}"/>
              </a:ext>
            </a:extLst>
          </p:cNvPr>
          <p:cNvSpPr txBox="1"/>
          <p:nvPr/>
        </p:nvSpPr>
        <p:spPr>
          <a:xfrm>
            <a:off x="999886" y="1041535"/>
            <a:ext cx="73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BEST-FITTING MODEL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E8CC1D1-8A55-4E71-BF3C-E9B8424D7E20}"/>
              </a:ext>
            </a:extLst>
          </p:cNvPr>
          <p:cNvSpPr/>
          <p:nvPr/>
        </p:nvSpPr>
        <p:spPr>
          <a:xfrm>
            <a:off x="7113841" y="5573935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AIC: 1979.39</a:t>
            </a:r>
          </a:p>
        </p:txBody>
      </p:sp>
      <p:pic>
        <p:nvPicPr>
          <p:cNvPr id="21" name="Immagine 2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D8B82B8-9273-4496-8278-EECDFAD5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41" y="1728081"/>
            <a:ext cx="4430267" cy="21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6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3D48E5-7101-44C5-A5F7-E1160396859D}"/>
              </a:ext>
            </a:extLst>
          </p:cNvPr>
          <p:cNvSpPr txBox="1"/>
          <p:nvPr/>
        </p:nvSpPr>
        <p:spPr>
          <a:xfrm>
            <a:off x="999886" y="4453461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confusione 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DA65A71-8D80-4716-8CB5-5EE4C5BEB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45545"/>
              </p:ext>
            </p:extLst>
          </p:nvPr>
        </p:nvGraphicFramePr>
        <p:xfrm>
          <a:off x="999886" y="5081893"/>
          <a:ext cx="2651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68">
                  <a:extLst>
                    <a:ext uri="{9D8B030D-6E8A-4147-A177-3AD203B41FA5}">
                      <a16:colId xmlns:a16="http://schemas.microsoft.com/office/drawing/2014/main" val="259276780"/>
                    </a:ext>
                  </a:extLst>
                </a:gridCol>
                <a:gridCol w="1325868">
                  <a:extLst>
                    <a:ext uri="{9D8B030D-6E8A-4147-A177-3AD203B41FA5}">
                      <a16:colId xmlns:a16="http://schemas.microsoft.com/office/drawing/2014/main" val="35474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4035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334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31061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DC91A0ED-5EC2-49BF-A9DC-4A547F81CB11}"/>
              </a:ext>
            </a:extLst>
          </p:cNvPr>
          <p:cNvSpPr/>
          <p:nvPr/>
        </p:nvSpPr>
        <p:spPr>
          <a:xfrm>
            <a:off x="7113841" y="4930146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AUC: 0.9064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288218-EE5B-4A1B-9F9B-F4E0ACBA7320}"/>
              </a:ext>
            </a:extLst>
          </p:cNvPr>
          <p:cNvSpPr txBox="1"/>
          <p:nvPr/>
        </p:nvSpPr>
        <p:spPr>
          <a:xfrm>
            <a:off x="999886" y="1041535"/>
            <a:ext cx="73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RIDOTTO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69AEC8-5B81-48C0-A9B2-DA3EE40822F8}"/>
              </a:ext>
            </a:extLst>
          </p:cNvPr>
          <p:cNvSpPr/>
          <p:nvPr/>
        </p:nvSpPr>
        <p:spPr>
          <a:xfrm>
            <a:off x="7113841" y="5573935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AIC:2170.8</a:t>
            </a:r>
          </a:p>
        </p:txBody>
      </p:sp>
      <p:pic>
        <p:nvPicPr>
          <p:cNvPr id="20" name="Immagine 1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0D011C0-29D7-4460-B0FF-A2B7009B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15" y="1728081"/>
            <a:ext cx="4451452" cy="216183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05D0EE-8C0F-4362-8C97-D3A3B772A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6" y="1746422"/>
            <a:ext cx="4328160" cy="10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9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2B702B-2DCA-4AEC-ADE8-DDB2182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250487"/>
            <a:ext cx="11029616" cy="63094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Albero di classificazione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modello completo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56A0B9-1491-4F0E-9306-F90068B1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4" y="2885625"/>
            <a:ext cx="3924300" cy="2403634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5CBFDEA-59C5-4F34-B026-B029FDA1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87" y="2885625"/>
            <a:ext cx="4295037" cy="24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A8C636-7519-4116-A87D-3F47DDD3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11" y="1323975"/>
            <a:ext cx="3794449" cy="23241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9A032BE-72C3-45D2-B393-1D303B3DA252}"/>
              </a:ext>
            </a:extLst>
          </p:cNvPr>
          <p:cNvSpPr txBox="1"/>
          <p:nvPr/>
        </p:nvSpPr>
        <p:spPr>
          <a:xfrm>
            <a:off x="1199232" y="440675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confusione 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C0A68418-D69B-431A-BF34-77C264DC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705"/>
              </p:ext>
            </p:extLst>
          </p:nvPr>
        </p:nvGraphicFramePr>
        <p:xfrm>
          <a:off x="1284641" y="5072445"/>
          <a:ext cx="2651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68">
                  <a:extLst>
                    <a:ext uri="{9D8B030D-6E8A-4147-A177-3AD203B41FA5}">
                      <a16:colId xmlns:a16="http://schemas.microsoft.com/office/drawing/2014/main" val="259276780"/>
                    </a:ext>
                  </a:extLst>
                </a:gridCol>
                <a:gridCol w="1325868">
                  <a:extLst>
                    <a:ext uri="{9D8B030D-6E8A-4147-A177-3AD203B41FA5}">
                      <a16:colId xmlns:a16="http://schemas.microsoft.com/office/drawing/2014/main" val="35474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4022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344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31061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4F43957-CE83-4B5F-88D1-BAC82888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39" y="1323974"/>
            <a:ext cx="4176227" cy="243840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B1469C48-9373-46DB-BE46-005E29F61AE3}"/>
              </a:ext>
            </a:extLst>
          </p:cNvPr>
          <p:cNvSpPr/>
          <p:nvPr/>
        </p:nvSpPr>
        <p:spPr>
          <a:xfrm>
            <a:off x="6555939" y="4585585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AUC:0.9171</a:t>
            </a:r>
          </a:p>
        </p:txBody>
      </p:sp>
    </p:spTree>
    <p:extLst>
      <p:ext uri="{BB962C8B-B14F-4D97-AF65-F5344CB8AC3E}">
        <p14:creationId xmlns:p14="http://schemas.microsoft.com/office/powerpoint/2010/main" val="353717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2B702B-2DCA-4AEC-ADE8-DDB2182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250487"/>
            <a:ext cx="11029616" cy="63094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Albero di classificazione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modello curva dm-SNR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9294CD-0F6C-49BD-9A30-6F878FD0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79719"/>
            <a:ext cx="4416489" cy="2705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0ACC9C0-AB47-4CF2-BE25-784DA111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10" y="2579718"/>
            <a:ext cx="441649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9A032BE-72C3-45D2-B393-1D303B3DA252}"/>
              </a:ext>
            </a:extLst>
          </p:cNvPr>
          <p:cNvSpPr txBox="1"/>
          <p:nvPr/>
        </p:nvSpPr>
        <p:spPr>
          <a:xfrm>
            <a:off x="1199232" y="440675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confusione 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C0A68418-D69B-431A-BF34-77C264DC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95142"/>
              </p:ext>
            </p:extLst>
          </p:nvPr>
        </p:nvGraphicFramePr>
        <p:xfrm>
          <a:off x="1284641" y="5072445"/>
          <a:ext cx="2651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68">
                  <a:extLst>
                    <a:ext uri="{9D8B030D-6E8A-4147-A177-3AD203B41FA5}">
                      <a16:colId xmlns:a16="http://schemas.microsoft.com/office/drawing/2014/main" val="259276780"/>
                    </a:ext>
                  </a:extLst>
                </a:gridCol>
                <a:gridCol w="1325868">
                  <a:extLst>
                    <a:ext uri="{9D8B030D-6E8A-4147-A177-3AD203B41FA5}">
                      <a16:colId xmlns:a16="http://schemas.microsoft.com/office/drawing/2014/main" val="35474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3827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240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277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31061"/>
                  </a:ext>
                </a:extLst>
              </a:tr>
            </a:tbl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B1469C48-9373-46DB-BE46-005E29F61AE3}"/>
              </a:ext>
            </a:extLst>
          </p:cNvPr>
          <p:cNvSpPr/>
          <p:nvPr/>
        </p:nvSpPr>
        <p:spPr>
          <a:xfrm>
            <a:off x="6555939" y="4585585"/>
            <a:ext cx="1981200" cy="381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AUC:0.8108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A7E0E2-75DF-4A09-890D-B370DAF3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68" y="1204436"/>
            <a:ext cx="4176227" cy="2557939"/>
          </a:xfrm>
          <a:prstGeom prst="rect">
            <a:avLst/>
          </a:prstGeom>
        </p:spPr>
      </p:pic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350B63B-AA43-43C7-AA97-0D125AD7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90" y="1204436"/>
            <a:ext cx="4684982" cy="25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39BECF-02B4-4D70-AB2C-D15123AC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9" y="467273"/>
            <a:ext cx="5120255" cy="499077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1CA800-0FDB-4288-99BB-3F8820393A8D}"/>
              </a:ext>
            </a:extLst>
          </p:cNvPr>
          <p:cNvSpPr txBox="1"/>
          <p:nvPr/>
        </p:nvSpPr>
        <p:spPr>
          <a:xfrm>
            <a:off x="870012" y="1571348"/>
            <a:ext cx="453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Modello con le migliori prestazioni predittive è regressione logistica completa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I </a:t>
            </a:r>
            <a:r>
              <a:rPr lang="it-IT" dirty="0" err="1"/>
              <a:t>predittori</a:t>
            </a:r>
            <a:r>
              <a:rPr lang="it-IT" dirty="0"/>
              <a:t> più significativi sono curtosi e </a:t>
            </a:r>
            <a:r>
              <a:rPr lang="it-IT" dirty="0" err="1"/>
              <a:t>skewness</a:t>
            </a:r>
            <a:r>
              <a:rPr lang="it-IT" dirty="0"/>
              <a:t> del profilo integrato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Modello ad albero completo ottiene prestazioni simili al modello logistico completo pur essendo molto più semplice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2B15158-A5B6-4FC1-AE5E-5998CD6A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31327"/>
              </p:ext>
            </p:extLst>
          </p:nvPr>
        </p:nvGraphicFramePr>
        <p:xfrm>
          <a:off x="6888734" y="1571348"/>
          <a:ext cx="4539894" cy="37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98">
                  <a:extLst>
                    <a:ext uri="{9D8B030D-6E8A-4147-A177-3AD203B41FA5}">
                      <a16:colId xmlns:a16="http://schemas.microsoft.com/office/drawing/2014/main" val="3412726491"/>
                    </a:ext>
                  </a:extLst>
                </a:gridCol>
                <a:gridCol w="1513298">
                  <a:extLst>
                    <a:ext uri="{9D8B030D-6E8A-4147-A177-3AD203B41FA5}">
                      <a16:colId xmlns:a16="http://schemas.microsoft.com/office/drawing/2014/main" val="3008127429"/>
                    </a:ext>
                  </a:extLst>
                </a:gridCol>
                <a:gridCol w="1513298">
                  <a:extLst>
                    <a:ext uri="{9D8B030D-6E8A-4147-A177-3AD203B41FA5}">
                      <a16:colId xmlns:a16="http://schemas.microsoft.com/office/drawing/2014/main" val="2393167354"/>
                    </a:ext>
                  </a:extLst>
                </a:gridCol>
              </a:tblGrid>
              <a:tr h="606564">
                <a:tc>
                  <a:txBody>
                    <a:bodyPr/>
                    <a:lstStyle/>
                    <a:p>
                      <a:r>
                        <a:rPr lang="it-IT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predittori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47693"/>
                  </a:ext>
                </a:extLst>
              </a:tr>
              <a:tr h="606564">
                <a:tc>
                  <a:txBody>
                    <a:bodyPr/>
                    <a:lstStyle/>
                    <a:p>
                      <a:r>
                        <a:rPr lang="it-IT" dirty="0" err="1"/>
                        <a:t>Reglog</a:t>
                      </a:r>
                      <a:r>
                        <a:rPr lang="it-IT" dirty="0"/>
                        <a:t>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68780"/>
                  </a:ext>
                </a:extLst>
              </a:tr>
              <a:tr h="606564">
                <a:tc>
                  <a:txBody>
                    <a:bodyPr/>
                    <a:lstStyle/>
                    <a:p>
                      <a:r>
                        <a:rPr lang="it-IT" dirty="0" err="1"/>
                        <a:t>Reglog</a:t>
                      </a:r>
                      <a:r>
                        <a:rPr lang="it-IT" dirty="0"/>
                        <a:t> best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85744"/>
                  </a:ext>
                </a:extLst>
              </a:tr>
              <a:tr h="606564">
                <a:tc>
                  <a:txBody>
                    <a:bodyPr/>
                    <a:lstStyle/>
                    <a:p>
                      <a:r>
                        <a:rPr lang="it-IT" dirty="0" err="1"/>
                        <a:t>Reglog</a:t>
                      </a:r>
                      <a:r>
                        <a:rPr lang="it-IT" dirty="0"/>
                        <a:t> ridotta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66960"/>
                  </a:ext>
                </a:extLst>
              </a:tr>
              <a:tr h="606564">
                <a:tc>
                  <a:txBody>
                    <a:bodyPr/>
                    <a:lstStyle/>
                    <a:p>
                      <a:r>
                        <a:rPr lang="it-IT" dirty="0"/>
                        <a:t>Albero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00326"/>
                  </a:ext>
                </a:extLst>
              </a:tr>
              <a:tr h="606564">
                <a:tc>
                  <a:txBody>
                    <a:bodyPr/>
                    <a:lstStyle/>
                    <a:p>
                      <a:r>
                        <a:rPr lang="it-IT" dirty="0"/>
                        <a:t>Albero </a:t>
                      </a:r>
                    </a:p>
                    <a:p>
                      <a:r>
                        <a:rPr lang="it-IT" dirty="0"/>
                        <a:t>DM-SNR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3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20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BB35C415-F2DC-4C8C-B175-134215F11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A563FF5-D0F4-4364-94D9-7A39248E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419100"/>
            <a:ext cx="10225530" cy="685694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bibliografia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D71153-8722-434E-A33A-076BD2DE82DA}"/>
              </a:ext>
            </a:extLst>
          </p:cNvPr>
          <p:cNvSpPr txBox="1"/>
          <p:nvPr/>
        </p:nvSpPr>
        <p:spPr>
          <a:xfrm>
            <a:off x="971550" y="1476375"/>
            <a:ext cx="10267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https://www.kaggle.com/pavanraj159/predicting-a-pulsar-star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https://archive.ics.uci.edu/ml/datasets/HTRU2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https://link.springer.com/article/10.12942/lrr-2008-8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https://astronomy.swin.edu.au/cms/astro/cosmos/P/Pulsar+Dispersion+Measure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https://arxiv.org/pdf/1005.5068.pdf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929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2B702B-2DCA-4AEC-ADE8-DDB2182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576422"/>
            <a:ext cx="11029616" cy="63094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contesto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0916EBC-ED52-4239-907F-CE7C21FBC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54604"/>
              </p:ext>
            </p:extLst>
          </p:nvPr>
        </p:nvGraphicFramePr>
        <p:xfrm>
          <a:off x="581025" y="1005840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5DE867F-B2C1-424D-A4A3-90B6DEEE4E4F}"/>
              </a:ext>
            </a:extLst>
          </p:cNvPr>
          <p:cNvSpPr/>
          <p:nvPr/>
        </p:nvSpPr>
        <p:spPr>
          <a:xfrm>
            <a:off x="1793290" y="5586707"/>
            <a:ext cx="585926" cy="19708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ED5F5E-D753-453B-B7D3-662080EBD2C8}"/>
              </a:ext>
            </a:extLst>
          </p:cNvPr>
          <p:cNvSpPr txBox="1"/>
          <p:nvPr/>
        </p:nvSpPr>
        <p:spPr>
          <a:xfrm>
            <a:off x="2567126" y="5500583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Costruzione di un modello di classificazione che permetta l’identificazione di una pulsar</a:t>
            </a:r>
          </a:p>
        </p:txBody>
      </p:sp>
    </p:spTree>
    <p:extLst>
      <p:ext uri="{BB962C8B-B14F-4D97-AF65-F5344CB8AC3E}">
        <p14:creationId xmlns:p14="http://schemas.microsoft.com/office/powerpoint/2010/main" val="400353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277CAD-B284-49C8-8B43-151F49EE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44" y="403280"/>
            <a:ext cx="5120255" cy="594462"/>
          </a:xfrm>
        </p:spPr>
        <p:txBody>
          <a:bodyPr anchor="t">
            <a:normAutofit/>
          </a:bodyPr>
          <a:lstStyle/>
          <a:p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</a:t>
            </a:r>
            <a:r>
              <a:rPr lang="it-IT" sz="32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0673F-3088-4EED-A2B1-140D0002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39" y="1451384"/>
            <a:ext cx="5169064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it-IT" sz="2000" dirty="0"/>
              <a:t>17.898 osservazioni</a:t>
            </a:r>
          </a:p>
          <a:p>
            <a:pPr lvl="1"/>
            <a:r>
              <a:rPr lang="it-IT" sz="2000" dirty="0"/>
              <a:t>Profilo integrato</a:t>
            </a:r>
          </a:p>
          <a:p>
            <a:pPr lvl="1"/>
            <a:r>
              <a:rPr lang="it-IT" sz="2000" dirty="0"/>
              <a:t>Curva DM-SNR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7FD3EE-74A6-4A20-84D4-B3D792BB8717}"/>
              </a:ext>
            </a:extLst>
          </p:cNvPr>
          <p:cNvSpPr txBox="1"/>
          <p:nvPr/>
        </p:nvSpPr>
        <p:spPr>
          <a:xfrm>
            <a:off x="7561295" y="425610"/>
            <a:ext cx="393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cap="all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</a:t>
            </a:r>
            <a:r>
              <a:rPr lang="it-IT" sz="3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200" cap="all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VARIABILI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F2B76-F16C-466F-930C-9DE66711A315}"/>
              </a:ext>
            </a:extLst>
          </p:cNvPr>
          <p:cNvSpPr txBox="1"/>
          <p:nvPr/>
        </p:nvSpPr>
        <p:spPr>
          <a:xfrm>
            <a:off x="7179556" y="1419992"/>
            <a:ext cx="43145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del profilo integrato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Deviazione standard del profilo integrato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Curtosi del profilo integrato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Skewness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profilo integrato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della curva DM-SNR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Deviazione standard della curva DM-SNR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Curtosi della curva DM-SNR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Skewness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della curva DM-SNR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 di appartenenza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4DF7D8A-65CC-4D9C-8E39-A449766A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4" y="2932931"/>
            <a:ext cx="4699104" cy="25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5FBFDD9-7AE5-45FD-A86E-8122A8BF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1507413"/>
            <a:ext cx="5130800" cy="37033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A6263DE-FCEE-4EE2-91D8-E37DF49E1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28" y="1507043"/>
            <a:ext cx="5130800" cy="3703321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E586AEF6-1C66-4A98-B37C-3EEF1D1F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22763"/>
              </p:ext>
            </p:extLst>
          </p:nvPr>
        </p:nvGraphicFramePr>
        <p:xfrm>
          <a:off x="475895" y="268240"/>
          <a:ext cx="11298936" cy="110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67">
                  <a:extLst>
                    <a:ext uri="{9D8B030D-6E8A-4147-A177-3AD203B41FA5}">
                      <a16:colId xmlns:a16="http://schemas.microsoft.com/office/drawing/2014/main" val="1137597074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4027006996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1928432058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3570020053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2276522874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3199499117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625255308"/>
                    </a:ext>
                  </a:extLst>
                </a:gridCol>
                <a:gridCol w="1412367">
                  <a:extLst>
                    <a:ext uri="{9D8B030D-6E8A-4147-A177-3AD203B41FA5}">
                      <a16:colId xmlns:a16="http://schemas.microsoft.com/office/drawing/2014/main" val="854168175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</a:t>
                      </a:r>
                      <a:r>
                        <a:rPr lang="it-IT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48745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it-IT" dirty="0"/>
                        <a:t>Media       del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Devstd</a:t>
                      </a:r>
                      <a:r>
                        <a:rPr lang="it-IT" dirty="0"/>
                        <a:t>     del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Curtosi del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Skewness</a:t>
                      </a:r>
                      <a:r>
                        <a:rPr lang="it-IT" dirty="0"/>
                        <a:t> del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Media     DM-SNR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Devstd</a:t>
                      </a:r>
                      <a:r>
                        <a:rPr lang="it-IT" dirty="0"/>
                        <a:t>   DM-SNR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Curtosi      DM-SNR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Skewness</a:t>
                      </a:r>
                      <a:r>
                        <a:rPr lang="it-IT" dirty="0"/>
                        <a:t>   DM-SNR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1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69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A6AB44-1F1B-4861-807E-C6C9F3301B4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43" y="3619148"/>
            <a:ext cx="4813200" cy="2667600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8A954B6-0DF1-4AE6-AAFF-01B6EF2CF17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43" y="602048"/>
            <a:ext cx="4813200" cy="2667600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75F848C-5CA6-4E5D-8857-7A9482F8D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" y="602005"/>
            <a:ext cx="4813395" cy="266764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E5C5E33-2777-4AC8-9232-36A3CEFEE6DE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" y="3619148"/>
            <a:ext cx="4813200" cy="26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3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293590-233C-4170-9038-665D7ACFF74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600810"/>
            <a:ext cx="4813200" cy="2667600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2D3987C-7EE0-4CC0-A64E-BADAD660F0F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00" y="600810"/>
            <a:ext cx="4813200" cy="2667600"/>
          </a:xfrm>
          <a:prstGeom prst="rect">
            <a:avLst/>
          </a:prstGeom>
        </p:spPr>
      </p:pic>
      <p:pic>
        <p:nvPicPr>
          <p:cNvPr id="9" name="Immagine 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17D34B6-47E0-4A12-A542-07258AFC744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3619148"/>
            <a:ext cx="4813200" cy="2667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50B1F61-E7CE-44A1-924A-DB415F8C2FF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00" y="3619148"/>
            <a:ext cx="4813200" cy="26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mappa&#10;&#10;Descrizione generata automaticamente">
            <a:extLst>
              <a:ext uri="{FF2B5EF4-FFF2-40B4-BE49-F238E27FC236}">
                <a16:creationId xmlns:a16="http://schemas.microsoft.com/office/drawing/2014/main" id="{C3CC17A4-844C-43A4-B0D3-AD65864BD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2" y="644229"/>
            <a:ext cx="4180114" cy="25603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C88F59-3A43-4AB8-B4AC-46824687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52" y="644229"/>
            <a:ext cx="4180114" cy="2560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1F3D2542-9C14-4307-9003-4C49849EC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2" y="3653451"/>
            <a:ext cx="4180114" cy="2560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4B67C04-EE0A-4CCA-BA32-A2243FA1C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52" y="3672788"/>
            <a:ext cx="418011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285F5-DB1D-4847-8167-3F87AC3B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79" y="647700"/>
            <a:ext cx="3576198" cy="57232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BAC2CF-4734-42F9-95FF-45DBE390A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" y="487090"/>
            <a:ext cx="3424121" cy="27641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348C28-A5C1-4BAA-AAA8-EA10CF6B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" y="3603670"/>
            <a:ext cx="3424121" cy="2767240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AB9E1EF-4F56-4A42-A064-493337F8A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84" y="647700"/>
            <a:ext cx="357671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2B702B-2DCA-4AEC-ADE8-DDB2182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250487"/>
            <a:ext cx="11029616" cy="63094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Regressione logistica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214710-3CBD-4DB3-9E6D-EA039961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99" y="2583276"/>
            <a:ext cx="4732751" cy="2898810"/>
          </a:xfrm>
          <a:prstGeom prst="rect">
            <a:avLst/>
          </a:prstGeom>
        </p:spPr>
      </p:pic>
      <p:pic>
        <p:nvPicPr>
          <p:cNvPr id="15" name="Immagine 1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8CA4BA1-B479-4A45-8ABC-42CDC19F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5" y="2583275"/>
            <a:ext cx="4732752" cy="28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2"/>
      </a:lt2>
      <a:accent1>
        <a:srgbClr val="C64ABD"/>
      </a:accent1>
      <a:accent2>
        <a:srgbClr val="8A38B4"/>
      </a:accent2>
      <a:accent3>
        <a:srgbClr val="684AC6"/>
      </a:accent3>
      <a:accent4>
        <a:srgbClr val="4459B9"/>
      </a:accent4>
      <a:accent5>
        <a:srgbClr val="4A93C6"/>
      </a:accent5>
      <a:accent6>
        <a:srgbClr val="38B4B3"/>
      </a:accent6>
      <a:hlink>
        <a:srgbClr val="4A7DC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372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Wingdings</vt:lpstr>
      <vt:lpstr>Wingdings 2</vt:lpstr>
      <vt:lpstr>DividendVTI</vt:lpstr>
      <vt:lpstr>Predicting a pulsar star</vt:lpstr>
      <vt:lpstr>Il contesto</vt:lpstr>
      <vt:lpstr>Il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Regressione logistica</vt:lpstr>
      <vt:lpstr>Modello completo</vt:lpstr>
      <vt:lpstr>sottoModelli</vt:lpstr>
      <vt:lpstr>Presentazione standard di PowerPoint</vt:lpstr>
      <vt:lpstr>Presentazione standard di PowerPoint</vt:lpstr>
      <vt:lpstr>Albero di classificazione modello completo</vt:lpstr>
      <vt:lpstr>Presentazione standard di PowerPoint</vt:lpstr>
      <vt:lpstr>Albero di classificazione modello curva dm-SNR</vt:lpstr>
      <vt:lpstr>Presentazione standard di PowerPoint</vt:lpstr>
      <vt:lpstr>conclusioni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pulsar star</dc:title>
  <dc:creator>Riccardo Scaramuzza</dc:creator>
  <cp:lastModifiedBy>Riccardo Scaramuzza</cp:lastModifiedBy>
  <cp:revision>8</cp:revision>
  <dcterms:created xsi:type="dcterms:W3CDTF">2019-07-22T15:41:45Z</dcterms:created>
  <dcterms:modified xsi:type="dcterms:W3CDTF">2019-07-25T20:08:44Z</dcterms:modified>
</cp:coreProperties>
</file>