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0" r:id="rId4"/>
    <p:sldId id="261" r:id="rId5"/>
    <p:sldId id="257" r:id="rId6"/>
    <p:sldId id="263" r:id="rId7"/>
    <p:sldId id="264" r:id="rId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E0E0"/>
    <a:srgbClr val="2D9CDB"/>
    <a:srgbClr val="1E1E1E"/>
    <a:srgbClr val="EB5757"/>
    <a:srgbClr val="4F4F4F"/>
    <a:srgbClr val="2F80ED"/>
    <a:srgbClr val="858EDF"/>
    <a:srgbClr val="FAFA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242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F5A8319-2574-45AC-B28D-8E3E8339BE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4DC6C5A-7AC1-C2B9-E24F-3D272347F6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CDAB602-04EC-8BD0-4315-0026F8C93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2C8FD-11BE-4E5D-9C72-6C845310714C}" type="datetimeFigureOut">
              <a:rPr lang="it-IT" smtClean="0"/>
              <a:t>21/09/2025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05786D2-B9E6-2CDD-9877-33A2C4846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BCB94AF-1031-AB52-951E-618F32FB0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5D3A5-CC9E-4EB6-B2F0-0FEEEF9624B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90788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DDBFC32-8152-9248-F5EB-2831455FC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66BE917C-64AC-1BD1-9C31-237A5BDE10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DA5CE13-2E49-79D9-1C5E-469A56BB8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2C8FD-11BE-4E5D-9C72-6C845310714C}" type="datetimeFigureOut">
              <a:rPr lang="it-IT" smtClean="0"/>
              <a:t>21/09/2025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87126D1-71E5-B325-ABB1-0E07AA16C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C316715-F8AA-38F8-88F1-73A837836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5D3A5-CC9E-4EB6-B2F0-0FEEEF9624B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6322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672CAE6B-9ED3-758A-B8BF-589833097F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00B6482-9EEF-62D5-CB3E-0EF5E0A9F3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A2F621B-B9B3-2994-7F74-B1BAA0CC8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2C8FD-11BE-4E5D-9C72-6C845310714C}" type="datetimeFigureOut">
              <a:rPr lang="it-IT" smtClean="0"/>
              <a:t>21/09/2025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B9F6632-5E22-0576-F099-96C4B22AA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99D143B-54E0-E9EA-5BA0-1E1C940D2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5D3A5-CC9E-4EB6-B2F0-0FEEEF9624B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36233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31123C-0FB3-C514-FFBD-E81D14EC6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4C84A75-0405-F019-F909-BAEA5AA8DB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F36A812-F02C-396B-8652-B51FD2A77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2C8FD-11BE-4E5D-9C72-6C845310714C}" type="datetimeFigureOut">
              <a:rPr lang="it-IT" smtClean="0"/>
              <a:t>21/09/2025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133E6FB-7B21-B645-BA31-F97004780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816C736-03C0-CB8D-1493-BD4373D62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5D3A5-CC9E-4EB6-B2F0-0FEEEF9624B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49088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0A8528-6D7F-4376-C62F-F78539892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5F1EDBD-B6C1-BD56-83AF-DA2507C9BE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C9D0573-5620-774B-9D69-046B010B9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2C8FD-11BE-4E5D-9C72-6C845310714C}" type="datetimeFigureOut">
              <a:rPr lang="it-IT" smtClean="0"/>
              <a:t>21/09/2025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EA9041E-C5A4-05F5-B5DD-2F33F0CCB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8A2AA08-3FA3-B4B4-268D-D5F3316C6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5D3A5-CC9E-4EB6-B2F0-0FEEEF9624B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70448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AE4DE44-08C2-3C9C-6E70-4E375AD37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B109A05-D65B-E110-214D-4FC8695D5E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8FDDFF8-55DA-22DC-7C10-000CBF7B47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FB2DC6C-D102-47BA-B73F-041AEF122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2C8FD-11BE-4E5D-9C72-6C845310714C}" type="datetimeFigureOut">
              <a:rPr lang="it-IT" smtClean="0"/>
              <a:t>21/09/2025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77ADF85-4C6B-56EF-FE25-5EAB157BF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DC1A453-2509-D24B-3B99-E382E47BC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5D3A5-CC9E-4EB6-B2F0-0FEEEF9624B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93742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9C09318-65B5-27E7-A41E-EA34ED03A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B7E51B0-A5D9-1B93-8309-86D0FDDD68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50E06C2-8DE0-8641-7FB9-8386F0C89B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2B8FB718-EC0C-AE60-B077-2F4DBACD77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E8BEB3A-D7E3-3E80-7884-5C71CA5F1E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83E98DDC-151A-5EAE-35A2-53BB67F73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2C8FD-11BE-4E5D-9C72-6C845310714C}" type="datetimeFigureOut">
              <a:rPr lang="it-IT" smtClean="0"/>
              <a:t>21/09/2025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14AF11BF-24C6-29FA-EE2A-E6052DF2B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AC6DE17-EED1-1463-FFA6-D67F2933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5D3A5-CC9E-4EB6-B2F0-0FEEEF9624B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34638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4BB3F4-F897-AF8E-29A8-18D7F505F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B2A5DCEC-0C8F-11ED-867E-0A18C36C0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2C8FD-11BE-4E5D-9C72-6C845310714C}" type="datetimeFigureOut">
              <a:rPr lang="it-IT" smtClean="0"/>
              <a:t>21/09/2025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26A34A5-35EC-1AD6-5D1E-F94F52C59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5A7C23F-E175-9399-0E61-B85CB6569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5D3A5-CC9E-4EB6-B2F0-0FEEEF9624B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52305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45E7A620-F286-D372-E408-C19F1CC77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2C8FD-11BE-4E5D-9C72-6C845310714C}" type="datetimeFigureOut">
              <a:rPr lang="it-IT" smtClean="0"/>
              <a:t>21/09/2025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FDCF91F9-71E4-4B68-33D1-808E6956A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F06A113-0FB8-4A77-1A16-C96BA3572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5D3A5-CC9E-4EB6-B2F0-0FEEEF9624B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02357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C115C7B-B116-7EBF-A895-D19BAD969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03B32F3-56CF-E58F-F258-6A9DD4C05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4768DE3-7644-8791-DCBB-D41A74C263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DB57D65-C799-B0FA-4051-EF0F99834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2C8FD-11BE-4E5D-9C72-6C845310714C}" type="datetimeFigureOut">
              <a:rPr lang="it-IT" smtClean="0"/>
              <a:t>21/09/2025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BA44FCE-3D3D-1D8F-074D-C42435E5F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29D71D5-69C0-0E0F-1B8B-69983E7E9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5D3A5-CC9E-4EB6-B2F0-0FEEEF9624B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8615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BD80DDB-4278-F48C-4781-D41550A08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4A648332-36EA-32AC-ABBA-BEB4646297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9290C17-8551-9566-17D3-CDB227D318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3221C17-4A9E-C1C6-72EA-AE13BE2FB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2C8FD-11BE-4E5D-9C72-6C845310714C}" type="datetimeFigureOut">
              <a:rPr lang="it-IT" smtClean="0"/>
              <a:t>21/09/2025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1414ECA-F5EB-692C-2D20-D26374434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928151A-4283-A0C2-BAD3-89962DC45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5D3A5-CC9E-4EB6-B2F0-0FEEEF9624B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81908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E9C5ABB5-47EF-214F-F47F-50B1E9E7B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FA4B3DF-6F6E-1772-4121-11F4E3CC1F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E32956A-ABC2-4BAC-F97F-AAB85C122A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32C8FD-11BE-4E5D-9C72-6C845310714C}" type="datetimeFigureOut">
              <a:rPr lang="it-IT" smtClean="0"/>
              <a:t>21/09/2025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6F98264-6C48-6083-C475-D16C1E1AB5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EDA7475-50C5-4D37-7EEC-DE5ACD1116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15D3A5-CC9E-4EB6-B2F0-0FEEEF9624B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4218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8BAA74E-27C3-184E-4471-969111D262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sz="4400" b="1" cap="small" dirty="0">
                <a:solidFill>
                  <a:srgbClr val="2D9CDB"/>
                </a:solidFill>
                <a:latin typeface="Bookerly" panose="02020602040305020204" pitchFamily="18" charset="0"/>
                <a:ea typeface="Bookerly" panose="02020602040305020204" pitchFamily="18" charset="0"/>
                <a:cs typeface="Bookerly" panose="02020602040305020204" pitchFamily="18" charset="0"/>
              </a:rPr>
              <a:t>GTZAN </a:t>
            </a:r>
            <a:r>
              <a:rPr lang="it-IT" sz="4400" b="1" cap="small" dirty="0" err="1">
                <a:solidFill>
                  <a:srgbClr val="2D9CDB"/>
                </a:solidFill>
                <a:latin typeface="Bookerly" panose="02020602040305020204" pitchFamily="18" charset="0"/>
                <a:ea typeface="Bookerly" panose="02020602040305020204" pitchFamily="18" charset="0"/>
                <a:cs typeface="Bookerly" panose="02020602040305020204" pitchFamily="18" charset="0"/>
              </a:rPr>
              <a:t>Genre</a:t>
            </a:r>
            <a:r>
              <a:rPr lang="it-IT" sz="4400" b="1" cap="small" dirty="0">
                <a:solidFill>
                  <a:srgbClr val="2D9CDB"/>
                </a:solidFill>
                <a:latin typeface="Bookerly" panose="02020602040305020204" pitchFamily="18" charset="0"/>
                <a:ea typeface="Bookerly" panose="02020602040305020204" pitchFamily="18" charset="0"/>
                <a:cs typeface="Bookerly" panose="02020602040305020204" pitchFamily="18" charset="0"/>
              </a:rPr>
              <a:t> </a:t>
            </a:r>
            <a:r>
              <a:rPr lang="it-IT" sz="4400" b="1" cap="small" dirty="0" err="1">
                <a:solidFill>
                  <a:srgbClr val="2D9CDB"/>
                </a:solidFill>
                <a:latin typeface="Bookerly" panose="02020602040305020204" pitchFamily="18" charset="0"/>
                <a:ea typeface="Bookerly" panose="02020602040305020204" pitchFamily="18" charset="0"/>
                <a:cs typeface="Bookerly" panose="02020602040305020204" pitchFamily="18" charset="0"/>
              </a:rPr>
              <a:t>Recognizer</a:t>
            </a:r>
            <a:endParaRPr lang="it-IT" sz="4400" cap="small" dirty="0">
              <a:solidFill>
                <a:srgbClr val="2D9CDB"/>
              </a:solidFill>
              <a:latin typeface="Bookerly" panose="02020602040305020204" pitchFamily="18" charset="0"/>
              <a:ea typeface="Bookerly" panose="02020602040305020204" pitchFamily="18" charset="0"/>
              <a:cs typeface="Bookerly" panose="02020602040305020204" pitchFamily="18" charset="0"/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6308D30-8157-97AB-B966-298DA00D33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>
                <a:solidFill>
                  <a:srgbClr val="E0E0E0"/>
                </a:solidFill>
              </a:rPr>
              <a:t>VR450977</a:t>
            </a:r>
          </a:p>
          <a:p>
            <a:r>
              <a:rPr lang="it-IT" dirty="0">
                <a:solidFill>
                  <a:srgbClr val="E0E0E0"/>
                </a:solidFill>
              </a:rPr>
              <a:t>Fundamentals of Machine Learning</a:t>
            </a:r>
          </a:p>
          <a:p>
            <a:r>
              <a:rPr lang="it-IT" dirty="0">
                <a:solidFill>
                  <a:srgbClr val="E0E0E0"/>
                </a:solidFill>
              </a:rPr>
              <a:t>(A.Y. 2024/2025)</a:t>
            </a:r>
          </a:p>
        </p:txBody>
      </p:sp>
    </p:spTree>
    <p:extLst>
      <p:ext uri="{BB962C8B-B14F-4D97-AF65-F5344CB8AC3E}">
        <p14:creationId xmlns:p14="http://schemas.microsoft.com/office/powerpoint/2010/main" val="1277509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43A02A-3C41-67C5-312F-10621D40D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cap="small" dirty="0">
                <a:solidFill>
                  <a:srgbClr val="2D9CDB"/>
                </a:solidFill>
                <a:latin typeface="Bookerly" panose="02020602040305020204" pitchFamily="18" charset="0"/>
              </a:rPr>
              <a:t>Dataset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BD13FA0-013B-6E97-B9D9-5A44450EB7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>
                <a:solidFill>
                  <a:srgbClr val="E0E0E0"/>
                </a:solidFill>
              </a:rPr>
              <a:t>GTZAN (</a:t>
            </a:r>
            <a:r>
              <a:rPr lang="it-IT" dirty="0" err="1">
                <a:solidFill>
                  <a:srgbClr val="E0E0E0"/>
                </a:solidFill>
              </a:rPr>
              <a:t>well-known</a:t>
            </a:r>
            <a:r>
              <a:rPr lang="it-IT" dirty="0">
                <a:solidFill>
                  <a:srgbClr val="E0E0E0"/>
                </a:solidFill>
              </a:rPr>
              <a:t> dataset)</a:t>
            </a:r>
          </a:p>
          <a:p>
            <a:pPr lvl="1"/>
            <a:r>
              <a:rPr lang="it-IT" dirty="0">
                <a:solidFill>
                  <a:srgbClr val="E0E0E0"/>
                </a:solidFill>
              </a:rPr>
              <a:t>1000 songs, 30 seconds </a:t>
            </a:r>
            <a:r>
              <a:rPr lang="it-IT" dirty="0" err="1">
                <a:solidFill>
                  <a:srgbClr val="E0E0E0"/>
                </a:solidFill>
              </a:rPr>
              <a:t>each</a:t>
            </a:r>
            <a:r>
              <a:rPr lang="it-IT" dirty="0">
                <a:solidFill>
                  <a:srgbClr val="E0E0E0"/>
                </a:solidFill>
              </a:rPr>
              <a:t>, 100 files for 10 </a:t>
            </a:r>
            <a:r>
              <a:rPr lang="it-IT" dirty="0" err="1">
                <a:solidFill>
                  <a:srgbClr val="E0E0E0"/>
                </a:solidFill>
              </a:rPr>
              <a:t>genres</a:t>
            </a:r>
            <a:endParaRPr lang="it-IT" dirty="0">
              <a:solidFill>
                <a:srgbClr val="E0E0E0"/>
              </a:solidFill>
            </a:endParaRPr>
          </a:p>
          <a:p>
            <a:pPr lvl="1"/>
            <a:r>
              <a:rPr lang="it-IT" dirty="0">
                <a:solidFill>
                  <a:srgbClr val="E0E0E0"/>
                </a:solidFill>
              </a:rPr>
              <a:t>22050Hz, mono, 16bits, wav or </a:t>
            </a:r>
            <a:r>
              <a:rPr lang="it-IT" dirty="0" err="1">
                <a:solidFill>
                  <a:srgbClr val="E0E0E0"/>
                </a:solidFill>
              </a:rPr>
              <a:t>au</a:t>
            </a:r>
            <a:r>
              <a:rPr lang="it-IT" dirty="0">
                <a:solidFill>
                  <a:srgbClr val="E0E0E0"/>
                </a:solidFill>
              </a:rPr>
              <a:t> </a:t>
            </a:r>
            <a:r>
              <a:rPr lang="it-IT" dirty="0" err="1">
                <a:solidFill>
                  <a:srgbClr val="E0E0E0"/>
                </a:solidFill>
              </a:rPr>
              <a:t>compression</a:t>
            </a:r>
            <a:endParaRPr lang="it-IT" dirty="0">
              <a:solidFill>
                <a:srgbClr val="E0E0E0"/>
              </a:solidFill>
            </a:endParaRPr>
          </a:p>
          <a:p>
            <a:r>
              <a:rPr lang="it-IT" dirty="0">
                <a:solidFill>
                  <a:srgbClr val="E0E0E0"/>
                </a:solidFill>
              </a:rPr>
              <a:t>Random split 70/15/15</a:t>
            </a:r>
          </a:p>
          <a:p>
            <a:r>
              <a:rPr lang="it-IT" dirty="0">
                <a:solidFill>
                  <a:srgbClr val="E0E0E0"/>
                </a:solidFill>
              </a:rPr>
              <a:t>5-fold cross-</a:t>
            </a:r>
            <a:r>
              <a:rPr lang="it-IT" dirty="0" err="1">
                <a:solidFill>
                  <a:srgbClr val="E0E0E0"/>
                </a:solidFill>
              </a:rPr>
              <a:t>validation</a:t>
            </a:r>
            <a:endParaRPr lang="it-IT" dirty="0">
              <a:solidFill>
                <a:srgbClr val="E0E0E0"/>
              </a:solidFill>
            </a:endParaRPr>
          </a:p>
          <a:p>
            <a:pPr lvl="1"/>
            <a:endParaRPr lang="it-IT" dirty="0"/>
          </a:p>
          <a:p>
            <a:pPr lvl="2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76178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FDC9AF-3801-66EF-067A-5C4A34BBF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cap="small" dirty="0" err="1">
                <a:solidFill>
                  <a:srgbClr val="2D9CDB"/>
                </a:solidFill>
                <a:latin typeface="Bookerly" panose="02020602040305020204" pitchFamily="18" charset="0"/>
                <a:ea typeface="Bookerly" panose="02020602040305020204" pitchFamily="18" charset="0"/>
                <a:cs typeface="Bookerly" panose="02020602040305020204" pitchFamily="18" charset="0"/>
              </a:rPr>
              <a:t>Extracting</a:t>
            </a:r>
            <a:r>
              <a:rPr lang="it-IT" cap="small" dirty="0">
                <a:solidFill>
                  <a:srgbClr val="2D9CDB"/>
                </a:solidFill>
                <a:latin typeface="Bookerly" panose="02020602040305020204" pitchFamily="18" charset="0"/>
                <a:ea typeface="Bookerly" panose="02020602040305020204" pitchFamily="18" charset="0"/>
                <a:cs typeface="Bookerly" panose="02020602040305020204" pitchFamily="18" charset="0"/>
              </a:rPr>
              <a:t> features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21515D7-B993-D0D8-A1D4-FC4808580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350829" cy="4351338"/>
          </a:xfrm>
        </p:spPr>
        <p:txBody>
          <a:bodyPr/>
          <a:lstStyle/>
          <a:p>
            <a:pPr marL="0" indent="0">
              <a:buNone/>
            </a:pPr>
            <a:r>
              <a:rPr lang="it-IT" dirty="0">
                <a:solidFill>
                  <a:srgbClr val="E0E0E0"/>
                </a:solidFill>
              </a:rPr>
              <a:t>Following state of the art </a:t>
            </a:r>
            <a:r>
              <a:rPr lang="it-IT" dirty="0" err="1">
                <a:solidFill>
                  <a:srgbClr val="E0E0E0"/>
                </a:solidFill>
              </a:rPr>
              <a:t>directive</a:t>
            </a:r>
            <a:r>
              <a:rPr lang="it-IT" dirty="0">
                <a:solidFill>
                  <a:srgbClr val="E0E0E0"/>
                </a:solidFill>
              </a:rPr>
              <a:t> (MIR = Music information </a:t>
            </a:r>
            <a:r>
              <a:rPr lang="it-IT" dirty="0" err="1">
                <a:solidFill>
                  <a:srgbClr val="E0E0E0"/>
                </a:solidFill>
              </a:rPr>
              <a:t>retrieval</a:t>
            </a:r>
            <a:r>
              <a:rPr lang="it-IT" dirty="0">
                <a:solidFill>
                  <a:srgbClr val="E0E0E0"/>
                </a:solidFill>
              </a:rPr>
              <a:t>)</a:t>
            </a:r>
          </a:p>
          <a:p>
            <a:r>
              <a:rPr lang="it-IT" dirty="0" err="1">
                <a:solidFill>
                  <a:srgbClr val="E0E0E0"/>
                </a:solidFill>
              </a:rPr>
              <a:t>MFCCs</a:t>
            </a:r>
            <a:endParaRPr lang="it-IT" dirty="0">
              <a:solidFill>
                <a:srgbClr val="E0E0E0"/>
              </a:solidFill>
            </a:endParaRPr>
          </a:p>
          <a:p>
            <a:r>
              <a:rPr lang="it-IT" dirty="0">
                <a:solidFill>
                  <a:srgbClr val="E0E0E0"/>
                </a:solidFill>
              </a:rPr>
              <a:t>Chroma</a:t>
            </a:r>
          </a:p>
          <a:p>
            <a:r>
              <a:rPr lang="it-IT" dirty="0" err="1">
                <a:solidFill>
                  <a:srgbClr val="E0E0E0"/>
                </a:solidFill>
              </a:rPr>
              <a:t>Spectral</a:t>
            </a:r>
            <a:r>
              <a:rPr lang="it-IT" dirty="0">
                <a:solidFill>
                  <a:srgbClr val="E0E0E0"/>
                </a:solidFill>
              </a:rPr>
              <a:t> </a:t>
            </a:r>
            <a:r>
              <a:rPr lang="it-IT" dirty="0" err="1">
                <a:solidFill>
                  <a:srgbClr val="E0E0E0"/>
                </a:solidFill>
              </a:rPr>
              <a:t>descriptors</a:t>
            </a:r>
            <a:r>
              <a:rPr lang="it-IT" dirty="0">
                <a:solidFill>
                  <a:srgbClr val="E0E0E0"/>
                </a:solidFill>
              </a:rPr>
              <a:t> (</a:t>
            </a:r>
            <a:r>
              <a:rPr lang="en-US" dirty="0">
                <a:solidFill>
                  <a:srgbClr val="E0E0E0"/>
                </a:solidFill>
              </a:rPr>
              <a:t>contrast, centroid, bandwidth, </a:t>
            </a:r>
            <a:r>
              <a:rPr lang="en-US" dirty="0" err="1">
                <a:solidFill>
                  <a:srgbClr val="E0E0E0"/>
                </a:solidFill>
              </a:rPr>
              <a:t>rolloff</a:t>
            </a:r>
            <a:r>
              <a:rPr lang="en-US" dirty="0">
                <a:solidFill>
                  <a:srgbClr val="E0E0E0"/>
                </a:solidFill>
              </a:rPr>
              <a:t>)</a:t>
            </a:r>
            <a:endParaRPr lang="it-IT" dirty="0">
              <a:solidFill>
                <a:srgbClr val="E0E0E0"/>
              </a:solidFill>
            </a:endParaRPr>
          </a:p>
          <a:p>
            <a:r>
              <a:rPr lang="it-IT" dirty="0">
                <a:solidFill>
                  <a:srgbClr val="E0E0E0"/>
                </a:solidFill>
              </a:rPr>
              <a:t>Zero-crossing rate</a:t>
            </a:r>
          </a:p>
          <a:p>
            <a:r>
              <a:rPr lang="it-IT" dirty="0">
                <a:solidFill>
                  <a:srgbClr val="E0E0E0"/>
                </a:solidFill>
              </a:rPr>
              <a:t>Root Mean </a:t>
            </a:r>
            <a:r>
              <a:rPr lang="it-IT" dirty="0" err="1">
                <a:solidFill>
                  <a:srgbClr val="E0E0E0"/>
                </a:solidFill>
              </a:rPr>
              <a:t>Square</a:t>
            </a:r>
            <a:endParaRPr lang="it-IT" dirty="0">
              <a:solidFill>
                <a:srgbClr val="E0E0E0"/>
              </a:solidFill>
            </a:endParaRPr>
          </a:p>
          <a:p>
            <a:r>
              <a:rPr lang="it-IT" dirty="0">
                <a:solidFill>
                  <a:srgbClr val="E0E0E0"/>
                </a:solidFill>
              </a:rPr>
              <a:t>BPM</a:t>
            </a:r>
          </a:p>
        </p:txBody>
      </p:sp>
    </p:spTree>
    <p:extLst>
      <p:ext uri="{BB962C8B-B14F-4D97-AF65-F5344CB8AC3E}">
        <p14:creationId xmlns:p14="http://schemas.microsoft.com/office/powerpoint/2010/main" val="550222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5882703-7022-A420-7F12-A5DF40CE1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cap="small" dirty="0">
                <a:solidFill>
                  <a:srgbClr val="2D9CDB"/>
                </a:solidFill>
                <a:latin typeface="Bookerly" panose="02020602040305020204" pitchFamily="18" charset="0"/>
              </a:rPr>
              <a:t>Model </a:t>
            </a:r>
            <a:r>
              <a:rPr lang="it-IT" cap="small" dirty="0" err="1">
                <a:solidFill>
                  <a:srgbClr val="2D9CDB"/>
                </a:solidFill>
                <a:latin typeface="Bookerly" panose="02020602040305020204" pitchFamily="18" charset="0"/>
              </a:rPr>
              <a:t>used</a:t>
            </a:r>
            <a:r>
              <a:rPr lang="it-IT" cap="small" dirty="0">
                <a:solidFill>
                  <a:srgbClr val="2D9CDB"/>
                </a:solidFill>
                <a:latin typeface="Bookerly" panose="02020602040305020204" pitchFamily="18" charset="0"/>
              </a:rPr>
              <a:t> and </a:t>
            </a:r>
            <a:r>
              <a:rPr lang="it-IT" cap="small" dirty="0" err="1">
                <a:solidFill>
                  <a:srgbClr val="2D9CDB"/>
                </a:solidFill>
                <a:latin typeface="Bookerly" panose="02020602040305020204" pitchFamily="18" charset="0"/>
              </a:rPr>
              <a:t>hyperparameter</a:t>
            </a:r>
            <a:endParaRPr lang="it-IT" cap="small" dirty="0">
              <a:solidFill>
                <a:srgbClr val="2D9CDB"/>
              </a:solidFill>
              <a:latin typeface="Bookerly" panose="02020602040305020204" pitchFamily="18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AAEA010-40BB-1813-4BA6-211B9E00E0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rgbClr val="E0E0E0"/>
                </a:solidFill>
              </a:rPr>
              <a:t>SVM (RBF)</a:t>
            </a:r>
          </a:p>
          <a:p>
            <a:pPr lvl="1"/>
            <a:r>
              <a:rPr lang="it-IT" dirty="0">
                <a:solidFill>
                  <a:srgbClr val="E0E0E0"/>
                </a:solidFill>
              </a:rPr>
              <a:t>C</a:t>
            </a:r>
          </a:p>
          <a:p>
            <a:pPr lvl="1"/>
            <a:r>
              <a:rPr lang="el-GR" dirty="0">
                <a:solidFill>
                  <a:srgbClr val="E0E0E0"/>
                </a:solidFill>
              </a:rPr>
              <a:t>γ</a:t>
            </a:r>
            <a:endParaRPr lang="it-IT" dirty="0">
              <a:solidFill>
                <a:srgbClr val="E0E0E0"/>
              </a:solidFill>
            </a:endParaRPr>
          </a:p>
          <a:p>
            <a:r>
              <a:rPr lang="it-IT" dirty="0">
                <a:solidFill>
                  <a:srgbClr val="E0E0E0"/>
                </a:solidFill>
              </a:rPr>
              <a:t>KNN</a:t>
            </a:r>
          </a:p>
          <a:p>
            <a:pPr lvl="1"/>
            <a:r>
              <a:rPr lang="it-IT" dirty="0" err="1">
                <a:solidFill>
                  <a:srgbClr val="E0E0E0"/>
                </a:solidFill>
              </a:rPr>
              <a:t>Neighbors</a:t>
            </a:r>
            <a:r>
              <a:rPr lang="it-IT" dirty="0">
                <a:solidFill>
                  <a:srgbClr val="E0E0E0"/>
                </a:solidFill>
              </a:rPr>
              <a:t> #</a:t>
            </a:r>
          </a:p>
          <a:p>
            <a:pPr lvl="1"/>
            <a:r>
              <a:rPr lang="it-IT" dirty="0">
                <a:solidFill>
                  <a:srgbClr val="E0E0E0"/>
                </a:solidFill>
              </a:rPr>
              <a:t>Weights</a:t>
            </a:r>
          </a:p>
          <a:p>
            <a:r>
              <a:rPr lang="it-IT" dirty="0">
                <a:solidFill>
                  <a:srgbClr val="E0E0E0"/>
                </a:solidFill>
              </a:rPr>
              <a:t>RF</a:t>
            </a:r>
          </a:p>
          <a:p>
            <a:pPr lvl="1"/>
            <a:r>
              <a:rPr lang="it-IT" dirty="0" err="1">
                <a:solidFill>
                  <a:srgbClr val="E0E0E0"/>
                </a:solidFill>
              </a:rPr>
              <a:t>Estimators</a:t>
            </a:r>
            <a:r>
              <a:rPr lang="it-IT" dirty="0">
                <a:solidFill>
                  <a:srgbClr val="E0E0E0"/>
                </a:solidFill>
              </a:rPr>
              <a:t> #</a:t>
            </a:r>
          </a:p>
          <a:p>
            <a:pPr lvl="1"/>
            <a:r>
              <a:rPr lang="it-IT" dirty="0">
                <a:solidFill>
                  <a:srgbClr val="E0E0E0"/>
                </a:solidFill>
              </a:rPr>
              <a:t>Max </a:t>
            </a:r>
            <a:r>
              <a:rPr lang="it-IT" dirty="0" err="1">
                <a:solidFill>
                  <a:srgbClr val="E0E0E0"/>
                </a:solidFill>
              </a:rPr>
              <a:t>depth</a:t>
            </a:r>
            <a:endParaRPr lang="it-IT" dirty="0">
              <a:solidFill>
                <a:srgbClr val="E0E0E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9051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2E2302-E581-5283-2D4C-15B4ED03F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cap="small" dirty="0" err="1">
                <a:solidFill>
                  <a:srgbClr val="2D9CDB"/>
                </a:solidFill>
                <a:latin typeface="Bookerly" panose="02020602040305020204" pitchFamily="18" charset="0"/>
              </a:rPr>
              <a:t>Result</a:t>
            </a:r>
            <a:r>
              <a:rPr lang="it-IT" cap="small" dirty="0">
                <a:solidFill>
                  <a:srgbClr val="2D9CDB"/>
                </a:solidFill>
                <a:latin typeface="Bookerly" panose="02020602040305020204" pitchFamily="18" charset="0"/>
              </a:rPr>
              <a:t> models (best)</a:t>
            </a:r>
            <a:br>
              <a:rPr lang="it-IT" cap="small" dirty="0">
                <a:solidFill>
                  <a:srgbClr val="2D9CDB"/>
                </a:solidFill>
                <a:latin typeface="Bookerly" panose="02020602040305020204" pitchFamily="18" charset="0"/>
              </a:rPr>
            </a:br>
            <a:r>
              <a:rPr lang="it-IT" cap="small" dirty="0">
                <a:solidFill>
                  <a:srgbClr val="2D9CDB"/>
                </a:solidFill>
                <a:latin typeface="Bookerly" panose="02020602040305020204" pitchFamily="18" charset="0"/>
              </a:rPr>
              <a:t>SVM-</a:t>
            </a:r>
            <a:r>
              <a:rPr lang="it-IT" cap="small" dirty="0" err="1">
                <a:solidFill>
                  <a:srgbClr val="2D9CDB"/>
                </a:solidFill>
                <a:latin typeface="Bookerly" panose="02020602040305020204" pitchFamily="18" charset="0"/>
              </a:rPr>
              <a:t>rbf</a:t>
            </a:r>
            <a:r>
              <a:rPr lang="it-IT" cap="small" dirty="0">
                <a:solidFill>
                  <a:srgbClr val="2D9CDB"/>
                </a:solidFill>
                <a:latin typeface="Bookerly" panose="02020602040305020204" pitchFamily="18" charset="0"/>
              </a:rPr>
              <a:t> with C=10, </a:t>
            </a:r>
            <a:r>
              <a:rPr lang="el-GR" dirty="0">
                <a:solidFill>
                  <a:srgbClr val="2D9CDB"/>
                </a:solidFill>
              </a:rPr>
              <a:t>γ</a:t>
            </a:r>
            <a:r>
              <a:rPr lang="el-GR" cap="small" dirty="0">
                <a:solidFill>
                  <a:srgbClr val="2D9CDB"/>
                </a:solidFill>
                <a:latin typeface="Bookerly" panose="02020602040305020204" pitchFamily="18" charset="0"/>
              </a:rPr>
              <a:t>=0.01</a:t>
            </a:r>
            <a:endParaRPr lang="it-IT" cap="small" dirty="0">
              <a:solidFill>
                <a:srgbClr val="2D9CDB"/>
              </a:solidFill>
              <a:latin typeface="Bookerly" panose="02020602040305020204" pitchFamily="18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8420014-1744-6738-FC15-752AA6154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 err="1">
                <a:solidFill>
                  <a:srgbClr val="E0E0E0"/>
                </a:solidFill>
              </a:rPr>
              <a:t>Accuracy</a:t>
            </a:r>
            <a:r>
              <a:rPr lang="it-IT" dirty="0">
                <a:solidFill>
                  <a:srgbClr val="E0E0E0"/>
                </a:solidFill>
              </a:rPr>
              <a:t> (</a:t>
            </a:r>
            <a:r>
              <a:rPr lang="it-IT" dirty="0" err="1">
                <a:solidFill>
                  <a:srgbClr val="E0E0E0"/>
                </a:solidFill>
              </a:rPr>
              <a:t>validation</a:t>
            </a:r>
            <a:r>
              <a:rPr lang="it-IT" dirty="0">
                <a:solidFill>
                  <a:srgbClr val="E0E0E0"/>
                </a:solidFill>
              </a:rPr>
              <a:t>) = 81.3%</a:t>
            </a:r>
          </a:p>
          <a:p>
            <a:pPr marL="0" indent="0">
              <a:buNone/>
            </a:pPr>
            <a:r>
              <a:rPr lang="it-IT" dirty="0" err="1">
                <a:solidFill>
                  <a:srgbClr val="E0E0E0"/>
                </a:solidFill>
              </a:rPr>
              <a:t>Accuracy</a:t>
            </a:r>
            <a:r>
              <a:rPr lang="it-IT" dirty="0">
                <a:solidFill>
                  <a:srgbClr val="E0E0E0"/>
                </a:solidFill>
              </a:rPr>
              <a:t> (test) = 82.0%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E89262D-2F43-C294-45E8-7E119D52EE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7735" y="1567542"/>
            <a:ext cx="4516065" cy="460942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CD564DE0-E0EB-128A-790D-89C9E27CC4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770359"/>
            <a:ext cx="5710391" cy="3406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45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D703EB-742A-0E9F-EC9B-000691FE3D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AE299A27-AF73-8A88-83B8-0F644879E6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7735" y="1567543"/>
            <a:ext cx="4516065" cy="4609420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EC9DCABF-F5AF-0F16-CEA7-C5D07191CB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2766709"/>
            <a:ext cx="5716510" cy="3410255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C640F475-DC3F-BEA2-FCB9-593F58F3D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cap="small" dirty="0" err="1">
                <a:solidFill>
                  <a:srgbClr val="2D9CDB"/>
                </a:solidFill>
                <a:latin typeface="Bookerly" panose="02020602040305020204" pitchFamily="18" charset="0"/>
              </a:rPr>
              <a:t>Result</a:t>
            </a:r>
            <a:r>
              <a:rPr lang="it-IT" cap="small" dirty="0">
                <a:solidFill>
                  <a:srgbClr val="2D9CDB"/>
                </a:solidFill>
                <a:latin typeface="Bookerly" panose="02020602040305020204" pitchFamily="18" charset="0"/>
              </a:rPr>
              <a:t> models (second)</a:t>
            </a:r>
            <a:br>
              <a:rPr lang="it-IT" cap="small" dirty="0">
                <a:solidFill>
                  <a:srgbClr val="2D9CDB"/>
                </a:solidFill>
                <a:latin typeface="Bookerly" panose="02020602040305020204" pitchFamily="18" charset="0"/>
              </a:rPr>
            </a:br>
            <a:r>
              <a:rPr lang="it-IT" cap="small" dirty="0">
                <a:solidFill>
                  <a:srgbClr val="2D9CDB"/>
                </a:solidFill>
                <a:latin typeface="Bookerly" panose="02020602040305020204" pitchFamily="18" charset="0"/>
              </a:rPr>
              <a:t>RF with </a:t>
            </a:r>
            <a:r>
              <a:rPr lang="it-IT" cap="small" dirty="0" err="1">
                <a:solidFill>
                  <a:srgbClr val="2D9CDB"/>
                </a:solidFill>
                <a:latin typeface="Bookerly" panose="02020602040305020204" pitchFamily="18" charset="0"/>
              </a:rPr>
              <a:t>Estimators</a:t>
            </a:r>
            <a:r>
              <a:rPr lang="it-IT" cap="small" dirty="0">
                <a:solidFill>
                  <a:srgbClr val="2D9CDB"/>
                </a:solidFill>
                <a:latin typeface="Bookerly" panose="02020602040305020204" pitchFamily="18" charset="0"/>
              </a:rPr>
              <a:t>=200, Max </a:t>
            </a:r>
            <a:r>
              <a:rPr lang="it-IT" cap="small" dirty="0" err="1">
                <a:solidFill>
                  <a:srgbClr val="2D9CDB"/>
                </a:solidFill>
                <a:latin typeface="Bookerly" panose="02020602040305020204" pitchFamily="18" charset="0"/>
              </a:rPr>
              <a:t>depth</a:t>
            </a:r>
            <a:r>
              <a:rPr lang="el-GR" cap="small" dirty="0">
                <a:solidFill>
                  <a:srgbClr val="2D9CDB"/>
                </a:solidFill>
                <a:latin typeface="Bookerly" panose="02020602040305020204" pitchFamily="18" charset="0"/>
              </a:rPr>
              <a:t>=</a:t>
            </a:r>
            <a:r>
              <a:rPr lang="it-IT" cap="small" dirty="0">
                <a:solidFill>
                  <a:srgbClr val="2D9CDB"/>
                </a:solidFill>
                <a:latin typeface="Bookerly" panose="02020602040305020204" pitchFamily="18" charset="0"/>
              </a:rPr>
              <a:t>10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B2B07C5-BEEF-CE1B-728D-0C41955F5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 err="1">
                <a:solidFill>
                  <a:srgbClr val="E0E0E0"/>
                </a:solidFill>
              </a:rPr>
              <a:t>Accuracy</a:t>
            </a:r>
            <a:r>
              <a:rPr lang="it-IT" dirty="0">
                <a:solidFill>
                  <a:srgbClr val="E0E0E0"/>
                </a:solidFill>
              </a:rPr>
              <a:t> (</a:t>
            </a:r>
            <a:r>
              <a:rPr lang="it-IT" dirty="0" err="1">
                <a:solidFill>
                  <a:srgbClr val="E0E0E0"/>
                </a:solidFill>
              </a:rPr>
              <a:t>validation</a:t>
            </a:r>
            <a:r>
              <a:rPr lang="it-IT" dirty="0">
                <a:solidFill>
                  <a:srgbClr val="E0E0E0"/>
                </a:solidFill>
              </a:rPr>
              <a:t>) = 78.0%</a:t>
            </a:r>
          </a:p>
          <a:p>
            <a:pPr marL="0" indent="0">
              <a:buNone/>
            </a:pPr>
            <a:r>
              <a:rPr lang="it-IT" dirty="0" err="1">
                <a:solidFill>
                  <a:srgbClr val="E0E0E0"/>
                </a:solidFill>
              </a:rPr>
              <a:t>Accuracy</a:t>
            </a:r>
            <a:r>
              <a:rPr lang="it-IT" dirty="0">
                <a:solidFill>
                  <a:srgbClr val="E0E0E0"/>
                </a:solidFill>
              </a:rPr>
              <a:t> (test) = 72.0%</a:t>
            </a:r>
          </a:p>
        </p:txBody>
      </p:sp>
    </p:spTree>
    <p:extLst>
      <p:ext uri="{BB962C8B-B14F-4D97-AF65-F5344CB8AC3E}">
        <p14:creationId xmlns:p14="http://schemas.microsoft.com/office/powerpoint/2010/main" val="2944263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FA3799-5AE7-4733-2A1D-A37682DE96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9CD20D4F-65CD-C7EF-39D9-CF4F8D86C9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7734" y="1567541"/>
            <a:ext cx="4516066" cy="4609421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A2F83461-76C0-E187-A424-E54FECDC5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cap="small" dirty="0" err="1">
                <a:solidFill>
                  <a:srgbClr val="2D9CDB"/>
                </a:solidFill>
                <a:latin typeface="Bookerly" panose="02020602040305020204" pitchFamily="18" charset="0"/>
              </a:rPr>
              <a:t>Result</a:t>
            </a:r>
            <a:r>
              <a:rPr lang="it-IT" cap="small" dirty="0">
                <a:solidFill>
                  <a:srgbClr val="2D9CDB"/>
                </a:solidFill>
                <a:latin typeface="Bookerly" panose="02020602040305020204" pitchFamily="18" charset="0"/>
              </a:rPr>
              <a:t> models (</a:t>
            </a:r>
            <a:r>
              <a:rPr lang="it-IT" cap="small" dirty="0" err="1">
                <a:solidFill>
                  <a:srgbClr val="2D9CDB"/>
                </a:solidFill>
                <a:latin typeface="Bookerly" panose="02020602040305020204" pitchFamily="18" charset="0"/>
              </a:rPr>
              <a:t>third</a:t>
            </a:r>
            <a:r>
              <a:rPr lang="it-IT" cap="small" dirty="0">
                <a:solidFill>
                  <a:srgbClr val="2D9CDB"/>
                </a:solidFill>
                <a:latin typeface="Bookerly" panose="02020602040305020204" pitchFamily="18" charset="0"/>
              </a:rPr>
              <a:t>)</a:t>
            </a:r>
            <a:br>
              <a:rPr lang="it-IT" cap="small" dirty="0">
                <a:solidFill>
                  <a:srgbClr val="2D9CDB"/>
                </a:solidFill>
                <a:latin typeface="Bookerly" panose="02020602040305020204" pitchFamily="18" charset="0"/>
              </a:rPr>
            </a:br>
            <a:r>
              <a:rPr lang="it-IT" cap="small" dirty="0" err="1">
                <a:solidFill>
                  <a:srgbClr val="2D9CDB"/>
                </a:solidFill>
                <a:latin typeface="Bookerly" panose="02020602040305020204" pitchFamily="18" charset="0"/>
              </a:rPr>
              <a:t>knn</a:t>
            </a:r>
            <a:r>
              <a:rPr lang="it-IT" cap="small" dirty="0">
                <a:solidFill>
                  <a:srgbClr val="2D9CDB"/>
                </a:solidFill>
                <a:latin typeface="Bookerly" panose="02020602040305020204" pitchFamily="18" charset="0"/>
              </a:rPr>
              <a:t> with k=7, </a:t>
            </a:r>
            <a:r>
              <a:rPr lang="it-IT" cap="small" dirty="0" err="1">
                <a:solidFill>
                  <a:srgbClr val="2D9CDB"/>
                </a:solidFill>
                <a:latin typeface="Bookerly" panose="02020602040305020204" pitchFamily="18" charset="0"/>
              </a:rPr>
              <a:t>distance</a:t>
            </a:r>
            <a:r>
              <a:rPr lang="el-GR" cap="small" dirty="0">
                <a:solidFill>
                  <a:srgbClr val="2D9CDB"/>
                </a:solidFill>
                <a:latin typeface="Bookerly" panose="02020602040305020204" pitchFamily="18" charset="0"/>
              </a:rPr>
              <a:t>=</a:t>
            </a:r>
            <a:r>
              <a:rPr lang="it-IT" cap="small" dirty="0" err="1">
                <a:solidFill>
                  <a:srgbClr val="2D9CDB"/>
                </a:solidFill>
                <a:latin typeface="Bookerly" panose="02020602040305020204" pitchFamily="18" charset="0"/>
              </a:rPr>
              <a:t>weighting</a:t>
            </a:r>
            <a:endParaRPr lang="it-IT" cap="small" dirty="0">
              <a:solidFill>
                <a:srgbClr val="2D9CDB"/>
              </a:solidFill>
              <a:latin typeface="Bookerly" panose="02020602040305020204" pitchFamily="18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5CF990F-2A87-A277-3C20-EF2E4F632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 err="1">
                <a:solidFill>
                  <a:srgbClr val="E0E0E0"/>
                </a:solidFill>
              </a:rPr>
              <a:t>Accuracy</a:t>
            </a:r>
            <a:r>
              <a:rPr lang="it-IT" dirty="0">
                <a:solidFill>
                  <a:srgbClr val="E0E0E0"/>
                </a:solidFill>
              </a:rPr>
              <a:t> (</a:t>
            </a:r>
            <a:r>
              <a:rPr lang="it-IT" dirty="0" err="1">
                <a:solidFill>
                  <a:srgbClr val="E0E0E0"/>
                </a:solidFill>
              </a:rPr>
              <a:t>validation</a:t>
            </a:r>
            <a:r>
              <a:rPr lang="it-IT" dirty="0">
                <a:solidFill>
                  <a:srgbClr val="E0E0E0"/>
                </a:solidFill>
              </a:rPr>
              <a:t>) = 71.3%</a:t>
            </a:r>
          </a:p>
          <a:p>
            <a:pPr marL="0" indent="0">
              <a:buNone/>
            </a:pPr>
            <a:r>
              <a:rPr lang="it-IT" dirty="0" err="1">
                <a:solidFill>
                  <a:srgbClr val="E0E0E0"/>
                </a:solidFill>
              </a:rPr>
              <a:t>Accuracy</a:t>
            </a:r>
            <a:r>
              <a:rPr lang="it-IT" dirty="0">
                <a:solidFill>
                  <a:srgbClr val="E0E0E0"/>
                </a:solidFill>
              </a:rPr>
              <a:t> (test) = 73.3%</a:t>
            </a:r>
          </a:p>
          <a:p>
            <a:pPr marL="0" indent="0">
              <a:buNone/>
            </a:pPr>
            <a:endParaRPr lang="it-IT" dirty="0">
              <a:solidFill>
                <a:srgbClr val="E0E0E0"/>
              </a:solidFill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4A8F3EA5-D3A5-8CF1-4490-ADB5E03A8F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770359"/>
            <a:ext cx="5710390" cy="3406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16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189</Words>
  <Application>Microsoft Office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2" baseType="lpstr">
      <vt:lpstr>Arial</vt:lpstr>
      <vt:lpstr>Bookerly</vt:lpstr>
      <vt:lpstr>Calibri</vt:lpstr>
      <vt:lpstr>Calibri Light</vt:lpstr>
      <vt:lpstr>Tema di Office</vt:lpstr>
      <vt:lpstr>GTZAN Genre Recognizer</vt:lpstr>
      <vt:lpstr>Dataset</vt:lpstr>
      <vt:lpstr>Extracting features</vt:lpstr>
      <vt:lpstr>Model used and hyperparameter</vt:lpstr>
      <vt:lpstr>Result models (best) SVM-rbf with C=10, γ=0.01</vt:lpstr>
      <vt:lpstr>Result models (second) RF with Estimators=200, Max depth=10</vt:lpstr>
      <vt:lpstr>Result models (third) knn with k=7, distance=weighting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Riccardo Peruffo</dc:creator>
  <cp:lastModifiedBy>Riccardo Peruffo</cp:lastModifiedBy>
  <cp:revision>19</cp:revision>
  <dcterms:created xsi:type="dcterms:W3CDTF">2025-09-15T22:43:16Z</dcterms:created>
  <dcterms:modified xsi:type="dcterms:W3CDTF">2025-09-21T17:43:49Z</dcterms:modified>
</cp:coreProperties>
</file>