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4" r:id="rId2"/>
  </p:sldMasterIdLst>
  <p:notesMasterIdLst>
    <p:notesMasterId r:id="rId30"/>
  </p:notesMasterIdLst>
  <p:handoutMasterIdLst>
    <p:handoutMasterId r:id="rId31"/>
  </p:handoutMasterIdLst>
  <p:sldIdLst>
    <p:sldId id="406" r:id="rId3"/>
    <p:sldId id="256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</p:sldIdLst>
  <p:sldSz cx="9144000" cy="6858000" type="screen4x3"/>
  <p:notesSz cx="7099300" cy="10234613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81" autoAdjust="0"/>
  </p:normalViewPr>
  <p:slideViewPr>
    <p:cSldViewPr snapToObjects="1">
      <p:cViewPr varScale="1">
        <p:scale>
          <a:sx n="103" d="100"/>
          <a:sy n="103" d="100"/>
        </p:scale>
        <p:origin x="1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7" d="100"/>
          <a:sy n="67" d="100"/>
        </p:scale>
        <p:origin x="-2748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0E8D4DA-122E-4C66-B748-A2805230009D}" type="datetimeFigureOut">
              <a:rPr lang="it-IT" smtClean="0"/>
              <a:pPr/>
              <a:t>13/04/20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992E5BE-A40E-460E-A39B-536672E262F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2535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E4143E-55C3-4203-A858-F44FA2943A1D}" type="datetimeFigureOut">
              <a:rPr lang="it-IT" smtClean="0"/>
              <a:pPr/>
              <a:t>13/04/20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64B93B9-C1D6-4D6B-84B4-394219DDA0F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518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64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04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8694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11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527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12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739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13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60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14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27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15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06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16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714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17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45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18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7529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19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240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21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37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22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119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22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526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22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969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24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54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6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50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448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28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004860" y="2"/>
            <a:ext cx="3094440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024582" y="9948702"/>
            <a:ext cx="3071433" cy="307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017" tIns="48148" rIns="98017" bIns="48148" anchor="b">
            <a:spAutoFit/>
          </a:bodyPr>
          <a:lstStyle/>
          <a:p>
            <a:pPr algn="r">
              <a:defRPr/>
            </a:pPr>
            <a:r>
              <a:rPr lang="it-IT" sz="1300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" y="9948702"/>
            <a:ext cx="3094441" cy="285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" y="2"/>
            <a:ext cx="3094441" cy="284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6637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8219" y="4860486"/>
            <a:ext cx="5201223" cy="284249"/>
          </a:xfrm>
          <a:noFill/>
          <a:ln w="9525"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98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it-IT"/>
              <a:t>Fare clic per modificare stile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tango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tango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tango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stile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/>
              <a:t>Fare clic per modificare stile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olo isosce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661C6-95FA-4334-A195-9CD98966469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olo, test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grafico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099D2-112D-4E70-9FE5-0274D89875A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474341" y="2493698"/>
            <a:ext cx="8231383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440000" y="2988000"/>
            <a:ext cx="64008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Basi di Dati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440000" y="4392000"/>
            <a:ext cx="64008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Riccardo </a:t>
            </a:r>
            <a:r>
              <a:rPr lang="it-IT" dirty="0" err="1"/>
              <a:t>Martoglia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51" y="176196"/>
            <a:ext cx="4944963" cy="32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0000" y="306000"/>
            <a:ext cx="71712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40000" y="2394000"/>
            <a:ext cx="65628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842400"/>
            <a:ext cx="71712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5" y="6339386"/>
            <a:ext cx="935998" cy="175104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302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440000" y="306000"/>
            <a:ext cx="71712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440000" y="2394000"/>
            <a:ext cx="65628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842400"/>
            <a:ext cx="71712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5" y="6339386"/>
            <a:ext cx="935998" cy="1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stile</a:t>
            </a:r>
            <a:endParaRPr kumimoji="0"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771800" y="6349388"/>
            <a:ext cx="5943604" cy="365760"/>
          </a:xfrm>
        </p:spPr>
        <p:txBody>
          <a:bodyPr/>
          <a:lstStyle/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it-IT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/>
              <a:t>Fare clic per modificare stile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/>
              <a:t>Fare clic per modificare stile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  <p:sp>
        <p:nvSpPr>
          <p:cNvPr id="5" name="Connettore 1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it-IT"/>
              <a:t>Fare clic per modificare stile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it-IT" dirty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it-IT" dirty="0"/>
              <a:t>Fare clic per modificare stile</a:t>
            </a:r>
            <a:endParaRPr kumimoji="0" lang="en-US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2593848" y="6356350"/>
            <a:ext cx="6096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2593848" y="6358315"/>
            <a:ext cx="6092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/>
              <a:t>UniMoRe FIM - Basi di Dati, R. Martoglia – Interrogazioni complesse (I parte)</a:t>
            </a:r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2AEDC2-2620-4144-AD6D-438AA34EA411}" type="slidenum">
              <a:rPr/>
              <a:pPr/>
              <a:t>‹N›</a:t>
            </a:fld>
            <a:endParaRPr lang="it-IT"/>
          </a:p>
        </p:txBody>
      </p:sp>
      <p:sp>
        <p:nvSpPr>
          <p:cNvPr id="28" name="Connettore 1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ttore 1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isosce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20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ttotitolo 2">
            <a:extLst>
              <a:ext uri="{FF2B5EF4-FFF2-40B4-BE49-F238E27FC236}">
                <a16:creationId xmlns:a16="http://schemas.microsoft.com/office/drawing/2014/main" id="{80561BE8-BC41-F54A-8824-8D3897D863FC}"/>
              </a:ext>
            </a:extLst>
          </p:cNvPr>
          <p:cNvSpPr txBox="1">
            <a:spLocks/>
          </p:cNvSpPr>
          <p:nvPr/>
        </p:nvSpPr>
        <p:spPr>
          <a:xfrm>
            <a:off x="1427643" y="5800670"/>
            <a:ext cx="6400800" cy="6264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T Std 55 Roman"/>
                <a:ea typeface="+mn-ea"/>
                <a:cs typeface="+mn-cs"/>
              </a:rPr>
              <a:t>E' vietata la copia e la riproduzione dei contenuti e immagini in qualsiasi forma. E' inoltre vietata la redistribuzione e la pubblicazione dei contenuti e immagini non autorizzata espressamente dall'autore o dall'Università di Modena e Reggio Emilia.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84A3370E-7346-CC47-817B-145CF652AF04}"/>
              </a:ext>
            </a:extLst>
          </p:cNvPr>
          <p:cNvSpPr txBox="1">
            <a:spLocks/>
          </p:cNvSpPr>
          <p:nvPr/>
        </p:nvSpPr>
        <p:spPr>
          <a:xfrm>
            <a:off x="1427644" y="5174270"/>
            <a:ext cx="6400800" cy="6264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31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T Std 55 Roman"/>
                <a:ea typeface="+mn-ea"/>
                <a:cs typeface="+mn-cs"/>
              </a:rPr>
              <a:t>Corso di Laurea in Informatica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E16E0D5-172F-1D49-9DFD-E43633B855E3}"/>
              </a:ext>
            </a:extLst>
          </p:cNvPr>
          <p:cNvSpPr txBox="1">
            <a:spLocks/>
          </p:cNvSpPr>
          <p:nvPr/>
        </p:nvSpPr>
        <p:spPr>
          <a:xfrm>
            <a:off x="1440000" y="3607055"/>
            <a:ext cx="6400800" cy="6264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31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T Std 55 Roman"/>
                <a:ea typeface="+mn-ea"/>
                <a:cs typeface="+mn-cs"/>
              </a:rPr>
              <a:t>Riccardo </a:t>
            </a:r>
            <a:r>
              <a:rPr kumimoji="0" lang="it-IT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T Std 55 Roman"/>
                <a:ea typeface="+mn-ea"/>
                <a:cs typeface="+mn-cs"/>
              </a:rPr>
              <a:t>Martoglia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T Std 55 Roman"/>
              <a:ea typeface="+mn-ea"/>
              <a:cs typeface="+mn-cs"/>
            </a:endParaRP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2463C1FD-A004-8A4F-9BDA-460B89FC1B3F}"/>
              </a:ext>
            </a:extLst>
          </p:cNvPr>
          <p:cNvSpPr txBox="1">
            <a:spLocks/>
          </p:cNvSpPr>
          <p:nvPr/>
        </p:nvSpPr>
        <p:spPr>
          <a:xfrm>
            <a:off x="1427643" y="3115800"/>
            <a:ext cx="6400800" cy="6264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31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T Std 55 Roman"/>
                <a:ea typeface="+mn-ea"/>
                <a:cs typeface="+mn-cs"/>
              </a:rPr>
              <a:t>Basi di Dati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5BADABB3-DE5E-4B42-BC38-CE2AF8F26A25}"/>
              </a:ext>
            </a:extLst>
          </p:cNvPr>
          <p:cNvSpPr txBox="1">
            <a:spLocks/>
          </p:cNvSpPr>
          <p:nvPr/>
        </p:nvSpPr>
        <p:spPr>
          <a:xfrm>
            <a:off x="1427644" y="4334010"/>
            <a:ext cx="6400800" cy="6264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312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T Std 55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28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57200" y="4797152"/>
            <a:ext cx="8229600" cy="13598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Query aggregate </a:t>
            </a:r>
          </a:p>
        </p:txBody>
      </p:sp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4CB0-C1EA-49B7-8CB9-1457F45124CD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Utilizzano le funzioni aggregate:</a:t>
            </a:r>
          </a:p>
          <a:p>
            <a:pPr lvl="1"/>
            <a:r>
              <a:rPr lang="it-IT" dirty="0"/>
              <a:t>SUM      sommatoria</a:t>
            </a:r>
          </a:p>
          <a:p>
            <a:pPr lvl="1"/>
            <a:r>
              <a:rPr lang="it-IT" dirty="0"/>
              <a:t>AVG       media</a:t>
            </a:r>
          </a:p>
          <a:p>
            <a:pPr lvl="1"/>
            <a:r>
              <a:rPr lang="it-IT" dirty="0"/>
              <a:t>MIN        minimo</a:t>
            </a:r>
          </a:p>
          <a:p>
            <a:pPr lvl="1"/>
            <a:r>
              <a:rPr lang="it-IT" dirty="0"/>
              <a:t>MAX       massimo</a:t>
            </a:r>
          </a:p>
          <a:p>
            <a:pPr lvl="1"/>
            <a:r>
              <a:rPr lang="it-IT" dirty="0"/>
              <a:t>COUNT  cardinalità</a:t>
            </a:r>
          </a:p>
          <a:p>
            <a:endParaRPr lang="it-IT" dirty="0"/>
          </a:p>
          <a:p>
            <a:r>
              <a:rPr lang="it-IT" dirty="0"/>
              <a:t>I NULL sono esclusi</a:t>
            </a:r>
          </a:p>
          <a:p>
            <a:endParaRPr lang="it-IT" dirty="0"/>
          </a:p>
          <a:p>
            <a:r>
              <a:rPr lang="it-IT" dirty="0"/>
              <a:t>Attenzione! E’ possibile utilizzarle solo nelle clausole:</a:t>
            </a:r>
          </a:p>
          <a:p>
            <a:pPr lvl="1"/>
            <a:r>
              <a:rPr lang="it-IT" dirty="0"/>
              <a:t>SELECT</a:t>
            </a:r>
          </a:p>
          <a:p>
            <a:pPr lvl="1"/>
            <a:r>
              <a:rPr lang="it-IT" dirty="0"/>
              <a:t>HAVING    (</a:t>
            </a:r>
            <a:r>
              <a:rPr lang="it-IT" dirty="0">
                <a:sym typeface="Wingdings"/>
              </a:rPr>
              <a:t> vedi </a:t>
            </a:r>
            <a:r>
              <a:rPr lang="it-IT" dirty="0" err="1">
                <a:sym typeface="Wingdings"/>
              </a:rPr>
              <a:t>query</a:t>
            </a:r>
            <a:r>
              <a:rPr lang="it-IT" dirty="0">
                <a:sym typeface="Wingdings"/>
              </a:rPr>
              <a:t> con raggruppamento)</a:t>
            </a:r>
            <a:endParaRPr lang="it-IT" dirty="0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593848" y="6349388"/>
            <a:ext cx="6121556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Query con massimo</a:t>
            </a:r>
          </a:p>
        </p:txBody>
      </p:sp>
      <p:sp>
        <p:nvSpPr>
          <p:cNvPr id="12291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ADD8-0580-4DF1-A875-0BA5E746DA3C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2048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Selezionare l’importo massimo degli ordini. </a:t>
            </a:r>
          </a:p>
          <a:p>
            <a:endParaRPr lang="it-IT" dirty="0"/>
          </a:p>
          <a:p>
            <a:pPr>
              <a:buNone/>
            </a:pPr>
            <a:r>
              <a:rPr lang="it-IT" dirty="0"/>
              <a:t>SELECT </a:t>
            </a:r>
            <a:r>
              <a:rPr lang="it-IT" dirty="0">
                <a:solidFill>
                  <a:srgbClr val="FF6600"/>
                </a:solidFill>
              </a:rPr>
              <a:t>MAX(IMPORTO) AS MAX-IMP</a:t>
            </a:r>
          </a:p>
          <a:p>
            <a:pPr>
              <a:buNone/>
            </a:pPr>
            <a:r>
              <a:rPr lang="it-IT" dirty="0"/>
              <a:t>FROM ORDINE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987675" y="3786192"/>
            <a:ext cx="3197225" cy="1227138"/>
            <a:chOff x="1009" y="2833"/>
            <a:chExt cx="2014" cy="773"/>
          </a:xfrm>
        </p:grpSpPr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1009" y="2833"/>
              <a:ext cx="2014" cy="7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it-IT" sz="2800" b="1" dirty="0">
                  <a:solidFill>
                    <a:srgbClr val="FF6600"/>
                  </a:solidFill>
                  <a:latin typeface="Arial" charset="0"/>
                </a:rPr>
                <a:t>MAX-IMP</a:t>
              </a:r>
            </a:p>
            <a:p>
              <a:pPr>
                <a:lnSpc>
                  <a:spcPct val="140000"/>
                </a:lnSpc>
              </a:pPr>
              <a:r>
                <a:rPr lang="it-IT" sz="2800" b="1" dirty="0">
                  <a:solidFill>
                    <a:srgbClr val="FF6600"/>
                  </a:solidFill>
                  <a:latin typeface="Arial" charset="0"/>
                </a:rPr>
                <a:t>   50.000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56" y="2880"/>
              <a:ext cx="1776" cy="720"/>
              <a:chOff x="1056" y="2880"/>
              <a:chExt cx="1776" cy="720"/>
            </a:xfrm>
          </p:grpSpPr>
          <p:sp>
            <p:nvSpPr>
              <p:cNvPr id="12300" name="Rectangle 7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776" cy="720"/>
              </a:xfrm>
              <a:prstGeom prst="rect">
                <a:avLst/>
              </a:prstGeom>
              <a:noFill/>
              <a:ln w="12700">
                <a:solidFill>
                  <a:srgbClr val="FF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301" name="Line 8"/>
              <p:cNvSpPr>
                <a:spLocks noChangeShapeType="1"/>
              </p:cNvSpPr>
              <p:nvPr/>
            </p:nvSpPr>
            <p:spPr bwMode="auto">
              <a:xfrm>
                <a:off x="1062" y="3216"/>
                <a:ext cx="1766" cy="0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302" name="Line 9"/>
              <p:cNvSpPr>
                <a:spLocks noChangeShapeType="1"/>
              </p:cNvSpPr>
              <p:nvPr/>
            </p:nvSpPr>
            <p:spPr bwMode="auto">
              <a:xfrm>
                <a:off x="1062" y="3248"/>
                <a:ext cx="1766" cy="0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13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593848" y="6349388"/>
            <a:ext cx="6121556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Query con sommatoria</a:t>
            </a:r>
          </a:p>
        </p:txBody>
      </p:sp>
      <p:sp>
        <p:nvSpPr>
          <p:cNvPr id="1331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362-FC1B-4A43-B050-7C51AF5AC5FC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2253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Selezionare la somma degli importi degli ordini relativi al cliente numero 1.</a:t>
            </a:r>
          </a:p>
          <a:p>
            <a:endParaRPr lang="it-IT" dirty="0"/>
          </a:p>
          <a:p>
            <a:pPr>
              <a:buNone/>
            </a:pPr>
            <a:r>
              <a:rPr lang="it-IT" dirty="0"/>
              <a:t>SELECT </a:t>
            </a:r>
            <a:r>
              <a:rPr lang="it-IT" dirty="0">
                <a:solidFill>
                  <a:srgbClr val="FF6600"/>
                </a:solidFill>
              </a:rPr>
              <a:t>SUM(IMPORTO) AS SOMMA-IMP</a:t>
            </a:r>
          </a:p>
          <a:p>
            <a:pPr>
              <a:buNone/>
            </a:pPr>
            <a:r>
              <a:rPr lang="it-IT" dirty="0"/>
              <a:t>FROM ORDINE</a:t>
            </a:r>
          </a:p>
          <a:p>
            <a:pPr>
              <a:buNone/>
            </a:pPr>
            <a:r>
              <a:rPr lang="it-IT" dirty="0"/>
              <a:t>WHERE COD-CLIENTE = 1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27313" y="4500572"/>
            <a:ext cx="3197225" cy="1227138"/>
            <a:chOff x="1009" y="2833"/>
            <a:chExt cx="2014" cy="773"/>
          </a:xfrm>
        </p:grpSpPr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1009" y="2833"/>
              <a:ext cx="2014" cy="7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it-IT" sz="2800" b="1">
                  <a:solidFill>
                    <a:srgbClr val="FF6600"/>
                  </a:solidFill>
                  <a:latin typeface="Arial" charset="0"/>
                </a:rPr>
                <a:t>   SOMMA-IMP</a:t>
              </a:r>
            </a:p>
            <a:p>
              <a:pPr>
                <a:lnSpc>
                  <a:spcPct val="140000"/>
                </a:lnSpc>
              </a:pPr>
              <a:r>
                <a:rPr lang="it-IT" sz="2800" b="1">
                  <a:solidFill>
                    <a:srgbClr val="FF6600"/>
                  </a:solidFill>
                  <a:latin typeface="Arial" charset="0"/>
                </a:rPr>
                <a:t>   13.500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56" y="2880"/>
              <a:ext cx="1776" cy="720"/>
              <a:chOff x="1056" y="2880"/>
              <a:chExt cx="1776" cy="720"/>
            </a:xfrm>
          </p:grpSpPr>
          <p:sp>
            <p:nvSpPr>
              <p:cNvPr id="13323" name="Rectangle 7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776" cy="720"/>
              </a:xfrm>
              <a:prstGeom prst="rect">
                <a:avLst/>
              </a:prstGeom>
              <a:noFill/>
              <a:ln w="12700">
                <a:solidFill>
                  <a:srgbClr val="FF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>
                  <a:solidFill>
                    <a:srgbClr val="FF6600"/>
                  </a:solidFill>
                </a:endParaRPr>
              </a:p>
            </p:txBody>
          </p:sp>
          <p:sp>
            <p:nvSpPr>
              <p:cNvPr id="13324" name="Line 8"/>
              <p:cNvSpPr>
                <a:spLocks noChangeShapeType="1"/>
              </p:cNvSpPr>
              <p:nvPr/>
            </p:nvSpPr>
            <p:spPr bwMode="auto">
              <a:xfrm>
                <a:off x="1062" y="3216"/>
                <a:ext cx="1766" cy="0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>
                  <a:solidFill>
                    <a:srgbClr val="FF6600"/>
                  </a:solidFill>
                </a:endParaRPr>
              </a:p>
            </p:txBody>
          </p:sp>
          <p:sp>
            <p:nvSpPr>
              <p:cNvPr id="13325" name="Line 9"/>
              <p:cNvSpPr>
                <a:spLocks noChangeShapeType="1"/>
              </p:cNvSpPr>
              <p:nvPr/>
            </p:nvSpPr>
            <p:spPr bwMode="auto">
              <a:xfrm>
                <a:off x="1062" y="3248"/>
                <a:ext cx="1766" cy="0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>
                  <a:solidFill>
                    <a:srgbClr val="FF6600"/>
                  </a:solidFill>
                </a:endParaRPr>
              </a:p>
            </p:txBody>
          </p:sp>
        </p:grpSp>
      </p:grpSp>
      <p:sp>
        <p:nvSpPr>
          <p:cNvPr id="13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483768" y="6349388"/>
            <a:ext cx="6231636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Query con raggruppamento </a:t>
            </a:r>
          </a:p>
        </p:txBody>
      </p:sp>
      <p:sp>
        <p:nvSpPr>
          <p:cNvPr id="1433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96A7-47E0-4CE2-B8F0-40D0A559BA64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si aggiungono le clausole:</a:t>
            </a:r>
          </a:p>
          <a:p>
            <a:pPr lvl="1"/>
            <a:r>
              <a:rPr lang="it-IT" dirty="0">
                <a:solidFill>
                  <a:srgbClr val="FF6600"/>
                </a:solidFill>
              </a:rPr>
              <a:t>GROUP-BY</a:t>
            </a:r>
            <a:r>
              <a:rPr lang="it-IT" dirty="0"/>
              <a:t> (raggruppamento)</a:t>
            </a:r>
          </a:p>
          <a:p>
            <a:pPr lvl="1"/>
            <a:r>
              <a:rPr lang="it-IT" dirty="0">
                <a:solidFill>
                  <a:srgbClr val="FF6600"/>
                </a:solidFill>
              </a:rPr>
              <a:t>HAVING</a:t>
            </a:r>
            <a:r>
              <a:rPr lang="it-IT" dirty="0"/>
              <a:t> (selezione dei gruppi)</a:t>
            </a:r>
          </a:p>
          <a:p>
            <a:endParaRPr lang="it-IT" dirty="0"/>
          </a:p>
          <a:p>
            <a:pPr marL="273050" indent="1792288">
              <a:buNone/>
            </a:pPr>
            <a:r>
              <a:rPr lang="it-IT" dirty="0"/>
              <a:t>SELECT  …..</a:t>
            </a:r>
          </a:p>
          <a:p>
            <a:pPr marL="273050" indent="1792288">
              <a:buNone/>
            </a:pPr>
            <a:r>
              <a:rPr lang="it-IT" dirty="0"/>
              <a:t>FROM …..</a:t>
            </a:r>
          </a:p>
          <a:p>
            <a:pPr marL="273050" indent="1792288">
              <a:buNone/>
            </a:pPr>
            <a:r>
              <a:rPr lang="it-IT" dirty="0"/>
              <a:t>WHERE …..</a:t>
            </a:r>
          </a:p>
          <a:p>
            <a:pPr marL="273050" indent="1792288">
              <a:buNone/>
            </a:pPr>
            <a:r>
              <a:rPr lang="it-IT" dirty="0">
                <a:solidFill>
                  <a:srgbClr val="FF6600"/>
                </a:solidFill>
              </a:rPr>
              <a:t>GROUPBY</a:t>
            </a:r>
            <a:r>
              <a:rPr lang="it-IT" dirty="0"/>
              <a:t> …..</a:t>
            </a:r>
          </a:p>
          <a:p>
            <a:pPr marL="273050" indent="1792288">
              <a:buNone/>
            </a:pPr>
            <a:r>
              <a:rPr lang="it-IT" dirty="0">
                <a:solidFill>
                  <a:srgbClr val="FF6600"/>
                </a:solidFill>
              </a:rPr>
              <a:t>HAVING</a:t>
            </a:r>
            <a:r>
              <a:rPr lang="it-IT" dirty="0"/>
              <a:t> …..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593848" y="6349388"/>
            <a:ext cx="6121556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Query con raggruppamento </a:t>
            </a:r>
          </a:p>
        </p:txBody>
      </p:sp>
      <p:sp>
        <p:nvSpPr>
          <p:cNvPr id="15363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1D9-E324-4B7B-BF5F-18130ED18CB9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0" name="Segnaposto contenuto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Attenzione! </a:t>
            </a:r>
          </a:p>
          <a:p>
            <a:r>
              <a:rPr lang="it-IT" dirty="0"/>
              <a:t>Utilizzando </a:t>
            </a:r>
            <a:r>
              <a:rPr lang="it-IT" dirty="0">
                <a:solidFill>
                  <a:srgbClr val="FF6600"/>
                </a:solidFill>
              </a:rPr>
              <a:t>GROUP BY </a:t>
            </a:r>
            <a:r>
              <a:rPr lang="it-IT" dirty="0"/>
              <a:t>il risultato della SELECT è </a:t>
            </a:r>
            <a:r>
              <a:rPr lang="it-IT" dirty="0">
                <a:solidFill>
                  <a:srgbClr val="FF6600"/>
                </a:solidFill>
              </a:rPr>
              <a:t>un unico record per ciascun gruppo</a:t>
            </a:r>
            <a:r>
              <a:rPr lang="it-IT" dirty="0"/>
              <a:t>.	</a:t>
            </a:r>
          </a:p>
          <a:p>
            <a:r>
              <a:rPr lang="it-IT" dirty="0"/>
              <a:t>Pertanto in SELECT (e in HAVING) possono comparire solo:</a:t>
            </a:r>
          </a:p>
          <a:p>
            <a:pPr lvl="1"/>
            <a:r>
              <a:rPr lang="it-IT" dirty="0"/>
              <a:t>Uno o più </a:t>
            </a:r>
            <a:r>
              <a:rPr lang="it-IT" dirty="0">
                <a:solidFill>
                  <a:srgbClr val="FF6600"/>
                </a:solidFill>
              </a:rPr>
              <a:t>attributi del raggruppamento </a:t>
            </a:r>
            <a:r>
              <a:rPr lang="it-IT" dirty="0"/>
              <a:t>(i campi specificati nella GROUP BY)</a:t>
            </a:r>
          </a:p>
          <a:p>
            <a:pPr lvl="1"/>
            <a:r>
              <a:rPr lang="it-IT" dirty="0">
                <a:solidFill>
                  <a:srgbClr val="FF6600"/>
                </a:solidFill>
              </a:rPr>
              <a:t>Funzioni aggregate</a:t>
            </a:r>
            <a:r>
              <a:rPr lang="it-IT" dirty="0"/>
              <a:t>: tali funzioni vengono valutate, e quindi forniscono un valore unico, per ciascun gruppo</a:t>
            </a:r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593848" y="6349388"/>
            <a:ext cx="6121556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Query con raggruppamento </a:t>
            </a:r>
          </a:p>
        </p:txBody>
      </p:sp>
      <p:sp>
        <p:nvSpPr>
          <p:cNvPr id="1638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3D90-A543-4634-82DB-F315670D6FF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Selezionare la somma degli importi degli ordini successivi al 10-6-14 per quei clienti che hanno emesso almeno 2 ordini.</a:t>
            </a:r>
          </a:p>
          <a:p>
            <a:endParaRPr lang="it-IT" dirty="0"/>
          </a:p>
          <a:p>
            <a:pPr marL="273050" indent="1522413">
              <a:buNone/>
            </a:pPr>
            <a:r>
              <a:rPr lang="it-IT" dirty="0"/>
              <a:t>SELECT  COD-CLI,  SUM (IMPORTO) </a:t>
            </a:r>
          </a:p>
          <a:p>
            <a:pPr marL="273050" indent="1522413">
              <a:buNone/>
            </a:pPr>
            <a:r>
              <a:rPr lang="it-IT" dirty="0"/>
              <a:t>FROM ORDINE</a:t>
            </a:r>
          </a:p>
          <a:p>
            <a:pPr marL="273050" indent="1522413">
              <a:buNone/>
            </a:pPr>
            <a:r>
              <a:rPr lang="it-IT" dirty="0"/>
              <a:t>WHERE DATA &gt; 2014-06-10</a:t>
            </a:r>
          </a:p>
          <a:p>
            <a:pPr marL="273050" indent="1522413">
              <a:buNone/>
            </a:pPr>
            <a:r>
              <a:rPr lang="it-IT" dirty="0">
                <a:solidFill>
                  <a:srgbClr val="0033CC"/>
                </a:solidFill>
              </a:rPr>
              <a:t>GROUP BY</a:t>
            </a:r>
            <a:r>
              <a:rPr lang="it-IT" dirty="0"/>
              <a:t> COD-CLI</a:t>
            </a:r>
          </a:p>
          <a:p>
            <a:pPr marL="273050" indent="1522413">
              <a:buNone/>
            </a:pPr>
            <a:r>
              <a:rPr lang="it-IT" dirty="0">
                <a:solidFill>
                  <a:srgbClr val="0033CC"/>
                </a:solidFill>
              </a:rPr>
              <a:t>HAVING</a:t>
            </a:r>
            <a:r>
              <a:rPr lang="it-IT" dirty="0"/>
              <a:t> COUNT (IMPORTO)  &gt;= 2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339752" y="6349388"/>
            <a:ext cx="6375652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Passo 1: Valutazione WHERE</a:t>
            </a:r>
          </a:p>
        </p:txBody>
      </p:sp>
      <p:sp>
        <p:nvSpPr>
          <p:cNvPr id="17411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5495-3206-4BD7-8212-A13BDC2E533E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1077913" y="2800360"/>
            <a:ext cx="677068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1077913" y="2333635"/>
            <a:ext cx="6770687" cy="95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>
            <a:off x="1077913" y="2266960"/>
            <a:ext cx="677068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1077913" y="3333760"/>
            <a:ext cx="677068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>
            <a:off x="1077913" y="3790960"/>
            <a:ext cx="677068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1066800" y="1733560"/>
            <a:ext cx="6781800" cy="3124200"/>
          </a:xfrm>
          <a:prstGeom prst="rect">
            <a:avLst/>
          </a:prstGeom>
          <a:noFill/>
          <a:ln w="12700">
            <a:solidFill>
              <a:srgbClr val="DC008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21" name="Line 11"/>
          <p:cNvSpPr>
            <a:spLocks noChangeShapeType="1"/>
          </p:cNvSpPr>
          <p:nvPr/>
        </p:nvSpPr>
        <p:spPr bwMode="auto">
          <a:xfrm>
            <a:off x="2743200" y="1744673"/>
            <a:ext cx="0" cy="309721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1068388" y="1658948"/>
            <a:ext cx="1654300" cy="3192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COD-ORD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5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6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2744788" y="1658948"/>
            <a:ext cx="1465146" cy="3192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COD-CLI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3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4192588" y="1658948"/>
            <a:ext cx="1760098" cy="3192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DATA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2014-08-03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2014-09-01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2014-07-01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2014-08-01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2014-09-03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6085944" y="1657360"/>
            <a:ext cx="1611853" cy="3192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IMPORTO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8.000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5.500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12.000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1.500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27.000</a:t>
            </a:r>
          </a:p>
        </p:txBody>
      </p:sp>
      <p:sp>
        <p:nvSpPr>
          <p:cNvPr id="17426" name="Line 16"/>
          <p:cNvSpPr>
            <a:spLocks noChangeShapeType="1"/>
          </p:cNvSpPr>
          <p:nvPr/>
        </p:nvSpPr>
        <p:spPr bwMode="auto">
          <a:xfrm>
            <a:off x="1077913" y="4324360"/>
            <a:ext cx="677068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>
            <a:off x="4191000" y="1743085"/>
            <a:ext cx="0" cy="30988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>
            <a:off x="5943600" y="1733560"/>
            <a:ext cx="0" cy="3097213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1881861" y="5197475"/>
            <a:ext cx="503478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it-IT" sz="2800" b="1" dirty="0">
                <a:latin typeface="Arial" charset="0"/>
              </a:rPr>
              <a:t>(WHERE DATA &gt; 2014-06-10)</a:t>
            </a:r>
          </a:p>
        </p:txBody>
      </p:sp>
      <p:sp>
        <p:nvSpPr>
          <p:cNvPr id="21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195736" y="6349388"/>
            <a:ext cx="6519668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Passo 2 : Raggruppamento</a:t>
            </a:r>
            <a:endParaRPr lang="it-IT" dirty="0"/>
          </a:p>
        </p:txBody>
      </p:sp>
      <p:sp>
        <p:nvSpPr>
          <p:cNvPr id="1843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17C7-F57A-4CFE-87A3-E052B21BBC9E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26" name="Segnaposto contenuto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si valuta la clausola </a:t>
            </a:r>
            <a:r>
              <a:rPr lang="it-IT" dirty="0">
                <a:solidFill>
                  <a:srgbClr val="0033CC"/>
                </a:solidFill>
              </a:rPr>
              <a:t>GROUP BY</a:t>
            </a:r>
          </a:p>
          <a:p>
            <a:endParaRPr lang="it-IT" dirty="0"/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>
            <a:off x="996975" y="3148841"/>
            <a:ext cx="707548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>
            <a:off x="985862" y="2691641"/>
            <a:ext cx="70866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>
            <a:off x="985862" y="2615441"/>
            <a:ext cx="70866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>
            <a:off x="996975" y="3606041"/>
            <a:ext cx="7075487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8443" name="Line 9"/>
          <p:cNvSpPr>
            <a:spLocks noChangeShapeType="1"/>
          </p:cNvSpPr>
          <p:nvPr/>
        </p:nvSpPr>
        <p:spPr bwMode="auto">
          <a:xfrm>
            <a:off x="985862" y="4139441"/>
            <a:ext cx="70866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8444" name="Rectangle 10"/>
          <p:cNvSpPr>
            <a:spLocks noChangeArrowheads="1"/>
          </p:cNvSpPr>
          <p:nvPr/>
        </p:nvSpPr>
        <p:spPr bwMode="auto">
          <a:xfrm>
            <a:off x="985862" y="2082041"/>
            <a:ext cx="7086600" cy="3124200"/>
          </a:xfrm>
          <a:prstGeom prst="rect">
            <a:avLst/>
          </a:prstGeom>
          <a:noFill/>
          <a:ln w="12700">
            <a:solidFill>
              <a:srgbClr val="DC008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>
            <a:off x="2662262" y="2093154"/>
            <a:ext cx="0" cy="3106737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8446" name="Rectangle 12"/>
          <p:cNvSpPr>
            <a:spLocks noChangeArrowheads="1"/>
          </p:cNvSpPr>
          <p:nvPr/>
        </p:nvSpPr>
        <p:spPr bwMode="auto">
          <a:xfrm>
            <a:off x="987450" y="2007429"/>
            <a:ext cx="1654300" cy="3132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COD-ORD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5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6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</a:t>
            </a:r>
          </a:p>
        </p:txBody>
      </p:sp>
      <p:sp>
        <p:nvSpPr>
          <p:cNvPr id="18447" name="Rectangle 13"/>
          <p:cNvSpPr>
            <a:spLocks noChangeArrowheads="1"/>
          </p:cNvSpPr>
          <p:nvPr/>
        </p:nvSpPr>
        <p:spPr bwMode="auto">
          <a:xfrm>
            <a:off x="2663850" y="2007429"/>
            <a:ext cx="1465146" cy="3132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COD-CLI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4</a:t>
            </a:r>
          </a:p>
        </p:txBody>
      </p:sp>
      <p:sp>
        <p:nvSpPr>
          <p:cNvPr id="18448" name="Rectangle 14"/>
          <p:cNvSpPr>
            <a:spLocks noChangeArrowheads="1"/>
          </p:cNvSpPr>
          <p:nvPr/>
        </p:nvSpPr>
        <p:spPr bwMode="auto">
          <a:xfrm>
            <a:off x="4111650" y="2007429"/>
            <a:ext cx="1757093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DATA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2014-07-01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2014-08-01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2014-09-01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2014-09-03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2014-08-03</a:t>
            </a: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6309805" y="2082041"/>
            <a:ext cx="1611853" cy="3132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IMPORTO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12.000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1.500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5.500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27.000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8.000</a:t>
            </a:r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>
            <a:off x="996975" y="4672841"/>
            <a:ext cx="7075487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>
            <a:off x="4110062" y="2091566"/>
            <a:ext cx="0" cy="31083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>
            <a:off x="6167462" y="2094741"/>
            <a:ext cx="0" cy="3106738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8454" name="Rectangle 20"/>
          <p:cNvSpPr>
            <a:spLocks noChangeArrowheads="1"/>
          </p:cNvSpPr>
          <p:nvPr/>
        </p:nvSpPr>
        <p:spPr bwMode="auto">
          <a:xfrm>
            <a:off x="2176473" y="5413392"/>
            <a:ext cx="3895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it-IT" sz="2800" b="1" dirty="0">
                <a:latin typeface="Arial" charset="0"/>
              </a:rPr>
              <a:t>(</a:t>
            </a:r>
            <a:r>
              <a:rPr lang="it-IT" sz="2800" b="1" dirty="0">
                <a:solidFill>
                  <a:srgbClr val="0000FF"/>
                </a:solidFill>
                <a:latin typeface="Arial" charset="0"/>
              </a:rPr>
              <a:t>GROUP BY </a:t>
            </a:r>
            <a:r>
              <a:rPr lang="it-IT" sz="2800" b="1" dirty="0">
                <a:latin typeface="Arial" charset="0"/>
              </a:rPr>
              <a:t>COD-CLI)</a:t>
            </a:r>
          </a:p>
        </p:txBody>
      </p:sp>
      <p:sp>
        <p:nvSpPr>
          <p:cNvPr id="22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339752" y="6349388"/>
            <a:ext cx="6375652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Passo 3 : Calcolo degli aggregati </a:t>
            </a:r>
          </a:p>
        </p:txBody>
      </p:sp>
      <p:sp>
        <p:nvSpPr>
          <p:cNvPr id="19459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3C58-5C91-458C-A980-C2C30DE2C07B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22" name="Segnaposto contenuto 2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si calcolano </a:t>
            </a:r>
            <a:r>
              <a:rPr lang="it-IT" dirty="0">
                <a:solidFill>
                  <a:srgbClr val="0033CC"/>
                </a:solidFill>
              </a:rPr>
              <a:t>SUM (IMPORTO) </a:t>
            </a:r>
            <a:r>
              <a:rPr lang="it-IT" dirty="0"/>
              <a:t>e </a:t>
            </a:r>
            <a:r>
              <a:rPr lang="it-IT" dirty="0">
                <a:solidFill>
                  <a:srgbClr val="0033CC"/>
                </a:solidFill>
              </a:rPr>
              <a:t>COUNT(IMPORTO) </a:t>
            </a:r>
            <a:r>
              <a:rPr lang="it-IT" dirty="0"/>
              <a:t>per ciascun gruppo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481158" y="2857496"/>
            <a:ext cx="6019800" cy="2362200"/>
            <a:chOff x="384" y="2064"/>
            <a:chExt cx="3792" cy="1488"/>
          </a:xfrm>
        </p:grpSpPr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>
              <a:off x="391" y="2880"/>
              <a:ext cx="378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9466" name="Line 7"/>
            <p:cNvSpPr>
              <a:spLocks noChangeShapeType="1"/>
            </p:cNvSpPr>
            <p:nvPr/>
          </p:nvSpPr>
          <p:spPr bwMode="auto">
            <a:xfrm>
              <a:off x="391" y="2586"/>
              <a:ext cx="378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9467" name="Line 8"/>
            <p:cNvSpPr>
              <a:spLocks noChangeShapeType="1"/>
            </p:cNvSpPr>
            <p:nvPr/>
          </p:nvSpPr>
          <p:spPr bwMode="auto">
            <a:xfrm>
              <a:off x="391" y="2544"/>
              <a:ext cx="378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9468" name="Line 9"/>
            <p:cNvSpPr>
              <a:spLocks noChangeShapeType="1"/>
            </p:cNvSpPr>
            <p:nvPr/>
          </p:nvSpPr>
          <p:spPr bwMode="auto">
            <a:xfrm>
              <a:off x="391" y="3216"/>
              <a:ext cx="378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9469" name="Rectangle 10"/>
            <p:cNvSpPr>
              <a:spLocks noChangeArrowheads="1"/>
            </p:cNvSpPr>
            <p:nvPr/>
          </p:nvSpPr>
          <p:spPr bwMode="auto">
            <a:xfrm>
              <a:off x="384" y="2064"/>
              <a:ext cx="3792" cy="1488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1488" y="2070"/>
              <a:ext cx="0" cy="1478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385" y="2065"/>
              <a:ext cx="923" cy="14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COD-CLI</a:t>
              </a:r>
            </a:p>
            <a:p>
              <a:pPr>
                <a:lnSpc>
                  <a:spcPct val="90000"/>
                </a:lnSpc>
              </a:pPr>
              <a:endParaRPr lang="it-IT" sz="2400" b="1" dirty="0">
                <a:solidFill>
                  <a:srgbClr val="FF6600"/>
                </a:solidFill>
                <a:latin typeface="Arial" charset="0"/>
              </a:endParaRP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1</a:t>
              </a: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3</a:t>
              </a: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9472" name="Rectangle 13"/>
            <p:cNvSpPr>
              <a:spLocks noChangeArrowheads="1"/>
            </p:cNvSpPr>
            <p:nvPr/>
          </p:nvSpPr>
          <p:spPr bwMode="auto">
            <a:xfrm>
              <a:off x="1550" y="2081"/>
              <a:ext cx="1145" cy="14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SUM </a:t>
              </a:r>
            </a:p>
            <a:p>
              <a:pPr>
                <a:lnSpc>
                  <a:spcPct val="9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(IMPORTO)</a:t>
              </a: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13.500</a:t>
              </a: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32.500</a:t>
              </a: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8.000</a:t>
              </a:r>
            </a:p>
          </p:txBody>
        </p:sp>
        <p:sp>
          <p:nvSpPr>
            <p:cNvPr id="19473" name="Line 14"/>
            <p:cNvSpPr>
              <a:spLocks noChangeShapeType="1"/>
            </p:cNvSpPr>
            <p:nvPr/>
          </p:nvSpPr>
          <p:spPr bwMode="auto">
            <a:xfrm>
              <a:off x="2736" y="2070"/>
              <a:ext cx="0" cy="1478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9474" name="Rectangle 15"/>
            <p:cNvSpPr>
              <a:spLocks noChangeArrowheads="1"/>
            </p:cNvSpPr>
            <p:nvPr/>
          </p:nvSpPr>
          <p:spPr bwMode="auto">
            <a:xfrm>
              <a:off x="2846" y="2065"/>
              <a:ext cx="1145" cy="14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COUNT </a:t>
              </a:r>
            </a:p>
            <a:p>
              <a:pPr>
                <a:lnSpc>
                  <a:spcPct val="9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(IMPORTO)</a:t>
              </a: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2</a:t>
              </a: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2</a:t>
              </a: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</p:grpSp>
      <p:sp>
        <p:nvSpPr>
          <p:cNvPr id="18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593848" y="6349388"/>
            <a:ext cx="6121556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Passo 4 : Estrazione dei gruppi </a:t>
            </a:r>
          </a:p>
        </p:txBody>
      </p:sp>
      <p:sp>
        <p:nvSpPr>
          <p:cNvPr id="20483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1D3-56B7-4DEA-A360-1FA35719277C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20" name="Segnaposto contenuto 1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si valuta il predicato </a:t>
            </a:r>
            <a:r>
              <a:rPr lang="it-IT" dirty="0">
                <a:solidFill>
                  <a:srgbClr val="0033CC"/>
                </a:solidFill>
              </a:rPr>
              <a:t>COUNT (IMPORTO) &gt;=2</a:t>
            </a:r>
          </a:p>
          <a:p>
            <a:endParaRPr lang="it-IT" dirty="0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431947" y="3795706"/>
            <a:ext cx="600233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431947" y="3328981"/>
            <a:ext cx="600233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431947" y="3262306"/>
            <a:ext cx="600233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431947" y="4329106"/>
            <a:ext cx="600233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420834" y="2500306"/>
            <a:ext cx="6019800" cy="2362200"/>
          </a:xfrm>
          <a:prstGeom prst="rect">
            <a:avLst/>
          </a:prstGeom>
          <a:noFill/>
          <a:ln w="12700">
            <a:solidFill>
              <a:srgbClr val="DC008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173434" y="2509831"/>
            <a:ext cx="0" cy="23463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422422" y="2501894"/>
            <a:ext cx="1465146" cy="2305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COD-CLI</a:t>
            </a:r>
          </a:p>
          <a:p>
            <a:pPr>
              <a:lnSpc>
                <a:spcPct val="90000"/>
              </a:lnSpc>
            </a:pPr>
            <a:endParaRPr lang="it-IT" sz="2400" b="1" dirty="0">
              <a:solidFill>
                <a:srgbClr val="FF6600"/>
              </a:solidFill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3271859" y="2527294"/>
            <a:ext cx="1817037" cy="2246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SUM </a:t>
            </a:r>
          </a:p>
          <a:p>
            <a:pPr>
              <a:lnSpc>
                <a:spcPct val="9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(IMPORTO)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13.500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32.500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8.000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154634" y="2509831"/>
            <a:ext cx="0" cy="23463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5329259" y="2501894"/>
            <a:ext cx="1817037" cy="2246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COUNT </a:t>
            </a:r>
          </a:p>
          <a:p>
            <a:pPr>
              <a:lnSpc>
                <a:spcPct val="9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(IMPORTO)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1220809" y="4557706"/>
            <a:ext cx="64230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593848" y="6349388"/>
            <a:ext cx="6121556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Basi di Dati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Interrogazioni complesse (I parte)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Passo 5 : Produzione del risultato </a:t>
            </a:r>
          </a:p>
        </p:txBody>
      </p:sp>
      <p:sp>
        <p:nvSpPr>
          <p:cNvPr id="2150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F749-4F5F-44C3-AED7-21E626A33D3E}" type="slidenum">
              <a:rPr lang="it-IT" smtClean="0"/>
              <a:pPr/>
              <a:t>20</a:t>
            </a:fld>
            <a:endParaRPr lang="it-IT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549525" y="1985966"/>
            <a:ext cx="4038600" cy="1847852"/>
            <a:chOff x="336" y="1328"/>
            <a:chExt cx="2544" cy="1164"/>
          </a:xfrm>
        </p:grpSpPr>
        <p:sp>
          <p:nvSpPr>
            <p:cNvPr id="21512" name="Line 5"/>
            <p:cNvSpPr>
              <a:spLocks noChangeShapeType="1"/>
            </p:cNvSpPr>
            <p:nvPr/>
          </p:nvSpPr>
          <p:spPr bwMode="auto">
            <a:xfrm>
              <a:off x="343" y="2144"/>
              <a:ext cx="2533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343" y="1850"/>
              <a:ext cx="2533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343" y="1808"/>
              <a:ext cx="2533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1515" name="Rectangle 8"/>
            <p:cNvSpPr>
              <a:spLocks noChangeArrowheads="1"/>
            </p:cNvSpPr>
            <p:nvPr/>
          </p:nvSpPr>
          <p:spPr bwMode="auto">
            <a:xfrm>
              <a:off x="336" y="1328"/>
              <a:ext cx="2544" cy="1152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1440" y="1334"/>
              <a:ext cx="0" cy="1158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1517" name="Rectangle 10"/>
            <p:cNvSpPr>
              <a:spLocks noChangeArrowheads="1"/>
            </p:cNvSpPr>
            <p:nvPr/>
          </p:nvSpPr>
          <p:spPr bwMode="auto">
            <a:xfrm>
              <a:off x="337" y="1329"/>
              <a:ext cx="923" cy="11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COD-CLI</a:t>
              </a:r>
            </a:p>
            <a:p>
              <a:pPr>
                <a:lnSpc>
                  <a:spcPct val="90000"/>
                </a:lnSpc>
              </a:pPr>
              <a:endParaRPr lang="it-IT" sz="2400" b="1" dirty="0">
                <a:solidFill>
                  <a:srgbClr val="FF6600"/>
                </a:solidFill>
                <a:latin typeface="Arial" charset="0"/>
              </a:endParaRP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1</a:t>
              </a: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1518" name="Rectangle 11"/>
            <p:cNvSpPr>
              <a:spLocks noChangeArrowheads="1"/>
            </p:cNvSpPr>
            <p:nvPr/>
          </p:nvSpPr>
          <p:spPr bwMode="auto">
            <a:xfrm>
              <a:off x="1502" y="1345"/>
              <a:ext cx="1145" cy="11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SUM </a:t>
              </a:r>
            </a:p>
            <a:p>
              <a:pPr>
                <a:lnSpc>
                  <a:spcPct val="9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(IMPORTO)</a:t>
              </a: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13.500</a:t>
              </a:r>
            </a:p>
            <a:p>
              <a:pPr>
                <a:lnSpc>
                  <a:spcPct val="140000"/>
                </a:lnSpc>
              </a:pPr>
              <a:r>
                <a:rPr lang="it-IT" sz="2400" b="1" dirty="0">
                  <a:solidFill>
                    <a:srgbClr val="FF6600"/>
                  </a:solidFill>
                  <a:latin typeface="Arial" charset="0"/>
                </a:rPr>
                <a:t>32.500</a:t>
              </a:r>
            </a:p>
          </p:txBody>
        </p:sp>
      </p:grpSp>
      <p:sp>
        <p:nvSpPr>
          <p:cNvPr id="14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339752" y="6349388"/>
            <a:ext cx="6375652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Doppio raggruppamento </a:t>
            </a:r>
          </a:p>
        </p:txBody>
      </p:sp>
      <p:sp>
        <p:nvSpPr>
          <p:cNvPr id="22531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2592-C55F-4C4F-8EAC-B459412A7B70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Selezionare la somma delle quantità dei dettagli degli ordini emessi da ciascun cliente per ciascun prodotto, purché la somma superi 50.</a:t>
            </a:r>
          </a:p>
          <a:p>
            <a:endParaRPr lang="it-IT" dirty="0"/>
          </a:p>
          <a:p>
            <a:pPr marL="273050" indent="1160463">
              <a:buNone/>
            </a:pPr>
            <a:r>
              <a:rPr lang="it-IT" dirty="0"/>
              <a:t>SELECT COD-CLI, COD-PROD, SUM(QTA)</a:t>
            </a:r>
          </a:p>
          <a:p>
            <a:pPr marL="273050" indent="1160463">
              <a:buNone/>
            </a:pPr>
            <a:r>
              <a:rPr lang="it-IT" dirty="0"/>
              <a:t>FROM ORDINE AS O, DETTAGLIO AS D</a:t>
            </a:r>
          </a:p>
          <a:p>
            <a:pPr marL="273050" indent="1160463">
              <a:buNone/>
            </a:pPr>
            <a:r>
              <a:rPr lang="it-IT" dirty="0"/>
              <a:t>WHERE  </a:t>
            </a:r>
            <a:r>
              <a:rPr lang="it-IT" dirty="0" err="1"/>
              <a:t>O.COD-ORD</a:t>
            </a:r>
            <a:r>
              <a:rPr lang="it-IT" dirty="0"/>
              <a:t> = </a:t>
            </a:r>
            <a:r>
              <a:rPr lang="it-IT" dirty="0" err="1"/>
              <a:t>D.COD-ORD</a:t>
            </a:r>
          </a:p>
          <a:p>
            <a:pPr marL="273050" indent="1160463">
              <a:buNone/>
            </a:pPr>
            <a:r>
              <a:rPr lang="it-IT" dirty="0"/>
              <a:t>GROUP BY COD-CLI, COD-PROD</a:t>
            </a:r>
          </a:p>
          <a:p>
            <a:pPr marL="273050" indent="1160463">
              <a:buNone/>
            </a:pPr>
            <a:r>
              <a:rPr lang="it-IT" dirty="0"/>
              <a:t>HAVING SUM(QTA) &gt; 50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195736" y="6349388"/>
            <a:ext cx="6519668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Situazione dopo il join e il raggruppamento</a:t>
            </a:r>
          </a:p>
        </p:txBody>
      </p:sp>
      <p:sp>
        <p:nvSpPr>
          <p:cNvPr id="2355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41B1-1C1D-4553-A2EB-0D8CE55AC49B}" type="slidenum">
              <a:rPr lang="it-IT" smtClean="0"/>
              <a:pPr/>
              <a:t>22</a:t>
            </a:fld>
            <a:endParaRPr lang="it-IT" dirty="0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365160" y="2978171"/>
            <a:ext cx="691673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365160" y="2520971"/>
            <a:ext cx="691673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>
            <a:off x="365160" y="2454296"/>
            <a:ext cx="691673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365160" y="3435371"/>
            <a:ext cx="6916737" cy="0"/>
          </a:xfrm>
          <a:prstGeom prst="line">
            <a:avLst/>
          </a:prstGeom>
          <a:noFill/>
          <a:ln w="12700">
            <a:solidFill>
              <a:srgbClr val="0000CE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365160" y="3892571"/>
            <a:ext cx="691673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1649447" y="1790721"/>
            <a:ext cx="0" cy="44799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1297022" y="1173184"/>
            <a:ext cx="1036638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it-IT" sz="2200" b="1">
                <a:latin typeface="Arial" charset="0"/>
              </a:rPr>
              <a:t>ordine</a:t>
            </a:r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1655797" y="1836759"/>
            <a:ext cx="1530869" cy="4436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ORDINE.</a:t>
            </a:r>
          </a:p>
          <a:p>
            <a:pPr>
              <a:lnSpc>
                <a:spcPct val="9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COD-ORD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5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6</a:t>
            </a:r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355635" y="1836759"/>
            <a:ext cx="1359347" cy="4490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COD-CLI</a:t>
            </a:r>
          </a:p>
          <a:p>
            <a:pPr>
              <a:lnSpc>
                <a:spcPct val="90000"/>
              </a:lnSpc>
            </a:pPr>
            <a:endParaRPr lang="it-IT" sz="2200" b="1" dirty="0">
              <a:solidFill>
                <a:srgbClr val="0000CE"/>
              </a:solidFill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3568" name="Line 14"/>
          <p:cNvSpPr>
            <a:spLocks noChangeShapeType="1"/>
          </p:cNvSpPr>
          <p:nvPr/>
        </p:nvSpPr>
        <p:spPr bwMode="auto">
          <a:xfrm>
            <a:off x="365160" y="4349771"/>
            <a:ext cx="6916737" cy="0"/>
          </a:xfrm>
          <a:prstGeom prst="line">
            <a:avLst/>
          </a:prstGeom>
          <a:noFill/>
          <a:ln w="12700">
            <a:solidFill>
              <a:srgbClr val="0000CE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69" name="Line 15"/>
          <p:cNvSpPr>
            <a:spLocks noChangeShapeType="1"/>
          </p:cNvSpPr>
          <p:nvPr/>
        </p:nvSpPr>
        <p:spPr bwMode="auto">
          <a:xfrm>
            <a:off x="365160" y="4806971"/>
            <a:ext cx="6916737" cy="0"/>
          </a:xfrm>
          <a:prstGeom prst="line">
            <a:avLst/>
          </a:prstGeom>
          <a:noFill/>
          <a:ln w="12700">
            <a:solidFill>
              <a:srgbClr val="0000CE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3127410" y="1836759"/>
            <a:ext cx="1874837" cy="443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DETTAGLIO.</a:t>
            </a:r>
          </a:p>
          <a:p>
            <a:pPr>
              <a:lnSpc>
                <a:spcPct val="9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COD-ORD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5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6</a:t>
            </a:r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4927635" y="1836759"/>
            <a:ext cx="1718420" cy="4490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COD-PROD</a:t>
            </a:r>
          </a:p>
          <a:p>
            <a:pPr>
              <a:lnSpc>
                <a:spcPct val="90000"/>
              </a:lnSpc>
            </a:pPr>
            <a:endParaRPr lang="it-IT" sz="2200" b="1" dirty="0">
              <a:solidFill>
                <a:srgbClr val="0000CE"/>
              </a:solidFill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3572" name="Line 18"/>
          <p:cNvSpPr>
            <a:spLocks noChangeShapeType="1"/>
          </p:cNvSpPr>
          <p:nvPr/>
        </p:nvSpPr>
        <p:spPr bwMode="auto">
          <a:xfrm>
            <a:off x="363572" y="5340371"/>
            <a:ext cx="6918325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73" name="Line 19"/>
          <p:cNvSpPr>
            <a:spLocks noChangeShapeType="1"/>
          </p:cNvSpPr>
          <p:nvPr/>
        </p:nvSpPr>
        <p:spPr bwMode="auto">
          <a:xfrm>
            <a:off x="363572" y="5797571"/>
            <a:ext cx="6918325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74" name="Line 20"/>
          <p:cNvSpPr>
            <a:spLocks noChangeShapeType="1"/>
          </p:cNvSpPr>
          <p:nvPr/>
        </p:nvSpPr>
        <p:spPr bwMode="auto">
          <a:xfrm>
            <a:off x="3173447" y="1790721"/>
            <a:ext cx="0" cy="44799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75" name="Line 21"/>
          <p:cNvSpPr>
            <a:spLocks noChangeShapeType="1"/>
          </p:cNvSpPr>
          <p:nvPr/>
        </p:nvSpPr>
        <p:spPr bwMode="auto">
          <a:xfrm>
            <a:off x="4926047" y="1790721"/>
            <a:ext cx="0" cy="44799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4241835" y="1173184"/>
            <a:ext cx="1349375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it-IT" sz="2200" b="1">
                <a:latin typeface="Arial" charset="0"/>
              </a:rPr>
              <a:t>dettaglio</a:t>
            </a:r>
          </a:p>
        </p:txBody>
      </p:sp>
      <p:sp>
        <p:nvSpPr>
          <p:cNvPr id="23577" name="Line 23"/>
          <p:cNvSpPr>
            <a:spLocks noChangeShapeType="1"/>
          </p:cNvSpPr>
          <p:nvPr/>
        </p:nvSpPr>
        <p:spPr bwMode="auto">
          <a:xfrm>
            <a:off x="363572" y="1781196"/>
            <a:ext cx="6918325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78" name="Line 24"/>
          <p:cNvSpPr>
            <a:spLocks noChangeShapeType="1"/>
          </p:cNvSpPr>
          <p:nvPr/>
        </p:nvSpPr>
        <p:spPr bwMode="auto">
          <a:xfrm>
            <a:off x="363572" y="6276996"/>
            <a:ext cx="6918325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79" name="Line 25"/>
          <p:cNvSpPr>
            <a:spLocks noChangeShapeType="1"/>
          </p:cNvSpPr>
          <p:nvPr/>
        </p:nvSpPr>
        <p:spPr bwMode="auto">
          <a:xfrm>
            <a:off x="354047" y="1790721"/>
            <a:ext cx="0" cy="44799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80" name="Line 26"/>
          <p:cNvSpPr>
            <a:spLocks noChangeShapeType="1"/>
          </p:cNvSpPr>
          <p:nvPr/>
        </p:nvSpPr>
        <p:spPr bwMode="auto">
          <a:xfrm>
            <a:off x="6678647" y="1790721"/>
            <a:ext cx="0" cy="44799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6604035" y="1782784"/>
            <a:ext cx="835025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200" b="1" dirty="0">
                <a:solidFill>
                  <a:srgbClr val="FF6600"/>
                </a:solidFill>
                <a:latin typeface="Arial" charset="0"/>
              </a:rPr>
              <a:t>QTA</a:t>
            </a:r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7429520" y="2766240"/>
            <a:ext cx="1673225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gruppo 1,1</a:t>
            </a:r>
          </a:p>
        </p:txBody>
      </p:sp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7429520" y="3647302"/>
            <a:ext cx="1978025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gruppo 1,2</a:t>
            </a:r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7429520" y="4373584"/>
            <a:ext cx="1901825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it-IT" sz="2200" b="1">
                <a:solidFill>
                  <a:srgbClr val="0000FF"/>
                </a:solidFill>
                <a:latin typeface="Arial" charset="0"/>
              </a:rPr>
              <a:t>gruppo 2,1</a:t>
            </a:r>
          </a:p>
        </p:txBody>
      </p:sp>
      <p:sp>
        <p:nvSpPr>
          <p:cNvPr id="23585" name="Rectangle 31"/>
          <p:cNvSpPr>
            <a:spLocks noChangeArrowheads="1"/>
          </p:cNvSpPr>
          <p:nvPr/>
        </p:nvSpPr>
        <p:spPr bwMode="auto">
          <a:xfrm>
            <a:off x="7439060" y="5340371"/>
            <a:ext cx="1908175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Arial" charset="0"/>
              </a:rPr>
              <a:t>gruppo 3,1</a:t>
            </a:r>
          </a:p>
        </p:txBody>
      </p:sp>
      <p:sp>
        <p:nvSpPr>
          <p:cNvPr id="23586" name="Freeform 32"/>
          <p:cNvSpPr>
            <a:spLocks/>
          </p:cNvSpPr>
          <p:nvPr/>
        </p:nvSpPr>
        <p:spPr bwMode="auto">
          <a:xfrm>
            <a:off x="3175035" y="1551009"/>
            <a:ext cx="4116387" cy="153987"/>
          </a:xfrm>
          <a:custGeom>
            <a:avLst/>
            <a:gdLst>
              <a:gd name="T0" fmla="*/ 0 w 2593"/>
              <a:gd name="T1" fmla="*/ 241934238 h 97"/>
              <a:gd name="T2" fmla="*/ 17640297 w 2593"/>
              <a:gd name="T3" fmla="*/ 196571537 h 97"/>
              <a:gd name="T4" fmla="*/ 35282182 w 2593"/>
              <a:gd name="T5" fmla="*/ 151208886 h 97"/>
              <a:gd name="T6" fmla="*/ 90725605 w 2593"/>
              <a:gd name="T7" fmla="*/ 105846235 h 97"/>
              <a:gd name="T8" fmla="*/ 163809331 w 2593"/>
              <a:gd name="T9" fmla="*/ 70564148 h 97"/>
              <a:gd name="T10" fmla="*/ 236894669 w 2593"/>
              <a:gd name="T11" fmla="*/ 40322369 h 97"/>
              <a:gd name="T12" fmla="*/ 327620249 w 2593"/>
              <a:gd name="T13" fmla="*/ 20161184 h 97"/>
              <a:gd name="T14" fmla="*/ 435986219 w 2593"/>
              <a:gd name="T15" fmla="*/ 5040296 h 97"/>
              <a:gd name="T16" fmla="*/ 544353677 w 2593"/>
              <a:gd name="T17" fmla="*/ 0 h 97"/>
              <a:gd name="T18" fmla="*/ 2147483647 w 2593"/>
              <a:gd name="T19" fmla="*/ 0 h 97"/>
              <a:gd name="T20" fmla="*/ 2147483647 w 2593"/>
              <a:gd name="T21" fmla="*/ 5040296 h 97"/>
              <a:gd name="T22" fmla="*/ 2147483647 w 2593"/>
              <a:gd name="T23" fmla="*/ 20161184 h 97"/>
              <a:gd name="T24" fmla="*/ 2147483647 w 2593"/>
              <a:gd name="T25" fmla="*/ 40322369 h 97"/>
              <a:gd name="T26" fmla="*/ 2147483647 w 2593"/>
              <a:gd name="T27" fmla="*/ 70564148 h 97"/>
              <a:gd name="T28" fmla="*/ 2147483647 w 2593"/>
              <a:gd name="T29" fmla="*/ 105846235 h 97"/>
              <a:gd name="T30" fmla="*/ 2147483647 w 2593"/>
              <a:gd name="T31" fmla="*/ 151208886 h 97"/>
              <a:gd name="T32" fmla="*/ 2147483647 w 2593"/>
              <a:gd name="T33" fmla="*/ 196571537 h 97"/>
              <a:gd name="T34" fmla="*/ 2147483647 w 2593"/>
              <a:gd name="T35" fmla="*/ 241934238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593"/>
              <a:gd name="T55" fmla="*/ 0 h 97"/>
              <a:gd name="T56" fmla="*/ 2593 w 2593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593" h="97">
                <a:moveTo>
                  <a:pt x="0" y="96"/>
                </a:moveTo>
                <a:lnTo>
                  <a:pt x="7" y="78"/>
                </a:lnTo>
                <a:lnTo>
                  <a:pt x="14" y="60"/>
                </a:lnTo>
                <a:lnTo>
                  <a:pt x="36" y="42"/>
                </a:lnTo>
                <a:lnTo>
                  <a:pt x="65" y="28"/>
                </a:lnTo>
                <a:lnTo>
                  <a:pt x="94" y="16"/>
                </a:lnTo>
                <a:lnTo>
                  <a:pt x="130" y="8"/>
                </a:lnTo>
                <a:lnTo>
                  <a:pt x="173" y="2"/>
                </a:lnTo>
                <a:lnTo>
                  <a:pt x="216" y="0"/>
                </a:lnTo>
                <a:lnTo>
                  <a:pt x="2375" y="0"/>
                </a:lnTo>
                <a:lnTo>
                  <a:pt x="2419" y="2"/>
                </a:lnTo>
                <a:lnTo>
                  <a:pt x="2455" y="8"/>
                </a:lnTo>
                <a:lnTo>
                  <a:pt x="2498" y="16"/>
                </a:lnTo>
                <a:lnTo>
                  <a:pt x="2527" y="28"/>
                </a:lnTo>
                <a:lnTo>
                  <a:pt x="2556" y="42"/>
                </a:lnTo>
                <a:lnTo>
                  <a:pt x="2578" y="60"/>
                </a:lnTo>
                <a:lnTo>
                  <a:pt x="2585" y="78"/>
                </a:lnTo>
                <a:lnTo>
                  <a:pt x="2592" y="9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3587" name="Freeform 33"/>
          <p:cNvSpPr>
            <a:spLocks/>
          </p:cNvSpPr>
          <p:nvPr/>
        </p:nvSpPr>
        <p:spPr bwMode="auto">
          <a:xfrm>
            <a:off x="354047" y="1552596"/>
            <a:ext cx="2822575" cy="231775"/>
          </a:xfrm>
          <a:custGeom>
            <a:avLst/>
            <a:gdLst>
              <a:gd name="T0" fmla="*/ 0 w 1778"/>
              <a:gd name="T1" fmla="*/ 365423396 h 146"/>
              <a:gd name="T2" fmla="*/ 10080625 w 1778"/>
              <a:gd name="T3" fmla="*/ 292338102 h 146"/>
              <a:gd name="T4" fmla="*/ 32762828 w 1778"/>
              <a:gd name="T5" fmla="*/ 224293118 h 146"/>
              <a:gd name="T6" fmla="*/ 63004708 w 1778"/>
              <a:gd name="T7" fmla="*/ 161289982 h 146"/>
              <a:gd name="T8" fmla="*/ 108367532 w 1778"/>
              <a:gd name="T9" fmla="*/ 103325594 h 146"/>
              <a:gd name="T10" fmla="*/ 163810955 w 1778"/>
              <a:gd name="T11" fmla="*/ 63003111 h 146"/>
              <a:gd name="T12" fmla="*/ 226814099 w 1778"/>
              <a:gd name="T13" fmla="*/ 25201558 h 146"/>
              <a:gd name="T14" fmla="*/ 294857506 w 1778"/>
              <a:gd name="T15" fmla="*/ 5040312 h 146"/>
              <a:gd name="T16" fmla="*/ 372983122 w 1778"/>
              <a:gd name="T17" fmla="*/ 0 h 146"/>
              <a:gd name="T18" fmla="*/ 2147483647 w 1778"/>
              <a:gd name="T19" fmla="*/ 0 h 146"/>
              <a:gd name="T20" fmla="*/ 2147483647 w 1778"/>
              <a:gd name="T21" fmla="*/ 5040312 h 146"/>
              <a:gd name="T22" fmla="*/ 2147483647 w 1778"/>
              <a:gd name="T23" fmla="*/ 25201558 h 146"/>
              <a:gd name="T24" fmla="*/ 2147483647 w 1778"/>
              <a:gd name="T25" fmla="*/ 63003111 h 146"/>
              <a:gd name="T26" fmla="*/ 2147483647 w 1778"/>
              <a:gd name="T27" fmla="*/ 103325594 h 146"/>
              <a:gd name="T28" fmla="*/ 2147483647 w 1778"/>
              <a:gd name="T29" fmla="*/ 161289982 h 146"/>
              <a:gd name="T30" fmla="*/ 2147483647 w 1778"/>
              <a:gd name="T31" fmla="*/ 224293118 h 146"/>
              <a:gd name="T32" fmla="*/ 2147483647 w 1778"/>
              <a:gd name="T33" fmla="*/ 292338102 h 146"/>
              <a:gd name="T34" fmla="*/ 2147483647 w 1778"/>
              <a:gd name="T35" fmla="*/ 365423396 h 14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778"/>
              <a:gd name="T55" fmla="*/ 0 h 146"/>
              <a:gd name="T56" fmla="*/ 1778 w 1778"/>
              <a:gd name="T57" fmla="*/ 146 h 14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778" h="146">
                <a:moveTo>
                  <a:pt x="0" y="145"/>
                </a:moveTo>
                <a:lnTo>
                  <a:pt x="4" y="116"/>
                </a:lnTo>
                <a:lnTo>
                  <a:pt x="13" y="89"/>
                </a:lnTo>
                <a:lnTo>
                  <a:pt x="25" y="64"/>
                </a:lnTo>
                <a:lnTo>
                  <a:pt x="43" y="41"/>
                </a:lnTo>
                <a:lnTo>
                  <a:pt x="65" y="25"/>
                </a:lnTo>
                <a:lnTo>
                  <a:pt x="90" y="10"/>
                </a:lnTo>
                <a:lnTo>
                  <a:pt x="117" y="2"/>
                </a:lnTo>
                <a:lnTo>
                  <a:pt x="148" y="0"/>
                </a:lnTo>
                <a:lnTo>
                  <a:pt x="1629" y="0"/>
                </a:lnTo>
                <a:lnTo>
                  <a:pt x="1660" y="2"/>
                </a:lnTo>
                <a:lnTo>
                  <a:pt x="1688" y="10"/>
                </a:lnTo>
                <a:lnTo>
                  <a:pt x="1712" y="25"/>
                </a:lnTo>
                <a:lnTo>
                  <a:pt x="1734" y="41"/>
                </a:lnTo>
                <a:lnTo>
                  <a:pt x="1752" y="64"/>
                </a:lnTo>
                <a:lnTo>
                  <a:pt x="1765" y="89"/>
                </a:lnTo>
                <a:lnTo>
                  <a:pt x="1774" y="116"/>
                </a:lnTo>
                <a:lnTo>
                  <a:pt x="1777" y="145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3588" name="Line 34"/>
          <p:cNvSpPr>
            <a:spLocks noChangeShapeType="1"/>
          </p:cNvSpPr>
          <p:nvPr/>
        </p:nvSpPr>
        <p:spPr bwMode="auto">
          <a:xfrm>
            <a:off x="7288247" y="1790721"/>
            <a:ext cx="0" cy="44799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89" name="Rectangle 35"/>
          <p:cNvSpPr>
            <a:spLocks noChangeArrowheads="1"/>
          </p:cNvSpPr>
          <p:nvPr/>
        </p:nvSpPr>
        <p:spPr bwMode="auto">
          <a:xfrm>
            <a:off x="6756435" y="1858984"/>
            <a:ext cx="492125" cy="443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endParaRPr lang="it-IT" sz="2200" b="1">
              <a:solidFill>
                <a:srgbClr val="0000CE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it-IT" sz="2200" b="1">
              <a:solidFill>
                <a:srgbClr val="0000CE"/>
              </a:solidFill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it-IT" sz="2200" b="1">
                <a:solidFill>
                  <a:srgbClr val="0000FF"/>
                </a:solidFill>
                <a:latin typeface="Arial" charset="0"/>
              </a:rPr>
              <a:t>30</a:t>
            </a:r>
          </a:p>
          <a:p>
            <a:pPr>
              <a:lnSpc>
                <a:spcPct val="140000"/>
              </a:lnSpc>
            </a:pPr>
            <a:r>
              <a:rPr lang="it-IT" sz="2200" b="1">
                <a:solidFill>
                  <a:srgbClr val="0000FF"/>
                </a:solidFill>
                <a:latin typeface="Arial" charset="0"/>
              </a:rPr>
              <a:t>20</a:t>
            </a:r>
          </a:p>
          <a:p>
            <a:pPr>
              <a:lnSpc>
                <a:spcPct val="140000"/>
              </a:lnSpc>
            </a:pPr>
            <a:r>
              <a:rPr lang="it-IT" sz="2200" b="1">
                <a:solidFill>
                  <a:srgbClr val="0000FF"/>
                </a:solidFill>
                <a:latin typeface="Arial" charset="0"/>
              </a:rPr>
              <a:t>30</a:t>
            </a:r>
          </a:p>
          <a:p>
            <a:pPr>
              <a:lnSpc>
                <a:spcPct val="140000"/>
              </a:lnSpc>
            </a:pPr>
            <a:r>
              <a:rPr lang="it-IT" sz="2200" b="1">
                <a:solidFill>
                  <a:srgbClr val="0000FF"/>
                </a:solidFill>
                <a:latin typeface="Arial" charset="0"/>
              </a:rPr>
              <a:t>10</a:t>
            </a:r>
          </a:p>
          <a:p>
            <a:pPr>
              <a:lnSpc>
                <a:spcPct val="140000"/>
              </a:lnSpc>
            </a:pPr>
            <a:r>
              <a:rPr lang="it-IT" sz="2200" b="1">
                <a:solidFill>
                  <a:srgbClr val="0000FF"/>
                </a:solidFill>
                <a:latin typeface="Arial" charset="0"/>
              </a:rPr>
              <a:t>60</a:t>
            </a:r>
          </a:p>
          <a:p>
            <a:pPr>
              <a:lnSpc>
                <a:spcPct val="140000"/>
              </a:lnSpc>
            </a:pPr>
            <a:r>
              <a:rPr lang="it-IT" sz="2200" b="1">
                <a:solidFill>
                  <a:srgbClr val="0000FF"/>
                </a:solidFill>
                <a:latin typeface="Arial" charset="0"/>
              </a:rPr>
              <a:t>40</a:t>
            </a:r>
          </a:p>
          <a:p>
            <a:pPr>
              <a:lnSpc>
                <a:spcPct val="140000"/>
              </a:lnSpc>
            </a:pPr>
            <a:r>
              <a:rPr lang="it-IT" sz="2200" b="1">
                <a:solidFill>
                  <a:srgbClr val="0000FF"/>
                </a:solidFill>
                <a:latin typeface="Arial" charset="0"/>
              </a:rPr>
              <a:t>30</a:t>
            </a:r>
          </a:p>
          <a:p>
            <a:pPr>
              <a:lnSpc>
                <a:spcPct val="140000"/>
              </a:lnSpc>
            </a:pPr>
            <a:r>
              <a:rPr lang="it-IT" sz="2200" b="1">
                <a:solidFill>
                  <a:srgbClr val="0000FF"/>
                </a:solidFill>
                <a:latin typeface="Arial" charset="0"/>
              </a:rPr>
              <a:t>25</a:t>
            </a:r>
          </a:p>
        </p:txBody>
      </p:sp>
      <p:sp>
        <p:nvSpPr>
          <p:cNvPr id="37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71802" y="6349388"/>
            <a:ext cx="5943602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Estrazione del risultato </a:t>
            </a:r>
          </a:p>
        </p:txBody>
      </p:sp>
      <p:sp>
        <p:nvSpPr>
          <p:cNvPr id="24579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48A0-FC8B-4BCF-96AC-7B5E6B8FC6EA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24" name="Segnaposto contenuto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si valuta la funzione aggregata </a:t>
            </a:r>
            <a:r>
              <a:rPr lang="it-IT" dirty="0">
                <a:solidFill>
                  <a:srgbClr val="0033CC"/>
                </a:solidFill>
              </a:rPr>
              <a:t>SUM(QTA)</a:t>
            </a:r>
            <a:r>
              <a:rPr lang="it-IT" dirty="0"/>
              <a:t> e il predicato </a:t>
            </a:r>
            <a:r>
              <a:rPr lang="it-IT" dirty="0">
                <a:solidFill>
                  <a:srgbClr val="0033CC"/>
                </a:solidFill>
              </a:rPr>
              <a:t>HAVING</a:t>
            </a:r>
          </a:p>
          <a:p>
            <a:endParaRPr lang="it-IT" dirty="0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1435121" y="3938582"/>
            <a:ext cx="6002338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1358921" y="3328982"/>
            <a:ext cx="6002338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1435121" y="3252782"/>
            <a:ext cx="6002338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1435121" y="4471982"/>
            <a:ext cx="6002338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4588" name="Rectangle 10"/>
          <p:cNvSpPr>
            <a:spLocks noChangeArrowheads="1"/>
          </p:cNvSpPr>
          <p:nvPr/>
        </p:nvSpPr>
        <p:spPr bwMode="auto">
          <a:xfrm>
            <a:off x="1425596" y="2643182"/>
            <a:ext cx="6019800" cy="2819400"/>
          </a:xfrm>
          <a:prstGeom prst="rect">
            <a:avLst/>
          </a:prstGeom>
          <a:noFill/>
          <a:ln w="12700">
            <a:solidFill>
              <a:srgbClr val="DC008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>
            <a:off x="3178196" y="2728907"/>
            <a:ext cx="0" cy="27273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5159396" y="2728907"/>
            <a:ext cx="0" cy="28035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4591" name="Rectangle 13"/>
          <p:cNvSpPr>
            <a:spLocks noChangeArrowheads="1"/>
          </p:cNvSpPr>
          <p:nvPr/>
        </p:nvSpPr>
        <p:spPr bwMode="auto">
          <a:xfrm>
            <a:off x="5389584" y="2720970"/>
            <a:ext cx="1783759" cy="27635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SUM(QTA) </a:t>
            </a:r>
          </a:p>
          <a:p>
            <a:pPr>
              <a:lnSpc>
                <a:spcPct val="90000"/>
              </a:lnSpc>
            </a:pPr>
            <a:endParaRPr lang="it-IT" sz="2400" b="1" dirty="0">
              <a:solidFill>
                <a:srgbClr val="FF6600"/>
              </a:solidFill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50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40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60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95</a:t>
            </a:r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>
            <a:off x="1225571" y="4167182"/>
            <a:ext cx="634682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>
            <a:off x="1435121" y="5005382"/>
            <a:ext cx="6002338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4594" name="Rectangle 16"/>
          <p:cNvSpPr>
            <a:spLocks noChangeArrowheads="1"/>
          </p:cNvSpPr>
          <p:nvPr/>
        </p:nvSpPr>
        <p:spPr bwMode="auto">
          <a:xfrm>
            <a:off x="3179784" y="2720970"/>
            <a:ext cx="1944444" cy="27635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COD-PROD </a:t>
            </a:r>
          </a:p>
          <a:p>
            <a:pPr>
              <a:lnSpc>
                <a:spcPct val="90000"/>
              </a:lnSpc>
            </a:pPr>
            <a:endParaRPr lang="it-IT" sz="2400" b="1" dirty="0">
              <a:solidFill>
                <a:srgbClr val="FF6600"/>
              </a:solidFill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</p:txBody>
      </p:sp>
      <p:sp>
        <p:nvSpPr>
          <p:cNvPr id="24595" name="Rectangle 17"/>
          <p:cNvSpPr>
            <a:spLocks noChangeArrowheads="1"/>
          </p:cNvSpPr>
          <p:nvPr/>
        </p:nvSpPr>
        <p:spPr bwMode="auto">
          <a:xfrm>
            <a:off x="1579584" y="2720970"/>
            <a:ext cx="1550105" cy="27635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COD-CLI </a:t>
            </a:r>
          </a:p>
          <a:p>
            <a:pPr>
              <a:lnSpc>
                <a:spcPct val="90000"/>
              </a:lnSpc>
            </a:pPr>
            <a:endParaRPr lang="it-IT" sz="2400" b="1" dirty="0">
              <a:solidFill>
                <a:srgbClr val="FF6600"/>
              </a:solidFill>
              <a:latin typeface="Arial" charset="0"/>
            </a:endParaRP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</a:t>
            </a:r>
          </a:p>
        </p:txBody>
      </p:sp>
      <p:sp>
        <p:nvSpPr>
          <p:cNvPr id="24596" name="Line 18"/>
          <p:cNvSpPr>
            <a:spLocks noChangeShapeType="1"/>
          </p:cNvSpPr>
          <p:nvPr/>
        </p:nvSpPr>
        <p:spPr bwMode="auto">
          <a:xfrm>
            <a:off x="1149371" y="3709982"/>
            <a:ext cx="642302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699792" y="6349388"/>
            <a:ext cx="6015612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Query con raggruppamento e ordinamento </a:t>
            </a:r>
          </a:p>
        </p:txBody>
      </p:sp>
      <p:sp>
        <p:nvSpPr>
          <p:cNvPr id="25603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755F-E650-414D-863C-18A70EBC6065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E’ possibile ordinare il risultato delle </a:t>
            </a:r>
            <a:r>
              <a:rPr lang="it-IT" dirty="0" err="1"/>
              <a:t>query</a:t>
            </a:r>
            <a:r>
              <a:rPr lang="it-IT" dirty="0"/>
              <a:t> con raggruppamento</a:t>
            </a:r>
          </a:p>
          <a:p>
            <a:endParaRPr lang="it-IT" dirty="0"/>
          </a:p>
          <a:p>
            <a:pPr marL="273050" indent="1522413">
              <a:buNone/>
            </a:pPr>
            <a:r>
              <a:rPr lang="it-IT" dirty="0"/>
              <a:t>SELECT  …..</a:t>
            </a:r>
          </a:p>
          <a:p>
            <a:pPr marL="273050" indent="1522413">
              <a:buNone/>
            </a:pPr>
            <a:r>
              <a:rPr lang="it-IT" dirty="0"/>
              <a:t>FROM …..</a:t>
            </a:r>
          </a:p>
          <a:p>
            <a:pPr marL="273050" indent="1522413">
              <a:buNone/>
            </a:pPr>
            <a:r>
              <a:rPr lang="it-IT" dirty="0"/>
              <a:t>[ WHERE ….. ]</a:t>
            </a:r>
          </a:p>
          <a:p>
            <a:pPr marL="273050" indent="1522413">
              <a:buNone/>
            </a:pPr>
            <a:r>
              <a:rPr lang="it-IT" dirty="0">
                <a:solidFill>
                  <a:srgbClr val="0033CC"/>
                </a:solidFill>
              </a:rPr>
              <a:t>GROUP BY </a:t>
            </a:r>
            <a:r>
              <a:rPr lang="it-IT" dirty="0"/>
              <a:t>…..</a:t>
            </a:r>
          </a:p>
          <a:p>
            <a:pPr marL="273050" indent="1522413">
              <a:buNone/>
            </a:pPr>
            <a:r>
              <a:rPr lang="it-IT" dirty="0"/>
              <a:t>[ </a:t>
            </a:r>
            <a:r>
              <a:rPr lang="it-IT" dirty="0">
                <a:solidFill>
                  <a:srgbClr val="0033CC"/>
                </a:solidFill>
              </a:rPr>
              <a:t>HAVING </a:t>
            </a:r>
            <a:r>
              <a:rPr lang="it-IT" dirty="0"/>
              <a:t>….. ]</a:t>
            </a:r>
          </a:p>
          <a:p>
            <a:pPr marL="273050" indent="1522413">
              <a:buNone/>
            </a:pPr>
            <a:r>
              <a:rPr lang="it-IT" dirty="0">
                <a:solidFill>
                  <a:srgbClr val="0033CC"/>
                </a:solidFill>
              </a:rPr>
              <a:t>ORDER BY </a:t>
            </a:r>
            <a:r>
              <a:rPr lang="it-IT" dirty="0"/>
              <a:t>….</a:t>
            </a:r>
          </a:p>
          <a:p>
            <a:endParaRPr lang="it-IT" dirty="0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593848" y="6349388"/>
            <a:ext cx="6121556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Raggruppamento e ordinamento </a:t>
            </a:r>
          </a:p>
        </p:txBody>
      </p:sp>
      <p:sp>
        <p:nvSpPr>
          <p:cNvPr id="2662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537A-0750-474A-94A9-605E35F92B70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Selezionare la somma degli importi degli ordini successivi al 10/6/14 per quei clienti che hanno emesso almeno 2 ordini dopo quella data, in ordine di cliente.</a:t>
            </a:r>
          </a:p>
          <a:p>
            <a:endParaRPr lang="it-IT" dirty="0"/>
          </a:p>
          <a:p>
            <a:pPr marL="273050" indent="1160463">
              <a:buNone/>
            </a:pPr>
            <a:r>
              <a:rPr lang="it-IT" dirty="0"/>
              <a:t>SELECT  COD-CLI,  SUM (IMPORTO) </a:t>
            </a:r>
          </a:p>
          <a:p>
            <a:pPr marL="273050" indent="1160463">
              <a:buNone/>
            </a:pPr>
            <a:r>
              <a:rPr lang="it-IT" dirty="0"/>
              <a:t>FROM ORDINE</a:t>
            </a:r>
          </a:p>
          <a:p>
            <a:pPr marL="273050" indent="1160463">
              <a:buNone/>
            </a:pPr>
            <a:r>
              <a:rPr lang="it-IT" dirty="0"/>
              <a:t>WHERE DATA &gt; 2014-06-10</a:t>
            </a:r>
          </a:p>
          <a:p>
            <a:pPr marL="273050" indent="1160463">
              <a:buNone/>
            </a:pPr>
            <a:r>
              <a:rPr lang="it-IT" dirty="0">
                <a:solidFill>
                  <a:srgbClr val="0033CC"/>
                </a:solidFill>
              </a:rPr>
              <a:t>GROUP BY </a:t>
            </a:r>
            <a:r>
              <a:rPr lang="it-IT" dirty="0"/>
              <a:t>COD-CLI</a:t>
            </a:r>
          </a:p>
          <a:p>
            <a:pPr marL="273050" indent="1160463">
              <a:buNone/>
            </a:pPr>
            <a:r>
              <a:rPr lang="it-IT" dirty="0">
                <a:solidFill>
                  <a:srgbClr val="0033CC"/>
                </a:solidFill>
              </a:rPr>
              <a:t>HAVING </a:t>
            </a:r>
            <a:r>
              <a:rPr lang="it-IT" dirty="0"/>
              <a:t>COUNT (IMPORTO)  &gt;= 2</a:t>
            </a:r>
          </a:p>
          <a:p>
            <a:pPr marL="273050" indent="1160463">
              <a:buNone/>
            </a:pPr>
            <a:r>
              <a:rPr lang="it-IT" dirty="0">
                <a:solidFill>
                  <a:srgbClr val="0033CC"/>
                </a:solidFill>
              </a:rPr>
              <a:t>ORDER BY </a:t>
            </a:r>
            <a:r>
              <a:rPr lang="it-IT" dirty="0"/>
              <a:t>COD-CLI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699792" y="6349388"/>
            <a:ext cx="6015612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ESERCIZI SUL GROUP BY</a:t>
            </a:r>
            <a:endParaRPr lang="it-IT" dirty="0"/>
          </a:p>
        </p:txBody>
      </p:sp>
      <p:sp>
        <p:nvSpPr>
          <p:cNvPr id="27651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96D-9A77-4C4C-BE9C-160E3055C745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15" name="Segnaposto contenuto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SELECT ARTICOLO</a:t>
            </a:r>
          </a:p>
          <a:p>
            <a:pPr>
              <a:buNone/>
            </a:pPr>
            <a:r>
              <a:rPr lang="it-IT" dirty="0"/>
              <a:t>FROM VENDITE </a:t>
            </a:r>
            <a:r>
              <a:rPr lang="it-IT" dirty="0">
                <a:solidFill>
                  <a:srgbClr val="0033CC"/>
                </a:solidFill>
              </a:rPr>
              <a:t>GROUP BY</a:t>
            </a:r>
            <a:r>
              <a:rPr lang="it-IT" dirty="0"/>
              <a:t> ARTICOLO</a:t>
            </a:r>
          </a:p>
          <a:p>
            <a:pPr>
              <a:buNone/>
            </a:pPr>
            <a:r>
              <a:rPr lang="it-IT" dirty="0">
                <a:solidFill>
                  <a:srgbClr val="0033CC"/>
                </a:solidFill>
              </a:rPr>
              <a:t>HAVING COUNT(DISTINCT</a:t>
            </a:r>
            <a:r>
              <a:rPr lang="it-IT" dirty="0"/>
              <a:t> DATA)&gt;1</a:t>
            </a:r>
          </a:p>
          <a:p>
            <a:endParaRPr lang="it-IT" dirty="0"/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800136" y="2857496"/>
            <a:ext cx="8077200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it-IT" sz="2800" b="1" dirty="0">
                <a:latin typeface="Arial" charset="0"/>
              </a:rPr>
              <a:t>ARTICOLO		DATA			NUM</a:t>
            </a:r>
          </a:p>
          <a:p>
            <a:pPr marL="342900" indent="-342900">
              <a:spcBef>
                <a:spcPct val="20000"/>
              </a:spcBef>
            </a:pPr>
            <a:endParaRPr lang="it-IT" sz="12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it-IT" sz="2800" b="1" dirty="0">
                <a:solidFill>
                  <a:srgbClr val="FF6600"/>
                </a:solidFill>
                <a:latin typeface="Arial" charset="0"/>
              </a:rPr>
              <a:t>    PENNA		2014-12-13		        2</a:t>
            </a:r>
          </a:p>
          <a:p>
            <a:pPr marL="342900" indent="-342900">
              <a:spcBef>
                <a:spcPct val="20000"/>
              </a:spcBef>
            </a:pPr>
            <a:r>
              <a:rPr lang="it-IT" sz="2800" b="1" dirty="0">
                <a:solidFill>
                  <a:srgbClr val="FF6600"/>
                </a:solidFill>
                <a:latin typeface="Arial" charset="0"/>
              </a:rPr>
              <a:t>	MATITA	 	2014-12-08 		    1</a:t>
            </a:r>
          </a:p>
          <a:p>
            <a:pPr marL="342900" indent="-342900">
              <a:spcBef>
                <a:spcPct val="20000"/>
              </a:spcBef>
            </a:pPr>
            <a:r>
              <a:rPr lang="it-IT" sz="2800" b="1" dirty="0">
                <a:solidFill>
                  <a:srgbClr val="FF6600"/>
                </a:solidFill>
                <a:latin typeface="Arial" charset="0"/>
              </a:rPr>
              <a:t>	GOMMA	 	2014-12-10 		    1</a:t>
            </a:r>
          </a:p>
          <a:p>
            <a:pPr marL="342900" indent="-342900">
              <a:spcBef>
                <a:spcPct val="20000"/>
              </a:spcBef>
            </a:pPr>
            <a:r>
              <a:rPr lang="it-IT" sz="2800" b="1" dirty="0">
                <a:solidFill>
                  <a:srgbClr val="FF6600"/>
                </a:solidFill>
                <a:latin typeface="Arial" charset="0"/>
              </a:rPr>
              <a:t>	MATITA	 	2014-12-08 		    2</a:t>
            </a:r>
          </a:p>
          <a:p>
            <a:pPr marL="342900" indent="-342900">
              <a:spcBef>
                <a:spcPct val="20000"/>
              </a:spcBef>
            </a:pPr>
            <a:r>
              <a:rPr lang="it-IT" sz="2800" b="1" dirty="0">
                <a:solidFill>
                  <a:srgbClr val="FF6600"/>
                </a:solidFill>
                <a:latin typeface="Arial" charset="0"/>
              </a:rPr>
              <a:t>	PENNA	 	2014-12-08 		    1	</a:t>
            </a: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 flipV="1">
            <a:off x="5600736" y="2857496"/>
            <a:ext cx="0" cy="3238504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7657" name="Line 11"/>
          <p:cNvSpPr>
            <a:spLocks noChangeShapeType="1"/>
          </p:cNvSpPr>
          <p:nvPr/>
        </p:nvSpPr>
        <p:spPr bwMode="auto">
          <a:xfrm>
            <a:off x="571536" y="3352800"/>
            <a:ext cx="8305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7658" name="Line 12"/>
          <p:cNvSpPr>
            <a:spLocks noChangeShapeType="1"/>
          </p:cNvSpPr>
          <p:nvPr/>
        </p:nvSpPr>
        <p:spPr bwMode="auto">
          <a:xfrm flipV="1">
            <a:off x="3009936" y="2857496"/>
            <a:ext cx="0" cy="3238504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7659" name="AutoShape 13"/>
          <p:cNvSpPr>
            <a:spLocks noChangeArrowheads="1"/>
          </p:cNvSpPr>
          <p:nvPr/>
        </p:nvSpPr>
        <p:spPr bwMode="auto">
          <a:xfrm>
            <a:off x="7696200" y="5410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2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593848" y="6349388"/>
            <a:ext cx="6121556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ESERCIZI SUL GROUP BY</a:t>
            </a:r>
          </a:p>
        </p:txBody>
      </p:sp>
      <p:sp>
        <p:nvSpPr>
          <p:cNvPr id="2867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35AC-CACC-4746-BD3D-E8420BECD101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14" name="Segnaposto contenuto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>
                <a:solidFill>
                  <a:srgbClr val="0033CC"/>
                </a:solidFill>
              </a:rPr>
              <a:t>GROUP BY </a:t>
            </a:r>
            <a:r>
              <a:rPr lang="it-IT" dirty="0"/>
              <a:t>ARTICOLO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>
                <a:solidFill>
                  <a:srgbClr val="0033CC"/>
                </a:solidFill>
              </a:rPr>
              <a:t>HAVING COUNT(DISTINCT </a:t>
            </a:r>
            <a:r>
              <a:rPr lang="it-IT" dirty="0"/>
              <a:t>DATA)&gt;1</a:t>
            </a: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014450" y="1874830"/>
            <a:ext cx="7272326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it-IT" sz="2400" b="1" dirty="0">
                <a:latin typeface="Arial" charset="0"/>
              </a:rPr>
              <a:t>ARTICOLO		DATA			</a:t>
            </a:r>
            <a:endParaRPr lang="it-IT" sz="11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it-IT" sz="1100" b="1" dirty="0">
                <a:solidFill>
                  <a:srgbClr val="FF6600"/>
                </a:solidFill>
                <a:latin typeface="Arial" charset="0"/>
              </a:rPr>
              <a:t>	</a:t>
            </a: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PENNA		2014-12-13, 2014-12-08 		    </a:t>
            </a:r>
          </a:p>
          <a:p>
            <a:pPr marL="342900" indent="-342900">
              <a:spcBef>
                <a:spcPct val="20000"/>
              </a:spcBef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	MATITA	 	2014-12-08, 2014-12-08</a:t>
            </a:r>
          </a:p>
          <a:p>
            <a:pPr marL="342900" indent="-342900">
              <a:spcBef>
                <a:spcPct val="20000"/>
              </a:spcBef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	GOMMA	 	2014-12-10 </a:t>
            </a:r>
          </a:p>
          <a:p>
            <a:pPr marL="342900" indent="-342900">
              <a:spcBef>
                <a:spcPct val="20000"/>
              </a:spcBef>
            </a:pPr>
            <a:endParaRPr dirty="0"/>
          </a:p>
          <a:p>
            <a:pPr marL="342900" indent="-342900">
              <a:spcBef>
                <a:spcPct val="20000"/>
              </a:spcBef>
            </a:pPr>
            <a:endParaRPr lang="it-IT" sz="2400" b="1" dirty="0">
              <a:solidFill>
                <a:srgbClr val="FF33CC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it-IT" sz="24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it-IT" sz="2400" b="1" dirty="0">
                <a:latin typeface="Arial" charset="0"/>
              </a:rPr>
              <a:t>ARTICOLO</a:t>
            </a:r>
            <a:endParaRPr lang="it-IT" sz="11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	PENNA</a:t>
            </a:r>
          </a:p>
          <a:p>
            <a:pPr marL="342900" indent="-342900">
              <a:spcBef>
                <a:spcPct val="20000"/>
              </a:spcBef>
            </a:pPr>
            <a:endParaRPr dirty="0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785850" y="2314564"/>
            <a:ext cx="57912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2971800" y="1857364"/>
            <a:ext cx="0" cy="1800236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933440" y="5286388"/>
            <a:ext cx="2209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1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699792" y="6349388"/>
            <a:ext cx="6015612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027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dirty="0"/>
              <a:t>Basi di Dati – Dove ci troviamo?</a:t>
            </a:r>
          </a:p>
        </p:txBody>
      </p:sp>
      <p:sp>
        <p:nvSpPr>
          <p:cNvPr id="41" name="Segnaposto numero diapositiva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0A281-27BE-9D43-8AD0-59FB15EC40C5}" type="slidenum">
              <a:rPr lang="it-IT">
                <a:latin typeface="+mn-lt"/>
              </a:rPr>
              <a:pPr>
                <a:defRPr/>
              </a:pPr>
              <a:t>3</a:t>
            </a:fld>
            <a:endParaRPr lang="it-IT">
              <a:latin typeface="+mn-lt"/>
            </a:endParaRPr>
          </a:p>
        </p:txBody>
      </p:sp>
      <p:sp>
        <p:nvSpPr>
          <p:cNvPr id="43" name="Segnaposto piè di pagina 42"/>
          <p:cNvSpPr>
            <a:spLocks noGrp="1"/>
          </p:cNvSpPr>
          <p:nvPr>
            <p:ph type="ftr" sz="quarter" idx="11"/>
          </p:nvPr>
        </p:nvSpPr>
        <p:spPr>
          <a:xfrm>
            <a:off x="2843808" y="6349388"/>
            <a:ext cx="5871596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  <p:sp>
        <p:nvSpPr>
          <p:cNvPr id="44" name="AutoShape 2"/>
          <p:cNvSpPr>
            <a:spLocks noChangeArrowheads="1"/>
          </p:cNvSpPr>
          <p:nvPr/>
        </p:nvSpPr>
        <p:spPr bwMode="auto">
          <a:xfrm rot="5400000">
            <a:off x="2155308" y="3015981"/>
            <a:ext cx="4641296" cy="1657350"/>
          </a:xfrm>
          <a:prstGeom prst="homePlate">
            <a:avLst>
              <a:gd name="adj" fmla="val 53233"/>
            </a:avLst>
          </a:prstGeom>
          <a:solidFill>
            <a:srgbClr val="E0ECFF"/>
          </a:solidFill>
          <a:ln>
            <a:solidFill>
              <a:schemeClr val="tx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799484" y="2483190"/>
            <a:ext cx="2928937" cy="90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t-IT" sz="1800" b="1" dirty="0"/>
              <a:t>C) Modello Relazionale, Algebra relazionale, SQL</a:t>
            </a:r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3144044" y="1475078"/>
            <a:ext cx="2663825" cy="648000"/>
          </a:xfrm>
          <a:prstGeom prst="rect">
            <a:avLst/>
          </a:prstGeom>
          <a:gradFill>
            <a:lin ang="96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t-IT" sz="1800" b="1"/>
              <a:t>A) Introduzione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415579" y="2483190"/>
            <a:ext cx="2663825" cy="90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t-IT" sz="1800" b="1" dirty="0"/>
              <a:t>B) </a:t>
            </a:r>
            <a:r>
              <a:rPr lang="it-IT" sz="1800" b="1" dirty="0" err="1"/>
              <a:t>Prog</a:t>
            </a:r>
            <a:r>
              <a:rPr lang="it-IT" sz="1800" b="1" dirty="0"/>
              <a:t>. Concettuale (ER)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1415579" y="3818710"/>
            <a:ext cx="2663825" cy="90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t-IT" sz="1800" b="1" dirty="0"/>
              <a:t>D) </a:t>
            </a:r>
            <a:r>
              <a:rPr lang="it-IT" sz="1800" b="1" dirty="0" err="1"/>
              <a:t>Prog</a:t>
            </a:r>
            <a:r>
              <a:rPr lang="it-IT" sz="1800" b="1" dirty="0"/>
              <a:t>. Logica e Normalizzazione</a:t>
            </a:r>
          </a:p>
        </p:txBody>
      </p:sp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3144044" y="5125601"/>
            <a:ext cx="2663825" cy="6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t-IT" sz="1800" b="1" dirty="0" err="1"/>
              <a:t>F</a:t>
            </a:r>
            <a:r>
              <a:rPr lang="it-IT" sz="1800" b="1" dirty="0"/>
              <a:t>) Programmazione DB</a:t>
            </a: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4801071" y="3818710"/>
            <a:ext cx="2895600" cy="90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t-IT" sz="1800" b="1" dirty="0"/>
              <a:t>E) </a:t>
            </a:r>
            <a:r>
              <a:rPr lang="it-IT" sz="1800" b="1" dirty="0" err="1"/>
              <a:t>Prog</a:t>
            </a:r>
            <a:r>
              <a:rPr lang="it-IT" sz="1800" b="1" dirty="0"/>
              <a:t>. Fisico e </a:t>
            </a:r>
          </a:p>
          <a:p>
            <a:pPr algn="ctr">
              <a:spcBef>
                <a:spcPts val="0"/>
              </a:spcBef>
            </a:pPr>
            <a:r>
              <a:rPr lang="it-IT" sz="1800" b="1" dirty="0"/>
              <a:t>Tecnologia di un DBMS</a:t>
            </a:r>
          </a:p>
        </p:txBody>
      </p:sp>
      <p:sp>
        <p:nvSpPr>
          <p:cNvPr id="51" name="Rettangolo 50"/>
          <p:cNvSpPr/>
          <p:nvPr/>
        </p:nvSpPr>
        <p:spPr>
          <a:xfrm>
            <a:off x="4714551" y="2388529"/>
            <a:ext cx="3123163" cy="110060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Classificazione delle interrogazioni complesse</a:t>
            </a:r>
            <a:endParaRPr lang="it-IT" dirty="0"/>
          </a:p>
        </p:txBody>
      </p:sp>
      <p:sp>
        <p:nvSpPr>
          <p:cNvPr id="5123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E825-9DBB-45F9-9E82-480900056EAD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6600"/>
                </a:solidFill>
              </a:rPr>
              <a:t>Query</a:t>
            </a:r>
            <a:r>
              <a:rPr lang="it-IT" dirty="0">
                <a:solidFill>
                  <a:srgbClr val="FF6600"/>
                </a:solidFill>
              </a:rPr>
              <a:t> con ordinamento</a:t>
            </a:r>
          </a:p>
          <a:p>
            <a:r>
              <a:rPr lang="it-IT" dirty="0" err="1">
                <a:solidFill>
                  <a:srgbClr val="FF6600"/>
                </a:solidFill>
              </a:rPr>
              <a:t>Query</a:t>
            </a:r>
            <a:r>
              <a:rPr lang="it-IT" dirty="0">
                <a:solidFill>
                  <a:srgbClr val="FF6600"/>
                </a:solidFill>
              </a:rPr>
              <a:t> con aggregazioni</a:t>
            </a:r>
          </a:p>
          <a:p>
            <a:r>
              <a:rPr lang="it-IT" dirty="0" err="1">
                <a:solidFill>
                  <a:srgbClr val="FF6600"/>
                </a:solidFill>
              </a:rPr>
              <a:t>Query</a:t>
            </a:r>
            <a:r>
              <a:rPr lang="it-IT" dirty="0">
                <a:solidFill>
                  <a:srgbClr val="FF6600"/>
                </a:solidFill>
              </a:rPr>
              <a:t> con raggruppamento</a:t>
            </a:r>
          </a:p>
          <a:p>
            <a:r>
              <a:rPr lang="it-IT" dirty="0" err="1"/>
              <a:t>Query</a:t>
            </a:r>
            <a:r>
              <a:rPr lang="it-IT" dirty="0"/>
              <a:t> binarie</a:t>
            </a:r>
          </a:p>
          <a:p>
            <a:r>
              <a:rPr lang="it-IT" dirty="0" err="1"/>
              <a:t>Query</a:t>
            </a:r>
            <a:r>
              <a:rPr lang="it-IT" dirty="0"/>
              <a:t> nidificate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339752" y="6349388"/>
            <a:ext cx="6375652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 : gestione ordini </a:t>
            </a:r>
          </a:p>
        </p:txBody>
      </p:sp>
      <p:sp>
        <p:nvSpPr>
          <p:cNvPr id="614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84E-654D-4A45-A5C5-A347A5F18162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458788" y="1285860"/>
            <a:ext cx="12922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b="1" dirty="0">
                <a:solidFill>
                  <a:srgbClr val="0000FF"/>
                </a:solidFill>
                <a:latin typeface="Arial" charset="0"/>
              </a:rPr>
              <a:t>cliente</a:t>
            </a:r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>
            <a:off x="1981200" y="1893872"/>
            <a:ext cx="5621338" cy="1588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1981200" y="1817672"/>
            <a:ext cx="56388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3429000" y="1387460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1981200" y="1214422"/>
            <a:ext cx="5573258" cy="625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5000"/>
              </a:lnSpc>
            </a:pPr>
            <a:r>
              <a:rPr lang="it-IT" sz="2400" b="1" u="sng" dirty="0">
                <a:solidFill>
                  <a:srgbClr val="FF6600"/>
                </a:solidFill>
                <a:latin typeface="Arial" charset="0"/>
              </a:rPr>
              <a:t>COD-CLI</a:t>
            </a: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 NOME    INDIRIZZO   P-IVA</a:t>
            </a:r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>
            <a:off x="1992313" y="1360472"/>
            <a:ext cx="562768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57" name="Line 11"/>
          <p:cNvSpPr>
            <a:spLocks noChangeShapeType="1"/>
          </p:cNvSpPr>
          <p:nvPr/>
        </p:nvSpPr>
        <p:spPr bwMode="auto">
          <a:xfrm>
            <a:off x="1981200" y="1371585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58" name="Line 12"/>
          <p:cNvSpPr>
            <a:spLocks noChangeShapeType="1"/>
          </p:cNvSpPr>
          <p:nvPr/>
        </p:nvSpPr>
        <p:spPr bwMode="auto">
          <a:xfrm>
            <a:off x="4648200" y="1360472"/>
            <a:ext cx="0" cy="804863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59" name="Line 13"/>
          <p:cNvSpPr>
            <a:spLocks noChangeShapeType="1"/>
          </p:cNvSpPr>
          <p:nvPr/>
        </p:nvSpPr>
        <p:spPr bwMode="auto">
          <a:xfrm>
            <a:off x="7620000" y="1360472"/>
            <a:ext cx="0" cy="804863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60" name="Line 14"/>
          <p:cNvSpPr>
            <a:spLocks noChangeShapeType="1"/>
          </p:cNvSpPr>
          <p:nvPr/>
        </p:nvSpPr>
        <p:spPr bwMode="auto">
          <a:xfrm>
            <a:off x="1992313" y="3262297"/>
            <a:ext cx="5697537" cy="1588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61" name="Line 15"/>
          <p:cNvSpPr>
            <a:spLocks noChangeShapeType="1"/>
          </p:cNvSpPr>
          <p:nvPr/>
        </p:nvSpPr>
        <p:spPr bwMode="auto">
          <a:xfrm>
            <a:off x="1992313" y="3189272"/>
            <a:ext cx="5697537" cy="1588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62" name="Line 16"/>
          <p:cNvSpPr>
            <a:spLocks noChangeShapeType="1"/>
          </p:cNvSpPr>
          <p:nvPr/>
        </p:nvSpPr>
        <p:spPr bwMode="auto">
          <a:xfrm>
            <a:off x="3657600" y="2759060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63" name="Rectangle 17"/>
          <p:cNvSpPr>
            <a:spLocks noChangeArrowheads="1"/>
          </p:cNvSpPr>
          <p:nvPr/>
        </p:nvSpPr>
        <p:spPr bwMode="auto">
          <a:xfrm>
            <a:off x="1982788" y="2644760"/>
            <a:ext cx="5759463" cy="5614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5000"/>
              </a:lnSpc>
            </a:pPr>
            <a:r>
              <a:rPr lang="it-IT" sz="2400" b="1" u="sng" dirty="0">
                <a:solidFill>
                  <a:srgbClr val="FF6600"/>
                </a:solidFill>
                <a:latin typeface="Arial" charset="0"/>
              </a:rPr>
              <a:t>COD-ORD</a:t>
            </a: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 </a:t>
            </a:r>
            <a:r>
              <a:rPr lang="it-IT" sz="2400" b="1" u="sng" dirty="0">
                <a:solidFill>
                  <a:srgbClr val="FF6600"/>
                </a:solidFill>
                <a:latin typeface="Arial" charset="0"/>
              </a:rPr>
              <a:t>COD-CLI</a:t>
            </a: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DATA  IMPORTO</a:t>
            </a:r>
          </a:p>
        </p:txBody>
      </p:sp>
      <p:sp>
        <p:nvSpPr>
          <p:cNvPr id="6164" name="Line 18"/>
          <p:cNvSpPr>
            <a:spLocks noChangeShapeType="1"/>
          </p:cNvSpPr>
          <p:nvPr/>
        </p:nvSpPr>
        <p:spPr bwMode="auto">
          <a:xfrm>
            <a:off x="1992313" y="2732072"/>
            <a:ext cx="5697537" cy="1588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65" name="Line 19"/>
          <p:cNvSpPr>
            <a:spLocks noChangeShapeType="1"/>
          </p:cNvSpPr>
          <p:nvPr/>
        </p:nvSpPr>
        <p:spPr bwMode="auto">
          <a:xfrm>
            <a:off x="1981200" y="2743185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66" name="Line 20"/>
          <p:cNvSpPr>
            <a:spLocks noChangeShapeType="1"/>
          </p:cNvSpPr>
          <p:nvPr/>
        </p:nvSpPr>
        <p:spPr bwMode="auto">
          <a:xfrm>
            <a:off x="5105400" y="2743185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67" name="Line 21"/>
          <p:cNvSpPr>
            <a:spLocks noChangeShapeType="1"/>
          </p:cNvSpPr>
          <p:nvPr/>
        </p:nvSpPr>
        <p:spPr bwMode="auto">
          <a:xfrm>
            <a:off x="6096000" y="2743185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68" name="Line 22"/>
          <p:cNvSpPr>
            <a:spLocks noChangeShapeType="1"/>
          </p:cNvSpPr>
          <p:nvPr/>
        </p:nvSpPr>
        <p:spPr bwMode="auto">
          <a:xfrm>
            <a:off x="7696200" y="2743185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69" name="Line 23"/>
          <p:cNvSpPr>
            <a:spLocks noChangeShapeType="1"/>
          </p:cNvSpPr>
          <p:nvPr/>
        </p:nvSpPr>
        <p:spPr bwMode="auto">
          <a:xfrm>
            <a:off x="1992313" y="4711685"/>
            <a:ext cx="4325937" cy="1587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70" name="Line 24"/>
          <p:cNvSpPr>
            <a:spLocks noChangeShapeType="1"/>
          </p:cNvSpPr>
          <p:nvPr/>
        </p:nvSpPr>
        <p:spPr bwMode="auto">
          <a:xfrm>
            <a:off x="1990725" y="4637072"/>
            <a:ext cx="4325938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71" name="Line 25"/>
          <p:cNvSpPr>
            <a:spLocks noChangeShapeType="1"/>
          </p:cNvSpPr>
          <p:nvPr/>
        </p:nvSpPr>
        <p:spPr bwMode="auto">
          <a:xfrm>
            <a:off x="3657600" y="4189397"/>
            <a:ext cx="0" cy="804863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72" name="Rectangle 26"/>
          <p:cNvSpPr>
            <a:spLocks noChangeArrowheads="1"/>
          </p:cNvSpPr>
          <p:nvPr/>
        </p:nvSpPr>
        <p:spPr bwMode="auto">
          <a:xfrm>
            <a:off x="1982788" y="4105260"/>
            <a:ext cx="4297268" cy="5614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5000"/>
              </a:lnSpc>
            </a:pPr>
            <a:r>
              <a:rPr lang="it-IT" sz="2400" b="1" u="sng" dirty="0">
                <a:solidFill>
                  <a:srgbClr val="FF6600"/>
                </a:solidFill>
                <a:latin typeface="Arial" charset="0"/>
              </a:rPr>
              <a:t>COD-ORD</a:t>
            </a: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</a:t>
            </a:r>
            <a:r>
              <a:rPr lang="it-IT" sz="2400" b="1" u="sng" dirty="0">
                <a:solidFill>
                  <a:srgbClr val="FF6600"/>
                </a:solidFill>
                <a:latin typeface="Arial" charset="0"/>
              </a:rPr>
              <a:t>COD-PROD</a:t>
            </a: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QTA</a:t>
            </a:r>
          </a:p>
        </p:txBody>
      </p:sp>
      <p:sp>
        <p:nvSpPr>
          <p:cNvPr id="6173" name="Line 27"/>
          <p:cNvSpPr>
            <a:spLocks noChangeShapeType="1"/>
          </p:cNvSpPr>
          <p:nvPr/>
        </p:nvSpPr>
        <p:spPr bwMode="auto">
          <a:xfrm>
            <a:off x="1992313" y="4179872"/>
            <a:ext cx="4325937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74" name="Line 28"/>
          <p:cNvSpPr>
            <a:spLocks noChangeShapeType="1"/>
          </p:cNvSpPr>
          <p:nvPr/>
        </p:nvSpPr>
        <p:spPr bwMode="auto">
          <a:xfrm>
            <a:off x="1981200" y="4190985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75" name="Line 29"/>
          <p:cNvSpPr>
            <a:spLocks noChangeShapeType="1"/>
          </p:cNvSpPr>
          <p:nvPr/>
        </p:nvSpPr>
        <p:spPr bwMode="auto">
          <a:xfrm>
            <a:off x="5486400" y="4189397"/>
            <a:ext cx="0" cy="804863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76" name="Line 30"/>
          <p:cNvSpPr>
            <a:spLocks noChangeShapeType="1"/>
          </p:cNvSpPr>
          <p:nvPr/>
        </p:nvSpPr>
        <p:spPr bwMode="auto">
          <a:xfrm>
            <a:off x="6324600" y="4189397"/>
            <a:ext cx="0" cy="804863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77" name="Line 31"/>
          <p:cNvSpPr>
            <a:spLocks noChangeShapeType="1"/>
          </p:cNvSpPr>
          <p:nvPr/>
        </p:nvSpPr>
        <p:spPr bwMode="auto">
          <a:xfrm>
            <a:off x="1992313" y="6081697"/>
            <a:ext cx="4402137" cy="1588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78" name="Line 32"/>
          <p:cNvSpPr>
            <a:spLocks noChangeShapeType="1"/>
          </p:cNvSpPr>
          <p:nvPr/>
        </p:nvSpPr>
        <p:spPr bwMode="auto">
          <a:xfrm>
            <a:off x="1992313" y="6007085"/>
            <a:ext cx="4402137" cy="1587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79" name="Line 33"/>
          <p:cNvSpPr>
            <a:spLocks noChangeShapeType="1"/>
          </p:cNvSpPr>
          <p:nvPr/>
        </p:nvSpPr>
        <p:spPr bwMode="auto">
          <a:xfrm>
            <a:off x="3886200" y="5578460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80" name="Rectangle 34"/>
          <p:cNvSpPr>
            <a:spLocks noChangeArrowheads="1"/>
          </p:cNvSpPr>
          <p:nvPr/>
        </p:nvSpPr>
        <p:spPr bwMode="auto">
          <a:xfrm>
            <a:off x="1982788" y="5400660"/>
            <a:ext cx="4454747" cy="5614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5000"/>
              </a:lnSpc>
            </a:pPr>
            <a:r>
              <a:rPr lang="it-IT" sz="2400" b="1" u="sng" dirty="0">
                <a:solidFill>
                  <a:srgbClr val="FF6600"/>
                </a:solidFill>
                <a:latin typeface="Arial" charset="0"/>
              </a:rPr>
              <a:t>COD-PROD</a:t>
            </a: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NOME   PREZZO</a:t>
            </a:r>
          </a:p>
        </p:txBody>
      </p:sp>
      <p:sp>
        <p:nvSpPr>
          <p:cNvPr id="6181" name="Line 35"/>
          <p:cNvSpPr>
            <a:spLocks noChangeShapeType="1"/>
          </p:cNvSpPr>
          <p:nvPr/>
        </p:nvSpPr>
        <p:spPr bwMode="auto">
          <a:xfrm>
            <a:off x="1992313" y="5549885"/>
            <a:ext cx="4402137" cy="1587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82" name="Line 36"/>
          <p:cNvSpPr>
            <a:spLocks noChangeShapeType="1"/>
          </p:cNvSpPr>
          <p:nvPr/>
        </p:nvSpPr>
        <p:spPr bwMode="auto">
          <a:xfrm>
            <a:off x="1981200" y="5562585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83" name="Line 37"/>
          <p:cNvSpPr>
            <a:spLocks noChangeShapeType="1"/>
          </p:cNvSpPr>
          <p:nvPr/>
        </p:nvSpPr>
        <p:spPr bwMode="auto">
          <a:xfrm>
            <a:off x="4953000" y="5562585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84" name="Line 38"/>
          <p:cNvSpPr>
            <a:spLocks noChangeShapeType="1"/>
          </p:cNvSpPr>
          <p:nvPr/>
        </p:nvSpPr>
        <p:spPr bwMode="auto">
          <a:xfrm>
            <a:off x="6400800" y="5562585"/>
            <a:ext cx="0" cy="8048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85" name="Rectangle 39"/>
          <p:cNvSpPr>
            <a:spLocks noChangeArrowheads="1"/>
          </p:cNvSpPr>
          <p:nvPr/>
        </p:nvSpPr>
        <p:spPr bwMode="auto">
          <a:xfrm>
            <a:off x="382588" y="5400660"/>
            <a:ext cx="18256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prodotto</a:t>
            </a:r>
          </a:p>
        </p:txBody>
      </p:sp>
      <p:sp>
        <p:nvSpPr>
          <p:cNvPr id="6186" name="Rectangle 40"/>
          <p:cNvSpPr>
            <a:spLocks noChangeArrowheads="1"/>
          </p:cNvSpPr>
          <p:nvPr/>
        </p:nvSpPr>
        <p:spPr bwMode="auto">
          <a:xfrm>
            <a:off x="458788" y="4257660"/>
            <a:ext cx="18256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dettaglio</a:t>
            </a:r>
          </a:p>
        </p:txBody>
      </p:sp>
      <p:sp>
        <p:nvSpPr>
          <p:cNvPr id="6187" name="Rectangle 41"/>
          <p:cNvSpPr>
            <a:spLocks noChangeArrowheads="1"/>
          </p:cNvSpPr>
          <p:nvPr/>
        </p:nvSpPr>
        <p:spPr bwMode="auto">
          <a:xfrm>
            <a:off x="458788" y="2733660"/>
            <a:ext cx="12922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ordine</a:t>
            </a:r>
          </a:p>
        </p:txBody>
      </p:sp>
      <p:sp>
        <p:nvSpPr>
          <p:cNvPr id="6188" name="Freeform 42"/>
          <p:cNvSpPr>
            <a:spLocks/>
          </p:cNvSpPr>
          <p:nvPr/>
        </p:nvSpPr>
        <p:spPr bwMode="auto">
          <a:xfrm>
            <a:off x="2843213" y="4725972"/>
            <a:ext cx="1441450" cy="828675"/>
          </a:xfrm>
          <a:custGeom>
            <a:avLst/>
            <a:gdLst>
              <a:gd name="T0" fmla="*/ 2147483647 w 242"/>
              <a:gd name="T1" fmla="*/ 0 h 480"/>
              <a:gd name="T2" fmla="*/ 2147483647 w 242"/>
              <a:gd name="T3" fmla="*/ 122200236 h 480"/>
              <a:gd name="T4" fmla="*/ 2147483647 w 242"/>
              <a:gd name="T5" fmla="*/ 265262361 h 480"/>
              <a:gd name="T6" fmla="*/ 2147483647 w 242"/>
              <a:gd name="T7" fmla="*/ 369578705 h 480"/>
              <a:gd name="T8" fmla="*/ 2147483647 w 242"/>
              <a:gd name="T9" fmla="*/ 491778996 h 480"/>
              <a:gd name="T10" fmla="*/ 2147483647 w 242"/>
              <a:gd name="T11" fmla="*/ 581193006 h 480"/>
              <a:gd name="T12" fmla="*/ 2147483647 w 242"/>
              <a:gd name="T13" fmla="*/ 652724904 h 480"/>
              <a:gd name="T14" fmla="*/ 2147483647 w 242"/>
              <a:gd name="T15" fmla="*/ 688490853 h 480"/>
              <a:gd name="T16" fmla="*/ 2147483647 w 242"/>
              <a:gd name="T17" fmla="*/ 703393188 h 480"/>
              <a:gd name="T18" fmla="*/ 2147483647 w 242"/>
              <a:gd name="T19" fmla="*/ 721275300 h 480"/>
              <a:gd name="T20" fmla="*/ 2147483647 w 242"/>
              <a:gd name="T21" fmla="*/ 774925087 h 480"/>
              <a:gd name="T22" fmla="*/ 2022289064 w 242"/>
              <a:gd name="T23" fmla="*/ 846455259 h 480"/>
              <a:gd name="T24" fmla="*/ 1312714261 w 242"/>
              <a:gd name="T25" fmla="*/ 932889708 h 480"/>
              <a:gd name="T26" fmla="*/ 780533251 w 242"/>
              <a:gd name="T27" fmla="*/ 1040187555 h 480"/>
              <a:gd name="T28" fmla="*/ 354787309 w 242"/>
              <a:gd name="T29" fmla="*/ 1162386011 h 480"/>
              <a:gd name="T30" fmla="*/ 70958658 w 242"/>
              <a:gd name="T31" fmla="*/ 1305449808 h 480"/>
              <a:gd name="T32" fmla="*/ 0 w 242"/>
              <a:gd name="T33" fmla="*/ 1427649991 h 4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2"/>
              <a:gd name="T52" fmla="*/ 0 h 480"/>
              <a:gd name="T53" fmla="*/ 242 w 242"/>
              <a:gd name="T54" fmla="*/ 480 h 48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2" h="480">
                <a:moveTo>
                  <a:pt x="241" y="0"/>
                </a:moveTo>
                <a:lnTo>
                  <a:pt x="239" y="41"/>
                </a:lnTo>
                <a:lnTo>
                  <a:pt x="231" y="89"/>
                </a:lnTo>
                <a:lnTo>
                  <a:pt x="219" y="124"/>
                </a:lnTo>
                <a:lnTo>
                  <a:pt x="204" y="165"/>
                </a:lnTo>
                <a:lnTo>
                  <a:pt x="184" y="195"/>
                </a:lnTo>
                <a:lnTo>
                  <a:pt x="165" y="219"/>
                </a:lnTo>
                <a:lnTo>
                  <a:pt x="143" y="231"/>
                </a:lnTo>
                <a:lnTo>
                  <a:pt x="120" y="236"/>
                </a:lnTo>
                <a:lnTo>
                  <a:pt x="98" y="242"/>
                </a:lnTo>
                <a:lnTo>
                  <a:pt x="76" y="260"/>
                </a:lnTo>
                <a:lnTo>
                  <a:pt x="57" y="284"/>
                </a:lnTo>
                <a:lnTo>
                  <a:pt x="37" y="313"/>
                </a:lnTo>
                <a:lnTo>
                  <a:pt x="22" y="349"/>
                </a:lnTo>
                <a:lnTo>
                  <a:pt x="10" y="390"/>
                </a:lnTo>
                <a:lnTo>
                  <a:pt x="2" y="438"/>
                </a:lnTo>
                <a:lnTo>
                  <a:pt x="0" y="479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6189" name="Freeform 43"/>
          <p:cNvSpPr>
            <a:spLocks/>
          </p:cNvSpPr>
          <p:nvPr/>
        </p:nvSpPr>
        <p:spPr bwMode="auto">
          <a:xfrm>
            <a:off x="2771775" y="1917685"/>
            <a:ext cx="1270000" cy="741362"/>
          </a:xfrm>
          <a:custGeom>
            <a:avLst/>
            <a:gdLst>
              <a:gd name="T0" fmla="*/ 0 w 434"/>
              <a:gd name="T1" fmla="*/ 0 h 433"/>
              <a:gd name="T2" fmla="*/ 25689705 w 434"/>
              <a:gd name="T3" fmla="*/ 61560450 h 433"/>
              <a:gd name="T4" fmla="*/ 42814216 w 434"/>
              <a:gd name="T5" fmla="*/ 114327287 h 433"/>
              <a:gd name="T6" fmla="*/ 171259790 w 434"/>
              <a:gd name="T7" fmla="*/ 228654575 h 433"/>
              <a:gd name="T8" fmla="*/ 342522507 w 434"/>
              <a:gd name="T9" fmla="*/ 342981808 h 433"/>
              <a:gd name="T10" fmla="*/ 590848496 w 434"/>
              <a:gd name="T11" fmla="*/ 439720105 h 433"/>
              <a:gd name="T12" fmla="*/ 864867196 w 434"/>
              <a:gd name="T13" fmla="*/ 518869572 h 433"/>
              <a:gd name="T14" fmla="*/ 1181699918 w 434"/>
              <a:gd name="T15" fmla="*/ 580429995 h 433"/>
              <a:gd name="T16" fmla="*/ 1515657151 w 434"/>
              <a:gd name="T17" fmla="*/ 615607869 h 433"/>
              <a:gd name="T18" fmla="*/ 1858179932 w 434"/>
              <a:gd name="T19" fmla="*/ 633196806 h 433"/>
              <a:gd name="T20" fmla="*/ 2147483647 w 434"/>
              <a:gd name="T21" fmla="*/ 650785743 h 433"/>
              <a:gd name="T22" fmla="*/ 2147483647 w 434"/>
              <a:gd name="T23" fmla="*/ 685963617 h 433"/>
              <a:gd name="T24" fmla="*/ 2147483647 w 434"/>
              <a:gd name="T25" fmla="*/ 747524040 h 433"/>
              <a:gd name="T26" fmla="*/ 2147483647 w 434"/>
              <a:gd name="T27" fmla="*/ 835468724 h 433"/>
              <a:gd name="T28" fmla="*/ 2147483647 w 434"/>
              <a:gd name="T29" fmla="*/ 923411911 h 433"/>
              <a:gd name="T30" fmla="*/ 2147483647 w 434"/>
              <a:gd name="T31" fmla="*/ 1037739145 h 433"/>
              <a:gd name="T32" fmla="*/ 2147483647 w 434"/>
              <a:gd name="T33" fmla="*/ 1152066378 h 433"/>
              <a:gd name="T34" fmla="*/ 2147483647 w 434"/>
              <a:gd name="T35" fmla="*/ 1204833189 h 433"/>
              <a:gd name="T36" fmla="*/ 2147483647 w 434"/>
              <a:gd name="T37" fmla="*/ 1266393612 h 43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34"/>
              <a:gd name="T58" fmla="*/ 0 h 433"/>
              <a:gd name="T59" fmla="*/ 434 w 434"/>
              <a:gd name="T60" fmla="*/ 433 h 43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34" h="433">
                <a:moveTo>
                  <a:pt x="0" y="0"/>
                </a:moveTo>
                <a:lnTo>
                  <a:pt x="3" y="21"/>
                </a:lnTo>
                <a:lnTo>
                  <a:pt x="5" y="39"/>
                </a:lnTo>
                <a:lnTo>
                  <a:pt x="20" y="78"/>
                </a:lnTo>
                <a:lnTo>
                  <a:pt x="40" y="117"/>
                </a:lnTo>
                <a:lnTo>
                  <a:pt x="69" y="150"/>
                </a:lnTo>
                <a:lnTo>
                  <a:pt x="101" y="177"/>
                </a:lnTo>
                <a:lnTo>
                  <a:pt x="138" y="198"/>
                </a:lnTo>
                <a:lnTo>
                  <a:pt x="177" y="210"/>
                </a:lnTo>
                <a:lnTo>
                  <a:pt x="217" y="216"/>
                </a:lnTo>
                <a:lnTo>
                  <a:pt x="256" y="222"/>
                </a:lnTo>
                <a:lnTo>
                  <a:pt x="295" y="234"/>
                </a:lnTo>
                <a:lnTo>
                  <a:pt x="332" y="255"/>
                </a:lnTo>
                <a:lnTo>
                  <a:pt x="367" y="285"/>
                </a:lnTo>
                <a:lnTo>
                  <a:pt x="394" y="315"/>
                </a:lnTo>
                <a:lnTo>
                  <a:pt x="413" y="354"/>
                </a:lnTo>
                <a:lnTo>
                  <a:pt x="428" y="393"/>
                </a:lnTo>
                <a:lnTo>
                  <a:pt x="433" y="411"/>
                </a:lnTo>
                <a:lnTo>
                  <a:pt x="433" y="432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6190" name="Line 44"/>
          <p:cNvSpPr>
            <a:spLocks noChangeShapeType="1"/>
          </p:cNvSpPr>
          <p:nvPr/>
        </p:nvSpPr>
        <p:spPr bwMode="auto">
          <a:xfrm>
            <a:off x="2771775" y="3286110"/>
            <a:ext cx="0" cy="8048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6191" name="Line 46"/>
          <p:cNvSpPr>
            <a:spLocks noChangeShapeType="1"/>
          </p:cNvSpPr>
          <p:nvPr/>
        </p:nvSpPr>
        <p:spPr bwMode="auto">
          <a:xfrm>
            <a:off x="6400800" y="1360472"/>
            <a:ext cx="0" cy="804863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699794" y="6349388"/>
            <a:ext cx="6015610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Istanza di ordine </a:t>
            </a:r>
          </a:p>
        </p:txBody>
      </p:sp>
      <p:sp>
        <p:nvSpPr>
          <p:cNvPr id="7171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6829-4AA0-4C24-BEED-B0F6864ECC44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1219200" y="1862126"/>
            <a:ext cx="6553200" cy="3581400"/>
          </a:xfrm>
          <a:prstGeom prst="rect">
            <a:avLst/>
          </a:prstGeom>
          <a:noFill/>
          <a:ln w="12700">
            <a:solidFill>
              <a:srgbClr val="DC008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>
            <a:off x="2895600" y="1873239"/>
            <a:ext cx="0" cy="3563937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177" name="Rectangle 12"/>
          <p:cNvSpPr>
            <a:spLocks noChangeArrowheads="1"/>
          </p:cNvSpPr>
          <p:nvPr/>
        </p:nvSpPr>
        <p:spPr bwMode="auto">
          <a:xfrm>
            <a:off x="1096963" y="1326826"/>
            <a:ext cx="112210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Arial" charset="0"/>
              </a:rPr>
              <a:t>ordine</a:t>
            </a:r>
          </a:p>
        </p:txBody>
      </p:sp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1219200" y="1825614"/>
            <a:ext cx="1654300" cy="3576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30000"/>
              </a:lnSpc>
            </a:pPr>
            <a:r>
              <a:rPr lang="it-IT" sz="2400" b="1" u="sng" dirty="0">
                <a:solidFill>
                  <a:srgbClr val="FF6600"/>
                </a:solidFill>
                <a:latin typeface="Arial" charset="0"/>
              </a:rPr>
              <a:t>COD-ORD</a:t>
            </a:r>
          </a:p>
          <a:p>
            <a:pPr>
              <a:lnSpc>
                <a:spcPct val="13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5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6</a:t>
            </a:r>
          </a:p>
        </p:txBody>
      </p:sp>
      <p:sp>
        <p:nvSpPr>
          <p:cNvPr id="7179" name="Rectangle 14"/>
          <p:cNvSpPr>
            <a:spLocks noChangeArrowheads="1"/>
          </p:cNvSpPr>
          <p:nvPr/>
        </p:nvSpPr>
        <p:spPr bwMode="auto">
          <a:xfrm>
            <a:off x="2897188" y="1787514"/>
            <a:ext cx="1465146" cy="3649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u="sng">
                <a:solidFill>
                  <a:srgbClr val="FF6600"/>
                </a:solidFill>
                <a:latin typeface="Arial" charset="0"/>
              </a:rPr>
              <a:t>COD-CLI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3</a:t>
            </a:r>
          </a:p>
        </p:txBody>
      </p:sp>
      <p:sp>
        <p:nvSpPr>
          <p:cNvPr id="7180" name="Rectangle 15"/>
          <p:cNvSpPr>
            <a:spLocks noChangeArrowheads="1"/>
          </p:cNvSpPr>
          <p:nvPr/>
        </p:nvSpPr>
        <p:spPr bwMode="auto">
          <a:xfrm>
            <a:off x="4344988" y="1787514"/>
            <a:ext cx="1760098" cy="3649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DATA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2014-06-01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2014-08-03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2014-09-01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2014-07-01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2014-08-01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2014-09-03</a:t>
            </a:r>
          </a:p>
        </p:txBody>
      </p:sp>
      <p:sp>
        <p:nvSpPr>
          <p:cNvPr id="7181" name="Rectangle 16"/>
          <p:cNvSpPr>
            <a:spLocks noChangeArrowheads="1"/>
          </p:cNvSpPr>
          <p:nvPr/>
        </p:nvSpPr>
        <p:spPr bwMode="auto">
          <a:xfrm>
            <a:off x="6085944" y="1785926"/>
            <a:ext cx="1611853" cy="3649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IMPORTO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50.000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8.000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5.500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12.000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1.500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27.000</a:t>
            </a:r>
          </a:p>
        </p:txBody>
      </p:sp>
      <p:sp>
        <p:nvSpPr>
          <p:cNvPr id="7182" name="Line 19"/>
          <p:cNvSpPr>
            <a:spLocks noChangeShapeType="1"/>
          </p:cNvSpPr>
          <p:nvPr/>
        </p:nvSpPr>
        <p:spPr bwMode="auto">
          <a:xfrm>
            <a:off x="4343400" y="1871651"/>
            <a:ext cx="0" cy="35655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183" name="Line 20"/>
          <p:cNvSpPr>
            <a:spLocks noChangeShapeType="1"/>
          </p:cNvSpPr>
          <p:nvPr/>
        </p:nvSpPr>
        <p:spPr bwMode="auto">
          <a:xfrm>
            <a:off x="6096000" y="1862126"/>
            <a:ext cx="0" cy="3563938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184" name="Line 22"/>
          <p:cNvSpPr>
            <a:spLocks noChangeShapeType="1"/>
          </p:cNvSpPr>
          <p:nvPr/>
        </p:nvSpPr>
        <p:spPr bwMode="auto">
          <a:xfrm>
            <a:off x="1219200" y="2319326"/>
            <a:ext cx="6553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185" name="Line 23"/>
          <p:cNvSpPr>
            <a:spLocks noChangeShapeType="1"/>
          </p:cNvSpPr>
          <p:nvPr/>
        </p:nvSpPr>
        <p:spPr bwMode="auto">
          <a:xfrm>
            <a:off x="1219200" y="2395526"/>
            <a:ext cx="6553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186" name="Line 24"/>
          <p:cNvSpPr>
            <a:spLocks noChangeShapeType="1"/>
          </p:cNvSpPr>
          <p:nvPr/>
        </p:nvSpPr>
        <p:spPr bwMode="auto">
          <a:xfrm>
            <a:off x="1219200" y="2928926"/>
            <a:ext cx="6553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187" name="Line 25"/>
          <p:cNvSpPr>
            <a:spLocks noChangeShapeType="1"/>
          </p:cNvSpPr>
          <p:nvPr/>
        </p:nvSpPr>
        <p:spPr bwMode="auto">
          <a:xfrm>
            <a:off x="1219200" y="3462326"/>
            <a:ext cx="6553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188" name="Line 26"/>
          <p:cNvSpPr>
            <a:spLocks noChangeShapeType="1"/>
          </p:cNvSpPr>
          <p:nvPr/>
        </p:nvSpPr>
        <p:spPr bwMode="auto">
          <a:xfrm>
            <a:off x="1219200" y="3995726"/>
            <a:ext cx="6553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189" name="Line 27"/>
          <p:cNvSpPr>
            <a:spLocks noChangeShapeType="1"/>
          </p:cNvSpPr>
          <p:nvPr/>
        </p:nvSpPr>
        <p:spPr bwMode="auto">
          <a:xfrm>
            <a:off x="1219200" y="4452926"/>
            <a:ext cx="6553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190" name="Line 28"/>
          <p:cNvSpPr>
            <a:spLocks noChangeShapeType="1"/>
          </p:cNvSpPr>
          <p:nvPr/>
        </p:nvSpPr>
        <p:spPr bwMode="auto">
          <a:xfrm>
            <a:off x="1219200" y="4910126"/>
            <a:ext cx="6553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483768" y="6349388"/>
            <a:ext cx="6231636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Query con ordinamento </a:t>
            </a:r>
          </a:p>
        </p:txBody>
      </p:sp>
      <p:sp>
        <p:nvSpPr>
          <p:cNvPr id="819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AF2A-BE4B-4B81-8BDF-32EC057683B5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25" name="Segnaposto contenuto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SELECT  *  FROM ORDINE</a:t>
            </a:r>
          </a:p>
          <a:p>
            <a:pPr>
              <a:buNone/>
            </a:pPr>
            <a:r>
              <a:rPr lang="it-IT" dirty="0"/>
              <a:t>WHERE IMPORTO &lt; 100.000</a:t>
            </a:r>
          </a:p>
          <a:p>
            <a:pPr>
              <a:buNone/>
            </a:pPr>
            <a:r>
              <a:rPr lang="it-IT" dirty="0">
                <a:solidFill>
                  <a:srgbClr val="0033CC"/>
                </a:solidFill>
              </a:rPr>
              <a:t>ORDER BY DATA</a:t>
            </a:r>
          </a:p>
          <a:p>
            <a:endParaRPr lang="it-IT" dirty="0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896938" y="3771920"/>
            <a:ext cx="7180262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8200" name="Rectangle 11"/>
          <p:cNvSpPr>
            <a:spLocks noChangeArrowheads="1"/>
          </p:cNvSpPr>
          <p:nvPr/>
        </p:nvSpPr>
        <p:spPr bwMode="auto">
          <a:xfrm>
            <a:off x="885825" y="2705120"/>
            <a:ext cx="7191375" cy="3581400"/>
          </a:xfrm>
          <a:prstGeom prst="rect">
            <a:avLst/>
          </a:prstGeom>
          <a:noFill/>
          <a:ln w="12700">
            <a:solidFill>
              <a:srgbClr val="DC008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8201" name="Line 12"/>
          <p:cNvSpPr>
            <a:spLocks noChangeShapeType="1"/>
          </p:cNvSpPr>
          <p:nvPr/>
        </p:nvSpPr>
        <p:spPr bwMode="auto">
          <a:xfrm>
            <a:off x="2562225" y="2716233"/>
            <a:ext cx="0" cy="3563937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887413" y="2630508"/>
            <a:ext cx="1654300" cy="3649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COD-ORD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5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6</a:t>
            </a:r>
          </a:p>
        </p:txBody>
      </p:sp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2563813" y="2630508"/>
            <a:ext cx="1465146" cy="3649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COD-CLI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</a:t>
            </a:r>
          </a:p>
        </p:txBody>
      </p:sp>
      <p:sp>
        <p:nvSpPr>
          <p:cNvPr id="8205" name="Rectangle 16"/>
          <p:cNvSpPr>
            <a:spLocks noChangeArrowheads="1"/>
          </p:cNvSpPr>
          <p:nvPr/>
        </p:nvSpPr>
        <p:spPr bwMode="auto">
          <a:xfrm>
            <a:off x="4011613" y="2630508"/>
            <a:ext cx="1760098" cy="3649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0000FF"/>
                </a:solidFill>
                <a:latin typeface="Arial" charset="0"/>
              </a:rPr>
              <a:t>DATA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0000FF"/>
                </a:solidFill>
                <a:latin typeface="Arial" charset="0"/>
              </a:rPr>
              <a:t>2014-06-01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0000FF"/>
                </a:solidFill>
                <a:latin typeface="Arial" charset="0"/>
              </a:rPr>
              <a:t>2014-07-01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0000FF"/>
                </a:solidFill>
                <a:latin typeface="Arial" charset="0"/>
              </a:rPr>
              <a:t>2014-08-01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0000FF"/>
                </a:solidFill>
                <a:latin typeface="Arial" charset="0"/>
              </a:rPr>
              <a:t>2014-08-03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0000FF"/>
                </a:solidFill>
                <a:latin typeface="Arial" charset="0"/>
              </a:rPr>
              <a:t>2014-09-01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0000FF"/>
                </a:solidFill>
                <a:latin typeface="Arial" charset="0"/>
              </a:rPr>
              <a:t>2014-09-03</a:t>
            </a:r>
          </a:p>
        </p:txBody>
      </p:sp>
      <p:sp>
        <p:nvSpPr>
          <p:cNvPr id="8206" name="Rectangle 17"/>
          <p:cNvSpPr>
            <a:spLocks noChangeArrowheads="1"/>
          </p:cNvSpPr>
          <p:nvPr/>
        </p:nvSpPr>
        <p:spPr bwMode="auto">
          <a:xfrm>
            <a:off x="6238343" y="2628920"/>
            <a:ext cx="1611853" cy="3649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IMPORTO</a:t>
            </a:r>
          </a:p>
          <a:p>
            <a:pPr algn="r"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50.000</a:t>
            </a:r>
          </a:p>
          <a:p>
            <a:pPr algn="r"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12.000</a:t>
            </a:r>
          </a:p>
          <a:p>
            <a:pPr algn="r"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  1.500</a:t>
            </a:r>
          </a:p>
          <a:p>
            <a:pPr algn="r"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  8.000</a:t>
            </a:r>
          </a:p>
          <a:p>
            <a:pPr algn="r"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  5.500</a:t>
            </a:r>
          </a:p>
          <a:p>
            <a:pPr algn="r">
              <a:lnSpc>
                <a:spcPct val="140000"/>
              </a:lnSpc>
            </a:pPr>
            <a:r>
              <a:rPr lang="it-IT" sz="2400" b="1">
                <a:solidFill>
                  <a:srgbClr val="FF6600"/>
                </a:solidFill>
                <a:latin typeface="Arial" charset="0"/>
              </a:rPr>
              <a:t>27.000</a:t>
            </a:r>
          </a:p>
        </p:txBody>
      </p:sp>
      <p:sp>
        <p:nvSpPr>
          <p:cNvPr id="8207" name="Line 20"/>
          <p:cNvSpPr>
            <a:spLocks noChangeShapeType="1"/>
          </p:cNvSpPr>
          <p:nvPr/>
        </p:nvSpPr>
        <p:spPr bwMode="auto">
          <a:xfrm>
            <a:off x="4010025" y="2714645"/>
            <a:ext cx="0" cy="35655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8208" name="Line 21"/>
          <p:cNvSpPr>
            <a:spLocks noChangeShapeType="1"/>
          </p:cNvSpPr>
          <p:nvPr/>
        </p:nvSpPr>
        <p:spPr bwMode="auto">
          <a:xfrm>
            <a:off x="6172200" y="2705120"/>
            <a:ext cx="0" cy="3563938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8209" name="Line 24"/>
          <p:cNvSpPr>
            <a:spLocks noChangeShapeType="1"/>
          </p:cNvSpPr>
          <p:nvPr/>
        </p:nvSpPr>
        <p:spPr bwMode="auto">
          <a:xfrm>
            <a:off x="914400" y="3238520"/>
            <a:ext cx="71802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8210" name="Line 25"/>
          <p:cNvSpPr>
            <a:spLocks noChangeShapeType="1"/>
          </p:cNvSpPr>
          <p:nvPr/>
        </p:nvSpPr>
        <p:spPr bwMode="auto">
          <a:xfrm>
            <a:off x="914400" y="4229120"/>
            <a:ext cx="71802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8211" name="Line 26"/>
          <p:cNvSpPr>
            <a:spLocks noChangeShapeType="1"/>
          </p:cNvSpPr>
          <p:nvPr/>
        </p:nvSpPr>
        <p:spPr bwMode="auto">
          <a:xfrm>
            <a:off x="914400" y="4762520"/>
            <a:ext cx="71802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8212" name="Line 27"/>
          <p:cNvSpPr>
            <a:spLocks noChangeShapeType="1"/>
          </p:cNvSpPr>
          <p:nvPr/>
        </p:nvSpPr>
        <p:spPr bwMode="auto">
          <a:xfrm>
            <a:off x="914400" y="5295920"/>
            <a:ext cx="71802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8213" name="Line 28"/>
          <p:cNvSpPr>
            <a:spLocks noChangeShapeType="1"/>
          </p:cNvSpPr>
          <p:nvPr/>
        </p:nvSpPr>
        <p:spPr bwMode="auto">
          <a:xfrm>
            <a:off x="914400" y="5753120"/>
            <a:ext cx="71802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835696" y="6349388"/>
            <a:ext cx="6879708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Order by</a:t>
            </a:r>
          </a:p>
        </p:txBody>
      </p:sp>
      <p:sp>
        <p:nvSpPr>
          <p:cNvPr id="9219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A76F-F4D1-4283-A4E4-418164459C21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27" name="Segnaposto contenuto 2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SELECT  * FROM ORDINE</a:t>
            </a:r>
          </a:p>
          <a:p>
            <a:pPr>
              <a:buNone/>
            </a:pPr>
            <a:r>
              <a:rPr lang="it-IT" dirty="0"/>
              <a:t>WHERE IMPORTO &lt; 100.000 </a:t>
            </a:r>
          </a:p>
          <a:p>
            <a:pPr>
              <a:buNone/>
            </a:pPr>
            <a:r>
              <a:rPr lang="it-IT" dirty="0">
                <a:solidFill>
                  <a:srgbClr val="0033CC"/>
                </a:solidFill>
              </a:rPr>
              <a:t>ORDER BY COD-CLI</a:t>
            </a:r>
          </a:p>
          <a:p>
            <a:endParaRPr lang="it-IT" dirty="0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1295400" y="2723349"/>
            <a:ext cx="6858000" cy="3581400"/>
          </a:xfrm>
          <a:prstGeom prst="rect">
            <a:avLst/>
          </a:prstGeom>
          <a:noFill/>
          <a:ln w="12700">
            <a:solidFill>
              <a:srgbClr val="DC008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2971800" y="2734462"/>
            <a:ext cx="0" cy="3563937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1296988" y="2648737"/>
            <a:ext cx="1654300" cy="3709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COD-ORD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5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6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</a:t>
            </a:r>
          </a:p>
        </p:txBody>
      </p:sp>
      <p:sp>
        <p:nvSpPr>
          <p:cNvPr id="9227" name="Rectangle 14"/>
          <p:cNvSpPr>
            <a:spLocks noChangeArrowheads="1"/>
          </p:cNvSpPr>
          <p:nvPr/>
        </p:nvSpPr>
        <p:spPr bwMode="auto">
          <a:xfrm>
            <a:off x="2973388" y="2648737"/>
            <a:ext cx="1465146" cy="3649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COD-CLI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9228" name="Rectangle 15"/>
          <p:cNvSpPr>
            <a:spLocks noChangeArrowheads="1"/>
          </p:cNvSpPr>
          <p:nvPr/>
        </p:nvSpPr>
        <p:spPr bwMode="auto">
          <a:xfrm>
            <a:off x="4421188" y="2648737"/>
            <a:ext cx="1760098" cy="3709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DATA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2014-07-01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2014-08-01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2014-06-01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2014-09-03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2014-09-01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2014-08-03</a:t>
            </a:r>
          </a:p>
        </p:txBody>
      </p:sp>
      <p:sp>
        <p:nvSpPr>
          <p:cNvPr id="9229" name="Rectangle 16"/>
          <p:cNvSpPr>
            <a:spLocks noChangeArrowheads="1"/>
          </p:cNvSpPr>
          <p:nvPr/>
        </p:nvSpPr>
        <p:spPr bwMode="auto">
          <a:xfrm>
            <a:off x="6162145" y="2647149"/>
            <a:ext cx="1611853" cy="3709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IMPORTO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12.000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1.500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50.000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5.500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27.000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8.000</a:t>
            </a:r>
          </a:p>
        </p:txBody>
      </p:sp>
      <p:sp>
        <p:nvSpPr>
          <p:cNvPr id="9230" name="Line 19"/>
          <p:cNvSpPr>
            <a:spLocks noChangeShapeType="1"/>
          </p:cNvSpPr>
          <p:nvPr/>
        </p:nvSpPr>
        <p:spPr bwMode="auto">
          <a:xfrm>
            <a:off x="4419600" y="2732874"/>
            <a:ext cx="0" cy="35655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9231" name="Line 20"/>
          <p:cNvSpPr>
            <a:spLocks noChangeShapeType="1"/>
          </p:cNvSpPr>
          <p:nvPr/>
        </p:nvSpPr>
        <p:spPr bwMode="auto">
          <a:xfrm>
            <a:off x="6173788" y="2724937"/>
            <a:ext cx="0" cy="3563937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9233" name="Line 23"/>
          <p:cNvSpPr>
            <a:spLocks noChangeShapeType="1"/>
          </p:cNvSpPr>
          <p:nvPr/>
        </p:nvSpPr>
        <p:spPr bwMode="auto">
          <a:xfrm>
            <a:off x="1295400" y="3180549"/>
            <a:ext cx="68754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9234" name="Line 24"/>
          <p:cNvSpPr>
            <a:spLocks noChangeShapeType="1"/>
          </p:cNvSpPr>
          <p:nvPr/>
        </p:nvSpPr>
        <p:spPr bwMode="auto">
          <a:xfrm>
            <a:off x="1295400" y="3256749"/>
            <a:ext cx="68754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9235" name="Line 25"/>
          <p:cNvSpPr>
            <a:spLocks noChangeShapeType="1"/>
          </p:cNvSpPr>
          <p:nvPr/>
        </p:nvSpPr>
        <p:spPr bwMode="auto">
          <a:xfrm>
            <a:off x="1295400" y="3713949"/>
            <a:ext cx="68754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9236" name="Line 26"/>
          <p:cNvSpPr>
            <a:spLocks noChangeShapeType="1"/>
          </p:cNvSpPr>
          <p:nvPr/>
        </p:nvSpPr>
        <p:spPr bwMode="auto">
          <a:xfrm>
            <a:off x="1295400" y="4247349"/>
            <a:ext cx="68754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9237" name="Line 27"/>
          <p:cNvSpPr>
            <a:spLocks noChangeShapeType="1"/>
          </p:cNvSpPr>
          <p:nvPr/>
        </p:nvSpPr>
        <p:spPr bwMode="auto">
          <a:xfrm>
            <a:off x="1295400" y="4780749"/>
            <a:ext cx="68754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9238" name="Line 28"/>
          <p:cNvSpPr>
            <a:spLocks noChangeShapeType="1"/>
          </p:cNvSpPr>
          <p:nvPr/>
        </p:nvSpPr>
        <p:spPr bwMode="auto">
          <a:xfrm>
            <a:off x="1295400" y="5237949"/>
            <a:ext cx="68754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9239" name="Line 29"/>
          <p:cNvSpPr>
            <a:spLocks noChangeShapeType="1"/>
          </p:cNvSpPr>
          <p:nvPr/>
        </p:nvSpPr>
        <p:spPr bwMode="auto">
          <a:xfrm>
            <a:off x="1371600" y="5847549"/>
            <a:ext cx="68754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699792" y="6349388"/>
            <a:ext cx="6015612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Order by</a:t>
            </a:r>
          </a:p>
        </p:txBody>
      </p:sp>
      <p:sp>
        <p:nvSpPr>
          <p:cNvPr id="10243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6DB-6ED1-4C28-9931-C81E6143C772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21" name="Segnaposto contenuto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.......</a:t>
            </a:r>
          </a:p>
          <a:p>
            <a:pPr>
              <a:buNone/>
            </a:pPr>
            <a:r>
              <a:rPr lang="it-IT" dirty="0"/>
              <a:t>ORDER BY COD-CLI </a:t>
            </a:r>
            <a:r>
              <a:rPr lang="it-IT" dirty="0">
                <a:solidFill>
                  <a:srgbClr val="0033CC"/>
                </a:solidFill>
              </a:rPr>
              <a:t>ASC</a:t>
            </a:r>
            <a:r>
              <a:rPr lang="it-IT" dirty="0"/>
              <a:t>, DATA </a:t>
            </a:r>
            <a:r>
              <a:rPr lang="it-I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DESC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1357290" y="2437597"/>
            <a:ext cx="6858000" cy="3581400"/>
          </a:xfrm>
          <a:prstGeom prst="rect">
            <a:avLst/>
          </a:prstGeom>
          <a:noFill/>
          <a:ln w="12700">
            <a:solidFill>
              <a:srgbClr val="DC008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3033690" y="2448710"/>
            <a:ext cx="0" cy="3563937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1358878" y="2362985"/>
            <a:ext cx="1654300" cy="3709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COD-ORD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5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6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</a:t>
            </a:r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3035278" y="2362985"/>
            <a:ext cx="1465146" cy="3649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COD-CLI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3</a:t>
            </a:r>
          </a:p>
          <a:p>
            <a:pPr>
              <a:lnSpc>
                <a:spcPct val="140000"/>
              </a:lnSpc>
            </a:pPr>
            <a:r>
              <a:rPr lang="it-IT" sz="2400" b="1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4483078" y="2362985"/>
            <a:ext cx="1757093" cy="36845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DATA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2014-08-01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2014-07-01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2014-09-03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2014-09-01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2014-06-01</a:t>
            </a:r>
          </a:p>
          <a:p>
            <a:pPr>
              <a:lnSpc>
                <a:spcPct val="140000"/>
              </a:lnSpc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2014-08-03</a:t>
            </a:r>
          </a:p>
        </p:txBody>
      </p:sp>
      <p:sp>
        <p:nvSpPr>
          <p:cNvPr id="10253" name="Rectangle 16"/>
          <p:cNvSpPr>
            <a:spLocks noChangeArrowheads="1"/>
          </p:cNvSpPr>
          <p:nvPr/>
        </p:nvSpPr>
        <p:spPr bwMode="auto">
          <a:xfrm>
            <a:off x="6452635" y="2361397"/>
            <a:ext cx="1611853" cy="3709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IMPORTO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1.500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12.000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27.000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  5.500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50.000</a:t>
            </a:r>
          </a:p>
          <a:p>
            <a:pPr algn="r">
              <a:lnSpc>
                <a:spcPct val="140000"/>
              </a:lnSpc>
            </a:pPr>
            <a:r>
              <a:rPr lang="it-IT" sz="2400" b="1" dirty="0">
                <a:solidFill>
                  <a:srgbClr val="FF6600"/>
                </a:solidFill>
                <a:latin typeface="Arial" charset="0"/>
              </a:rPr>
              <a:t>8.000</a:t>
            </a:r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4481490" y="2447122"/>
            <a:ext cx="0" cy="3565525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0255" name="Line 20"/>
          <p:cNvSpPr>
            <a:spLocks noChangeShapeType="1"/>
          </p:cNvSpPr>
          <p:nvPr/>
        </p:nvSpPr>
        <p:spPr bwMode="auto">
          <a:xfrm>
            <a:off x="6386490" y="2437597"/>
            <a:ext cx="0" cy="3563938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0257" name="Line 22"/>
          <p:cNvSpPr>
            <a:spLocks noChangeShapeType="1"/>
          </p:cNvSpPr>
          <p:nvPr/>
        </p:nvSpPr>
        <p:spPr bwMode="auto">
          <a:xfrm>
            <a:off x="1357290" y="2970997"/>
            <a:ext cx="687546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71800" y="6349388"/>
            <a:ext cx="5943604" cy="365760"/>
          </a:xfrm>
        </p:spPr>
        <p:txBody>
          <a:bodyPr/>
          <a:lstStyle/>
          <a:p>
            <a:r>
              <a:rPr lang="it-IT" dirty="0" err="1"/>
              <a:t>UniMoRe</a:t>
            </a:r>
            <a:r>
              <a:rPr lang="it-IT" dirty="0"/>
              <a:t> FIM - Basi di Dati,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Martoglia</a:t>
            </a:r>
            <a:r>
              <a:rPr lang="it-IT" dirty="0"/>
              <a:t> – Interrogazioni complesse (I parte)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Focus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Origine.thmx</Template>
  <TotalTime>491</TotalTime>
  <Words>1560</Words>
  <Application>Microsoft Macintosh PowerPoint</Application>
  <PresentationFormat>Presentazione su schermo (4:3)</PresentationFormat>
  <Paragraphs>508</Paragraphs>
  <Slides>27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37" baseType="lpstr">
      <vt:lpstr>Arial</vt:lpstr>
      <vt:lpstr>Calibri</vt:lpstr>
      <vt:lpstr>Helvetica Neue</vt:lpstr>
      <vt:lpstr>Helvetica Neue Light</vt:lpstr>
      <vt:lpstr>Helvetica Neue LT Std 55 Roman</vt:lpstr>
      <vt:lpstr>Helvetica Neue Medium</vt:lpstr>
      <vt:lpstr>Wingdings</vt:lpstr>
      <vt:lpstr>Wingdings 3</vt:lpstr>
      <vt:lpstr>Origine</vt:lpstr>
      <vt:lpstr>Tema di Office</vt:lpstr>
      <vt:lpstr>Presentazione standard di PowerPoint</vt:lpstr>
      <vt:lpstr>Basi di Dati</vt:lpstr>
      <vt:lpstr>Basi di Dati – Dove ci troviamo?</vt:lpstr>
      <vt:lpstr>Classificazione delle interrogazioni complesse</vt:lpstr>
      <vt:lpstr>Esempio : gestione ordini </vt:lpstr>
      <vt:lpstr>Istanza di ordine </vt:lpstr>
      <vt:lpstr>Query con ordinamento </vt:lpstr>
      <vt:lpstr>Order by</vt:lpstr>
      <vt:lpstr>Order by</vt:lpstr>
      <vt:lpstr>Query aggregate </vt:lpstr>
      <vt:lpstr>Query con massimo</vt:lpstr>
      <vt:lpstr>Query con sommatoria</vt:lpstr>
      <vt:lpstr>Query con raggruppamento </vt:lpstr>
      <vt:lpstr>Query con raggruppamento </vt:lpstr>
      <vt:lpstr>Query con raggruppamento </vt:lpstr>
      <vt:lpstr>Passo 1: Valutazione WHERE</vt:lpstr>
      <vt:lpstr>Passo 2 : Raggruppamento</vt:lpstr>
      <vt:lpstr>Passo 3 : Calcolo degli aggregati </vt:lpstr>
      <vt:lpstr>Passo 4 : Estrazione dei gruppi </vt:lpstr>
      <vt:lpstr>Passo 5 : Produzione del risultato </vt:lpstr>
      <vt:lpstr>Doppio raggruppamento </vt:lpstr>
      <vt:lpstr>Situazione dopo il join e il raggruppamento</vt:lpstr>
      <vt:lpstr>Estrazione del risultato </vt:lpstr>
      <vt:lpstr>Query con raggruppamento e ordinamento </vt:lpstr>
      <vt:lpstr>Raggruppamento e ordinamento </vt:lpstr>
      <vt:lpstr>ESERCIZI SUL GROUP BY</vt:lpstr>
      <vt:lpstr>ESERCIZI SUL GROUP BY</vt:lpstr>
    </vt:vector>
  </TitlesOfParts>
  <Company>Università di Modena e Reggio Emilia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Tecniche evolute per la gestione dei dati</dc:title>
  <dc:creator>Riccardo</dc:creator>
  <cp:lastModifiedBy>Riccardo MARTOGLIA</cp:lastModifiedBy>
  <cp:revision>520</cp:revision>
  <dcterms:created xsi:type="dcterms:W3CDTF">2010-04-20T15:50:36Z</dcterms:created>
  <dcterms:modified xsi:type="dcterms:W3CDTF">2020-04-13T08:31:26Z</dcterms:modified>
</cp:coreProperties>
</file>