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9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38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97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0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79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9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9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42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D7667-0B28-4237-B3DC-9C21F51E6240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FE02D4-4AE1-4D64-8991-D86AAE4535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2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D7A9-DCBC-473C-A60D-3214F7A5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348" y="1479454"/>
            <a:ext cx="8029304" cy="343217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master/worker multithreading usando MPI e Pthreads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D692-7699-4097-BBFE-39E00B23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20065"/>
            <a:ext cx="9144000" cy="572583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Simone Ruberto e Riccardo Ruberto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070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E4FF-C76F-4672-A6CC-7F382D57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8938"/>
            <a:ext cx="2947482" cy="1248814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Paradigma Master/Worker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D88-4BF0-477A-AACF-5299B6D1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Master/Worker è un paradigma di programmazione parallela.</a:t>
            </a:r>
          </a:p>
          <a:p>
            <a:pPr marL="0" indent="0" algn="ctr">
              <a:buNone/>
            </a:pPr>
            <a:r>
              <a:rPr lang="it-IT" sz="2400" dirty="0"/>
              <a:t>Il master è colui che divide il problema e il workload per ogni worker. L’unica comunicazione tra master e worker</a:t>
            </a:r>
            <a:r>
              <a:rPr lang="it-IT" sz="1800" dirty="0"/>
              <a:t>s</a:t>
            </a:r>
            <a:r>
              <a:rPr lang="it-IT" sz="2400" dirty="0"/>
              <a:t> avviene per il passaggio di argomenti (verso i worker</a:t>
            </a:r>
            <a:r>
              <a:rPr lang="it-IT" sz="1800" dirty="0"/>
              <a:t>s</a:t>
            </a:r>
            <a:r>
              <a:rPr lang="it-IT" sz="2400" dirty="0"/>
              <a:t>) e per ricevere i risultati (dai worker</a:t>
            </a:r>
            <a:r>
              <a:rPr lang="it-IT" sz="1800" dirty="0"/>
              <a:t>s</a:t>
            </a:r>
            <a:r>
              <a:rPr lang="it-IT" sz="2400" dirty="0"/>
              <a:t>).</a:t>
            </a:r>
          </a:p>
          <a:p>
            <a:pPr marL="0" indent="0" algn="ctr">
              <a:buNone/>
            </a:pPr>
            <a:r>
              <a:rPr lang="en-GB" sz="2400" dirty="0"/>
              <a:t>Il master quindi, si occuperà di ricevere input dall’utente, incaricare I worker</a:t>
            </a:r>
            <a:r>
              <a:rPr lang="en-GB" sz="1800" dirty="0"/>
              <a:t>s</a:t>
            </a:r>
            <a:r>
              <a:rPr lang="en-GB" sz="2400" dirty="0"/>
              <a:t> e ritornare I risultati all’utente.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790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1367-A07D-47B9-89C0-C2736563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6354"/>
            <a:ext cx="2947482" cy="621797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di base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F07C-B19D-4B84-8AFE-69D972AF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realizzare un framework master/worker si è deciso di utilizzare MPI per la comunicazione tra master e worker</a:t>
            </a:r>
            <a:r>
              <a:rPr lang="it-IT" sz="1600" dirty="0"/>
              <a:t>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Per suddividere il lavoro assegnato ai worker</a:t>
            </a:r>
            <a:r>
              <a:rPr lang="it-IT" sz="1600" dirty="0"/>
              <a:t>s </a:t>
            </a:r>
            <a:r>
              <a:rPr lang="it-IT" dirty="0"/>
              <a:t>si utilizza Pthread.</a:t>
            </a:r>
          </a:p>
          <a:p>
            <a:pPr marL="0" indent="0">
              <a:buNone/>
            </a:pPr>
            <a:r>
              <a:rPr lang="it-IT" dirty="0"/>
              <a:t>Problemi:</a:t>
            </a:r>
          </a:p>
          <a:p>
            <a:pPr lvl="1"/>
            <a:r>
              <a:rPr lang="it-IT" dirty="0"/>
              <a:t>Ricevere input dall’ utente.</a:t>
            </a:r>
          </a:p>
          <a:p>
            <a:pPr lvl="1"/>
            <a:r>
              <a:rPr lang="it-IT" dirty="0"/>
              <a:t>Dividere il lavoro tra i worker</a:t>
            </a:r>
            <a:r>
              <a:rPr lang="it-IT" sz="1400" dirty="0"/>
              <a:t>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Controllare lo stato dei workers e delle azioni in corso.</a:t>
            </a:r>
          </a:p>
          <a:p>
            <a:pPr lvl="1"/>
            <a:r>
              <a:rPr lang="en-GB" dirty="0"/>
              <a:t>Dividere il workload del singolo worker su più </a:t>
            </a:r>
            <a:r>
              <a:rPr lang="en-GB" i="1" dirty="0"/>
              <a:t>threads.</a:t>
            </a:r>
          </a:p>
          <a:p>
            <a:pPr lvl="1"/>
            <a:r>
              <a:rPr lang="en-GB" dirty="0"/>
              <a:t>Ricevere I risultati dai worker</a:t>
            </a:r>
            <a:r>
              <a:rPr lang="en-GB" sz="1400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Il </a:t>
            </a:r>
            <a:r>
              <a:rPr lang="it-IT" dirty="0"/>
              <a:t>tutto</a:t>
            </a:r>
            <a:r>
              <a:rPr lang="en-GB" dirty="0"/>
              <a:t> permettendo all’utente di eseguire più compiti contemporaneamente.</a:t>
            </a:r>
          </a:p>
        </p:txBody>
      </p:sp>
    </p:spTree>
    <p:extLst>
      <p:ext uri="{BB962C8B-B14F-4D97-AF65-F5344CB8AC3E}">
        <p14:creationId xmlns:p14="http://schemas.microsoft.com/office/powerpoint/2010/main" val="133239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CCF0-39D8-4E7F-ADE7-E03B899B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8938"/>
            <a:ext cx="3230510" cy="604380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8388-8A33-47F3-829C-C58C5EDB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dirty="0"/>
              <a:t>Una parte essenziale del framework è la comunicazione, infatti per massimizzare la velocità e permettere un ampia flessibilità di utilizzo è importante minimazzare il numero di comunicazioni.</a:t>
            </a:r>
          </a:p>
          <a:p>
            <a:pPr marL="0" indent="0" algn="ctr">
              <a:buNone/>
            </a:pPr>
            <a:endParaRPr lang="it-IT" dirty="0"/>
          </a:p>
          <a:p>
            <a:pPr marL="502920" lvl="1" indent="0">
              <a:buNone/>
            </a:pPr>
            <a:r>
              <a:rPr lang="it-IT" sz="2000" dirty="0"/>
              <a:t>Il </a:t>
            </a:r>
            <a:r>
              <a:rPr lang="it-IT" sz="2000" b="1" dirty="0"/>
              <a:t>MASTER</a:t>
            </a:r>
            <a:r>
              <a:rPr lang="it-IT" sz="2000" dirty="0"/>
              <a:t> deve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dirty="0"/>
              <a:t>Restare in ascolto di nuove task da eseguire.</a:t>
            </a:r>
          </a:p>
          <a:p>
            <a:pPr lvl="1"/>
            <a:r>
              <a:rPr lang="it-IT" dirty="0"/>
              <a:t>Conoscere in ogni istante lo stato dei worker</a:t>
            </a:r>
            <a:r>
              <a:rPr lang="it-IT" sz="1600" dirty="0"/>
              <a:t>s</a:t>
            </a:r>
            <a:r>
              <a:rPr lang="it-IT" dirty="0"/>
              <a:t> e dei thread</a:t>
            </a:r>
            <a:r>
              <a:rPr lang="it-IT" sz="1600" dirty="0"/>
              <a:t>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Conoscere in ogni istante lo stato di avanzamento delle tasks.</a:t>
            </a:r>
          </a:p>
          <a:p>
            <a:pPr lvl="1"/>
            <a:r>
              <a:rPr lang="it-IT" dirty="0"/>
              <a:t>Ritornare all’utente i risultati non appena finita una task</a:t>
            </a:r>
            <a:r>
              <a:rPr lang="it-IT" sz="1600" dirty="0"/>
              <a:t>.</a:t>
            </a:r>
          </a:p>
          <a:p>
            <a:pPr marL="502920" lvl="1" indent="0">
              <a:buNone/>
            </a:pPr>
            <a:endParaRPr lang="it-IT" sz="1600" dirty="0"/>
          </a:p>
          <a:p>
            <a:pPr marL="502920" lvl="1" indent="0">
              <a:buNone/>
            </a:pPr>
            <a:r>
              <a:rPr lang="it-IT" sz="2000" dirty="0"/>
              <a:t>I </a:t>
            </a:r>
            <a:r>
              <a:rPr lang="it-IT" sz="2000" b="1" dirty="0"/>
              <a:t>WORKERs </a:t>
            </a:r>
            <a:r>
              <a:rPr lang="it-IT" sz="2000" dirty="0"/>
              <a:t>devono:</a:t>
            </a:r>
          </a:p>
          <a:p>
            <a:pPr lvl="1"/>
            <a:r>
              <a:rPr lang="it-IT" dirty="0"/>
              <a:t>Ricevere task e realitivi argomenti dal master.</a:t>
            </a:r>
          </a:p>
          <a:p>
            <a:pPr lvl="1"/>
            <a:r>
              <a:rPr lang="it-IT" dirty="0"/>
              <a:t>Suddividere il lavoro tra i threads.</a:t>
            </a:r>
          </a:p>
          <a:p>
            <a:pPr lvl="1"/>
            <a:r>
              <a:rPr lang="it-IT" dirty="0"/>
              <a:t>Ritornare i risultati al master.</a:t>
            </a:r>
          </a:p>
          <a:p>
            <a:pPr marL="502920" lvl="1" indent="0">
              <a:buNone/>
            </a:pPr>
            <a:endParaRPr lang="it-IT" dirty="0"/>
          </a:p>
          <a:p>
            <a:pPr marL="502920" lvl="1" indent="0">
              <a:buNone/>
            </a:pPr>
            <a:r>
              <a:rPr lang="it-IT" sz="2000" dirty="0"/>
              <a:t>Si è fatto in modo di evitare comunicazioni tra thread andando a far lavorare i thread su partizioni di dati disgiunte, senza necessità di utilizzare primitive di sincronizzazione per accedervi.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5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2E55-D83C-4335-9A0D-383B260B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6354"/>
            <a:ext cx="2947482" cy="639214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9C6C1-51D1-43BF-A618-1F0C6269B950}"/>
              </a:ext>
            </a:extLst>
          </p:cNvPr>
          <p:cNvSpPr txBox="1"/>
          <p:nvPr/>
        </p:nvSpPr>
        <p:spPr>
          <a:xfrm>
            <a:off x="3857896" y="4740728"/>
            <a:ext cx="7585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rappresenta lo speedup ottenuto con diversi processi e diversi carichi di lavoro per la funzione di creazione delle matrici.</a:t>
            </a:r>
            <a:r>
              <a:rPr lang="it-IT" sz="1800" dirty="0"/>
              <a:t> </a:t>
            </a:r>
          </a:p>
          <a:p>
            <a:endParaRPr lang="it-IT" dirty="0"/>
          </a:p>
          <a:p>
            <a:pPr algn="ctr"/>
            <a:r>
              <a:rPr lang="it-IT" sz="1600" i="1" dirty="0"/>
              <a:t>«per 1k si intende la creazione di una matrice avente 1000 righe e 1000 colonne»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06256D5-6864-448A-8E00-54A9DD34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96" y="766353"/>
            <a:ext cx="6940733" cy="3849603"/>
          </a:xfrm>
        </p:spPr>
      </p:pic>
    </p:spTree>
    <p:extLst>
      <p:ext uri="{BB962C8B-B14F-4D97-AF65-F5344CB8AC3E}">
        <p14:creationId xmlns:p14="http://schemas.microsoft.com/office/powerpoint/2010/main" val="359621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C414-345E-4CD1-BA7A-1DDE0ACA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6354"/>
            <a:ext cx="2947482" cy="708883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Problematiche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8E11-0493-4C37-8EB2-E9A3F542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Comunicazioni non bloccanti:</a:t>
            </a:r>
          </a:p>
          <a:p>
            <a:pPr marL="502920" lvl="1" indent="0">
              <a:buNone/>
            </a:pPr>
            <a:r>
              <a:rPr lang="it-IT" sz="1600" dirty="0"/>
              <a:t>Come descritto si è voluto diminuire il numero di comunicazioni. Ma anche evitare comunicazioni bloccanti, optando per funzioni </a:t>
            </a:r>
            <a:r>
              <a:rPr lang="it-IT" sz="1600" i="1" dirty="0"/>
              <a:t>Immediate. </a:t>
            </a:r>
            <a:r>
              <a:rPr lang="it-IT" sz="1600" dirty="0"/>
              <a:t>L’utilizzo di funzioni non bloccanti implica un controllo continuo dell’avvenuta ricezione/invio dei messaggi. </a:t>
            </a:r>
          </a:p>
          <a:p>
            <a:pPr marL="502920" lvl="1" indent="0">
              <a:buNone/>
            </a:pPr>
            <a:r>
              <a:rPr lang="it-IT" sz="1600" dirty="0"/>
              <a:t>Questo provoca una flessibilità e reattività maggiore,ma andando a sovraccaricare l’infrastruttura MPI.</a:t>
            </a:r>
          </a:p>
          <a:p>
            <a:pPr marL="0" indent="0">
              <a:buNone/>
            </a:pPr>
            <a:r>
              <a:rPr lang="it-IT" b="1" dirty="0"/>
              <a:t>Stato delle task:</a:t>
            </a:r>
            <a:endParaRPr lang="it-IT" sz="1800" b="1" dirty="0"/>
          </a:p>
          <a:p>
            <a:pPr marL="502920" lvl="1" indent="0">
              <a:buNone/>
            </a:pPr>
            <a:r>
              <a:rPr lang="it-IT" sz="1600" dirty="0"/>
              <a:t>Per tenere conto delle tasks in esecuzione e del loro stato di avanzamento è stato necessario utilizzare un puntatore a un array di struct e delle code ad ogni presa in carico di compiti da parte dei </a:t>
            </a:r>
            <a:r>
              <a:rPr lang="it-IT" sz="1600" i="1" dirty="0"/>
              <a:t>Worker.</a:t>
            </a:r>
            <a:r>
              <a:rPr lang="it-IT" sz="1600" dirty="0"/>
              <a:t> </a:t>
            </a:r>
          </a:p>
          <a:p>
            <a:pPr marL="502920" lvl="1" indent="0">
              <a:buNone/>
            </a:pPr>
            <a:r>
              <a:rPr lang="it-IT" sz="1600" dirty="0"/>
              <a:t>Questo implica che molto tempo è impiegato nel preparare queste strutture dati ad ogni </a:t>
            </a:r>
            <a:r>
              <a:rPr lang="it-IT" sz="1600"/>
              <a:t>task.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131967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1121</TotalTime>
  <Words>466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Framework master/worker multithreading usando MPI e Pthreads</vt:lpstr>
      <vt:lpstr>Paradigma Master/Worker</vt:lpstr>
      <vt:lpstr>Idea di base</vt:lpstr>
      <vt:lpstr>Comunicazione</vt:lpstr>
      <vt:lpstr>SpeedUp</vt:lpstr>
      <vt:lpstr>Problematiche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master/worker multithreading usando MPI e Pthreads</dc:title>
  <dc:creator>Robb</dc:creator>
  <cp:lastModifiedBy>Robb</cp:lastModifiedBy>
  <cp:revision>26</cp:revision>
  <dcterms:created xsi:type="dcterms:W3CDTF">2021-01-19T10:49:44Z</dcterms:created>
  <dcterms:modified xsi:type="dcterms:W3CDTF">2021-01-20T23:01:24Z</dcterms:modified>
</cp:coreProperties>
</file>