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Comfortaa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font" Target="fonts/Comfortaa-bold.fntdata"/><Relationship Id="rId12" Type="http://schemas.openxmlformats.org/officeDocument/2006/relationships/slide" Target="slides/slide7.xml"/><Relationship Id="rId23" Type="http://schemas.openxmlformats.org/officeDocument/2006/relationships/font" Target="fonts/Comfortaa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3f21b84584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3f21b84584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3f21b84584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3f21b84584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3f21b84584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3f21b84584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3f21b84584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3f21b84584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3f21b84584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3f21b84584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3f21b84584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3f21b84584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3f21b84584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3f21b84584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3f21b84584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3f21b84584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3f21b84584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3f21b84584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3f21b84584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3f21b84584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3f21b84584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3f21b84584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3f21b84584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3f21b84584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3f21b84584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3f21b84584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3f21b84584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3f21b84584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3f21b84584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3f21b84584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3f21b84584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3f21b84584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2.png"/><Relationship Id="rId4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image" Target="../media/image2.png"/><Relationship Id="rId7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0000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951175"/>
            <a:ext cx="8520600" cy="85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360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Big Data Analytics and Text Mining Project</a:t>
            </a:r>
            <a:endParaRPr sz="3600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1987050"/>
            <a:ext cx="8520600" cy="5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latin typeface="Comfortaa"/>
                <a:ea typeface="Comfortaa"/>
                <a:cs typeface="Comfortaa"/>
                <a:sym typeface="Comfortaa"/>
              </a:rPr>
              <a:t>Testing GraphAny on a RelBench task</a:t>
            </a:r>
            <a:endParaRPr sz="24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311700" y="4114800"/>
            <a:ext cx="4510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Riccardo Romeo</a:t>
            </a:r>
            <a:endParaRPr b="1" sz="180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University of Bologna</a:t>
            </a:r>
            <a:endParaRPr sz="180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7146525" y="1765975"/>
            <a:ext cx="202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0000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>
            <p:ph type="title"/>
          </p:nvPr>
        </p:nvSpPr>
        <p:spPr>
          <a:xfrm>
            <a:off x="311700" y="445025"/>
            <a:ext cx="4497000" cy="24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4800">
                <a:latin typeface="Comfortaa"/>
                <a:ea typeface="Comfortaa"/>
                <a:cs typeface="Comfortaa"/>
                <a:sym typeface="Comfortaa"/>
              </a:rPr>
              <a:t>03</a:t>
            </a:r>
            <a:endParaRPr sz="4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4800">
                <a:latin typeface="Comfortaa"/>
                <a:ea typeface="Comfortaa"/>
                <a:cs typeface="Comfortaa"/>
                <a:sym typeface="Comfortaa"/>
              </a:rPr>
              <a:t>Experimental Setup</a:t>
            </a:r>
            <a:endParaRPr/>
          </a:p>
        </p:txBody>
      </p:sp>
      <p:sp>
        <p:nvSpPr>
          <p:cNvPr id="137" name="Google Shape;137;p22"/>
          <p:cNvSpPr txBox="1"/>
          <p:nvPr>
            <p:ph idx="1" type="body"/>
          </p:nvPr>
        </p:nvSpPr>
        <p:spPr>
          <a:xfrm>
            <a:off x="7168275" y="3386225"/>
            <a:ext cx="1664100" cy="118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p22" title="setting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4600" y="712225"/>
            <a:ext cx="3719050" cy="371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0000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600">
                <a:latin typeface="Comfortaa"/>
                <a:ea typeface="Comfortaa"/>
                <a:cs typeface="Comfortaa"/>
                <a:sym typeface="Comfortaa"/>
              </a:rPr>
              <a:t>Our Dataset</a:t>
            </a:r>
            <a:endParaRPr/>
          </a:p>
        </p:txBody>
      </p:sp>
      <p:sp>
        <p:nvSpPr>
          <p:cNvPr id="144" name="Google Shape;144;p23"/>
          <p:cNvSpPr txBox="1"/>
          <p:nvPr>
            <p:ph idx="1" type="body"/>
          </p:nvPr>
        </p:nvSpPr>
        <p:spPr>
          <a:xfrm>
            <a:off x="1312125" y="1161250"/>
            <a:ext cx="8520600" cy="5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>
                <a:latin typeface="Comfortaa"/>
                <a:ea typeface="Comfortaa"/>
                <a:cs typeface="Comfortaa"/>
                <a:sym typeface="Comfortaa"/>
              </a:rPr>
              <a:t>A HUGE Knowledge Graph:</a:t>
            </a:r>
            <a:endParaRPr/>
          </a:p>
        </p:txBody>
      </p:sp>
      <p:pic>
        <p:nvPicPr>
          <p:cNvPr id="145" name="Google Shape;145;p23" title="knowledge-graph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3650" y="1123637"/>
            <a:ext cx="3357975" cy="335792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3"/>
          <p:cNvSpPr txBox="1"/>
          <p:nvPr/>
        </p:nvSpPr>
        <p:spPr>
          <a:xfrm>
            <a:off x="361025" y="1934975"/>
            <a:ext cx="6263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omfortaa"/>
              <a:buChar char="●"/>
            </a:pPr>
            <a:r>
              <a:rPr lang="it" sz="180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97605 nodes.</a:t>
            </a:r>
            <a:endParaRPr sz="180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47" name="Google Shape;147;p23"/>
          <p:cNvSpPr txBox="1"/>
          <p:nvPr/>
        </p:nvSpPr>
        <p:spPr>
          <a:xfrm>
            <a:off x="361025" y="2571750"/>
            <a:ext cx="6263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it" sz="1800">
                <a:solidFill>
                  <a:schemeClr val="lt2"/>
                </a:solidFill>
              </a:rPr>
              <a:t>455432 edges.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148" name="Google Shape;148;p23"/>
          <p:cNvSpPr txBox="1"/>
          <p:nvPr/>
        </p:nvSpPr>
        <p:spPr>
          <a:xfrm>
            <a:off x="361025" y="3255750"/>
            <a:ext cx="6263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omfortaa"/>
              <a:buChar char="●"/>
            </a:pPr>
            <a:r>
              <a:rPr lang="it" sz="180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but only 3 labels.</a:t>
            </a:r>
            <a:endParaRPr sz="180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0000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600">
                <a:latin typeface="Comfortaa"/>
                <a:ea typeface="Comfortaa"/>
                <a:cs typeface="Comfortaa"/>
                <a:sym typeface="Comfortaa"/>
              </a:rPr>
              <a:t>The Metrics</a:t>
            </a:r>
            <a:endParaRPr/>
          </a:p>
        </p:txBody>
      </p:sp>
      <p:sp>
        <p:nvSpPr>
          <p:cNvPr id="154" name="Google Shape;154;p24"/>
          <p:cNvSpPr txBox="1"/>
          <p:nvPr>
            <p:ph idx="1" type="body"/>
          </p:nvPr>
        </p:nvSpPr>
        <p:spPr>
          <a:xfrm>
            <a:off x="311700" y="1152475"/>
            <a:ext cx="2213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2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fortaa"/>
              <a:buAutoNum type="arabicPeriod"/>
            </a:pPr>
            <a:r>
              <a:rPr lang="it" sz="2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F1-Score</a:t>
            </a:r>
            <a:endParaRPr/>
          </a:p>
        </p:txBody>
      </p:sp>
      <p:sp>
        <p:nvSpPr>
          <p:cNvPr id="155" name="Google Shape;155;p24"/>
          <p:cNvSpPr txBox="1"/>
          <p:nvPr/>
        </p:nvSpPr>
        <p:spPr>
          <a:xfrm>
            <a:off x="425625" y="2781138"/>
            <a:ext cx="3213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lang="it" sz="2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2. Binary ROC AUC</a:t>
            </a:r>
            <a:r>
              <a:rPr lang="it" sz="2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 sz="180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56" name="Google Shape;156;p24"/>
          <p:cNvSpPr txBox="1"/>
          <p:nvPr/>
        </p:nvSpPr>
        <p:spPr>
          <a:xfrm>
            <a:off x="425625" y="4038800"/>
            <a:ext cx="6263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lang="it" sz="2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3. One-vs-rest ROC AUC</a:t>
            </a:r>
            <a:endParaRPr sz="1800">
              <a:solidFill>
                <a:schemeClr val="lt2"/>
              </a:solidFill>
            </a:endParaRPr>
          </a:p>
        </p:txBody>
      </p:sp>
      <p:pic>
        <p:nvPicPr>
          <p:cNvPr id="157" name="Google Shape;157;p24" title="tes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5725" y="783575"/>
            <a:ext cx="1406500" cy="140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1950" y="1851975"/>
            <a:ext cx="4046200" cy="303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0000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title"/>
          </p:nvPr>
        </p:nvSpPr>
        <p:spPr>
          <a:xfrm>
            <a:off x="311700" y="445025"/>
            <a:ext cx="3735600" cy="28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4800">
                <a:latin typeface="Comfortaa"/>
                <a:ea typeface="Comfortaa"/>
                <a:cs typeface="Comfortaa"/>
                <a:sym typeface="Comfortaa"/>
              </a:rPr>
              <a:t>04</a:t>
            </a:r>
            <a:endParaRPr sz="4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4800">
                <a:latin typeface="Comfortaa"/>
                <a:ea typeface="Comfortaa"/>
                <a:cs typeface="Comfortaa"/>
                <a:sym typeface="Comfortaa"/>
              </a:rPr>
              <a:t>The</a:t>
            </a:r>
            <a:endParaRPr sz="4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4800">
                <a:latin typeface="Comfortaa"/>
                <a:ea typeface="Comfortaa"/>
                <a:cs typeface="Comfortaa"/>
                <a:sym typeface="Comfortaa"/>
              </a:rPr>
              <a:t>Results</a:t>
            </a:r>
            <a:endParaRPr sz="48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64" name="Google Shape;164;p25"/>
          <p:cNvSpPr txBox="1"/>
          <p:nvPr>
            <p:ph idx="1" type="body"/>
          </p:nvPr>
        </p:nvSpPr>
        <p:spPr>
          <a:xfrm>
            <a:off x="265500" y="4277925"/>
            <a:ext cx="4306500" cy="4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Google Shape;165;p25" title="analysi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2450" y="650438"/>
            <a:ext cx="3842625" cy="384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0000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600">
                <a:latin typeface="Comfortaa"/>
                <a:ea typeface="Comfortaa"/>
                <a:cs typeface="Comfortaa"/>
                <a:sym typeface="Comfortaa"/>
              </a:rPr>
              <a:t>GraphAny performances on Task</a:t>
            </a:r>
            <a:endParaRPr/>
          </a:p>
        </p:txBody>
      </p:sp>
      <p:sp>
        <p:nvSpPr>
          <p:cNvPr id="171" name="Google Shape;171;p26"/>
          <p:cNvSpPr txBox="1"/>
          <p:nvPr>
            <p:ph idx="1" type="body"/>
          </p:nvPr>
        </p:nvSpPr>
        <p:spPr>
          <a:xfrm>
            <a:off x="4080000" y="3864700"/>
            <a:ext cx="4752300" cy="7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438" y="1381500"/>
            <a:ext cx="7557125" cy="211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0000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/>
          <p:nvPr>
            <p:ph type="title"/>
          </p:nvPr>
        </p:nvSpPr>
        <p:spPr>
          <a:xfrm>
            <a:off x="311700" y="445025"/>
            <a:ext cx="4260300" cy="27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4800">
                <a:latin typeface="Comfortaa"/>
                <a:ea typeface="Comfortaa"/>
                <a:cs typeface="Comfortaa"/>
                <a:sym typeface="Comfortaa"/>
              </a:rPr>
              <a:t>05</a:t>
            </a:r>
            <a:endParaRPr sz="4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4800">
                <a:latin typeface="Comfortaa"/>
                <a:ea typeface="Comfortaa"/>
                <a:cs typeface="Comfortaa"/>
                <a:sym typeface="Comfortaa"/>
              </a:rPr>
              <a:t>Future </a:t>
            </a:r>
            <a:endParaRPr sz="4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4800">
                <a:latin typeface="Comfortaa"/>
                <a:ea typeface="Comfortaa"/>
                <a:cs typeface="Comfortaa"/>
                <a:sym typeface="Comfortaa"/>
              </a:rPr>
              <a:t>Project</a:t>
            </a:r>
            <a:endParaRPr sz="4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4800">
                <a:latin typeface="Comfortaa"/>
                <a:ea typeface="Comfortaa"/>
                <a:cs typeface="Comfortaa"/>
                <a:sym typeface="Comfortaa"/>
              </a:rPr>
              <a:t>Improvements</a:t>
            </a:r>
            <a:endParaRPr/>
          </a:p>
        </p:txBody>
      </p:sp>
      <p:sp>
        <p:nvSpPr>
          <p:cNvPr id="178" name="Google Shape;178;p27"/>
          <p:cNvSpPr txBox="1"/>
          <p:nvPr>
            <p:ph idx="1" type="body"/>
          </p:nvPr>
        </p:nvSpPr>
        <p:spPr>
          <a:xfrm>
            <a:off x="5754625" y="2385800"/>
            <a:ext cx="3077700" cy="21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Google Shape;179;p27" title="maturatio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4800" y="615763"/>
            <a:ext cx="3911974" cy="3911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0000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600">
                <a:latin typeface="Comfortaa"/>
                <a:ea typeface="Comfortaa"/>
                <a:cs typeface="Comfortaa"/>
                <a:sym typeface="Comfortaa"/>
              </a:rPr>
              <a:t>Some critical aspects</a:t>
            </a:r>
            <a:endParaRPr/>
          </a:p>
        </p:txBody>
      </p:sp>
      <p:sp>
        <p:nvSpPr>
          <p:cNvPr id="185" name="Google Shape;185;p28"/>
          <p:cNvSpPr txBox="1"/>
          <p:nvPr>
            <p:ph idx="1" type="body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omfortaa"/>
              <a:buChar char="●"/>
            </a:pPr>
            <a:r>
              <a:rPr lang="it">
                <a:latin typeface="Comfortaa"/>
                <a:ea typeface="Comfortaa"/>
                <a:cs typeface="Comfortaa"/>
                <a:sym typeface="Comfortaa"/>
              </a:rPr>
              <a:t>We tested the model on only one task.</a:t>
            </a:r>
            <a:endParaRPr/>
          </a:p>
        </p:txBody>
      </p:sp>
      <p:sp>
        <p:nvSpPr>
          <p:cNvPr id="186" name="Google Shape;186;p28"/>
          <p:cNvSpPr txBox="1"/>
          <p:nvPr/>
        </p:nvSpPr>
        <p:spPr>
          <a:xfrm>
            <a:off x="311700" y="2249538"/>
            <a:ext cx="6263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omfortaa"/>
              <a:buChar char="●"/>
            </a:pPr>
            <a:r>
              <a:rPr lang="it" sz="180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We tested the model on only one dataset.</a:t>
            </a:r>
            <a:endParaRPr sz="1800">
              <a:solidFill>
                <a:schemeClr val="lt2"/>
              </a:solidFill>
            </a:endParaRPr>
          </a:p>
        </p:txBody>
      </p:sp>
      <p:pic>
        <p:nvPicPr>
          <p:cNvPr id="187" name="Google Shape;187;p28" title="server-control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0025" y="777952"/>
            <a:ext cx="1321750" cy="132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8"/>
          <p:cNvSpPr txBox="1"/>
          <p:nvPr/>
        </p:nvSpPr>
        <p:spPr>
          <a:xfrm>
            <a:off x="1035338" y="4419275"/>
            <a:ext cx="6263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Our metrics could be baised by the task choice!</a:t>
            </a:r>
            <a:endParaRPr sz="180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89" name="Google Shape;189;p28" title="right-arrow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3353337" y="2751550"/>
            <a:ext cx="1627425" cy="162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0000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9"/>
          <p:cNvSpPr txBox="1"/>
          <p:nvPr>
            <p:ph type="title"/>
          </p:nvPr>
        </p:nvSpPr>
        <p:spPr>
          <a:xfrm>
            <a:off x="300825" y="662500"/>
            <a:ext cx="8683500" cy="10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4800">
                <a:latin typeface="Comfortaa"/>
                <a:ea typeface="Comfortaa"/>
                <a:cs typeface="Comfortaa"/>
                <a:sym typeface="Comfortaa"/>
              </a:rPr>
              <a:t>Thank you for </a:t>
            </a:r>
            <a:r>
              <a:rPr lang="it" sz="4800">
                <a:latin typeface="Comfortaa"/>
                <a:ea typeface="Comfortaa"/>
                <a:cs typeface="Comfortaa"/>
                <a:sym typeface="Comfortaa"/>
              </a:rPr>
              <a:t>your</a:t>
            </a:r>
            <a:r>
              <a:rPr lang="it" sz="4800">
                <a:latin typeface="Comfortaa"/>
                <a:ea typeface="Comfortaa"/>
                <a:cs typeface="Comfortaa"/>
                <a:sym typeface="Comfortaa"/>
              </a:rPr>
              <a:t> attention!</a:t>
            </a:r>
            <a:r>
              <a:rPr lang="it" sz="4800"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/>
          </a:p>
        </p:txBody>
      </p:sp>
      <p:sp>
        <p:nvSpPr>
          <p:cNvPr id="195" name="Google Shape;195;p29"/>
          <p:cNvSpPr txBox="1"/>
          <p:nvPr>
            <p:ph idx="1" type="body"/>
          </p:nvPr>
        </p:nvSpPr>
        <p:spPr>
          <a:xfrm>
            <a:off x="7701125" y="3875575"/>
            <a:ext cx="1131000" cy="69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6" name="Google Shape;196;p29" title="chatbo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3313" y="1885750"/>
            <a:ext cx="2757375" cy="275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0000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2778600" cy="36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4800">
                <a:latin typeface="Comfortaa"/>
                <a:ea typeface="Comfortaa"/>
                <a:cs typeface="Comfortaa"/>
                <a:sym typeface="Comfortaa"/>
              </a:rPr>
              <a:t>01</a:t>
            </a:r>
            <a:endParaRPr sz="4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4800">
                <a:latin typeface="Comfortaa"/>
                <a:ea typeface="Comfortaa"/>
                <a:cs typeface="Comfortaa"/>
                <a:sym typeface="Comfortaa"/>
              </a:rPr>
              <a:t>The Context</a:t>
            </a:r>
            <a:endParaRPr sz="48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63" name="Google Shape;63;p14" title="context (1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848200"/>
            <a:ext cx="3637201" cy="3637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0000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289950" y="336275"/>
            <a:ext cx="2746200" cy="8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600">
                <a:latin typeface="Comfortaa"/>
                <a:ea typeface="Comfortaa"/>
                <a:cs typeface="Comfortaa"/>
                <a:sym typeface="Comfortaa"/>
              </a:rPr>
              <a:t>GraphAny</a:t>
            </a:r>
            <a:endParaRPr sz="36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289950" y="1200575"/>
            <a:ext cx="5986800" cy="11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2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it" sz="2350">
                <a:solidFill>
                  <a:srgbClr val="FFF2CC"/>
                </a:solidFill>
                <a:latin typeface="Comfortaa"/>
                <a:ea typeface="Comfortaa"/>
                <a:cs typeface="Comfortaa"/>
                <a:sym typeface="Comfortaa"/>
              </a:rPr>
              <a:t>A fully-inductive Node Classification on Arbitrary Graphs</a:t>
            </a:r>
            <a:endParaRPr b="1" sz="2350">
              <a:solidFill>
                <a:srgbClr val="FFF2CC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6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 title="data-flow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9800" y="1103888"/>
            <a:ext cx="2935725" cy="293572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1967300" y="4335925"/>
            <a:ext cx="4863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Totally Inductive Node Classification!</a:t>
            </a:r>
            <a:endParaRPr sz="180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289950" y="2110038"/>
            <a:ext cx="6263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It is trained to perform node classification on:</a:t>
            </a:r>
            <a:endParaRPr sz="180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289950" y="2571750"/>
            <a:ext cx="6263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omfortaa"/>
              <a:buChar char="●"/>
            </a:pPr>
            <a:r>
              <a:rPr lang="it" sz="180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Any graph.</a:t>
            </a:r>
            <a:endParaRPr sz="180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289950" y="3101550"/>
            <a:ext cx="6263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omfortaa"/>
              <a:buChar char="●"/>
            </a:pPr>
            <a:r>
              <a:rPr lang="it" sz="180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With any feature.</a:t>
            </a:r>
            <a:endParaRPr sz="180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289950" y="3631350"/>
            <a:ext cx="6263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omfortaa"/>
              <a:buChar char="●"/>
            </a:pPr>
            <a:r>
              <a:rPr lang="it" sz="180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With any number of labels.</a:t>
            </a:r>
            <a:endParaRPr sz="180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0000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latin typeface="Comfortaa"/>
                <a:ea typeface="Comfortaa"/>
                <a:cs typeface="Comfortaa"/>
                <a:sym typeface="Comfortaa"/>
              </a:rPr>
              <a:t>Some other fancy aspects</a:t>
            </a:r>
            <a:endParaRPr sz="20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152475"/>
            <a:ext cx="7813500" cy="9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mfortaa"/>
                <a:ea typeface="Comfortaa"/>
                <a:cs typeface="Comfortaa"/>
                <a:sym typeface="Comfortaa"/>
              </a:rPr>
              <a:t>GraphAny is a young model, (june 2024 on Arxiv)! 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82" name="Google Shape;82;p16" title="new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5650" y="930724"/>
            <a:ext cx="833524" cy="83355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2398225" y="1994325"/>
            <a:ext cx="3925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Built on only 5 LinearGNNs!</a:t>
            </a:r>
            <a:endParaRPr sz="180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84" name="Google Shape;84;p16" title="neural-network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1200" y="1764275"/>
            <a:ext cx="1017025" cy="101702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/>
        </p:nvSpPr>
        <p:spPr>
          <a:xfrm>
            <a:off x="311700" y="2896900"/>
            <a:ext cx="2963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Tested on 27 datasets.</a:t>
            </a:r>
            <a:endParaRPr sz="180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1225125" y="3962550"/>
            <a:ext cx="4236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4 different checkpoints available.</a:t>
            </a:r>
            <a:endParaRPr sz="180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87" name="Google Shape;87;p16" title="data-network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75350" y="2681925"/>
            <a:ext cx="891651" cy="891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 title="checkpoint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3850" y="3747572"/>
            <a:ext cx="891651" cy="891651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6"/>
          <p:cNvSpPr txBox="1"/>
          <p:nvPr/>
        </p:nvSpPr>
        <p:spPr>
          <a:xfrm>
            <a:off x="5124000" y="2571738"/>
            <a:ext cx="402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And the number of parameters?</a:t>
            </a:r>
            <a:endParaRPr sz="18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90" name="Google Shape;90;p16" title="silence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504650" y="3203525"/>
            <a:ext cx="1620550" cy="162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0000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600">
                <a:latin typeface="Comfortaa"/>
                <a:ea typeface="Comfortaa"/>
                <a:cs typeface="Comfortaa"/>
                <a:sym typeface="Comfortaa"/>
              </a:rPr>
              <a:t>RelBench</a:t>
            </a:r>
            <a:endParaRPr sz="3600"/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176150" y="1298400"/>
            <a:ext cx="890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lang="it" sz="2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Open benchmark for machine learning over relational databases</a:t>
            </a:r>
            <a:endParaRPr sz="20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7" name="Google Shape;97;p17"/>
          <p:cNvSpPr txBox="1"/>
          <p:nvPr/>
        </p:nvSpPr>
        <p:spPr>
          <a:xfrm>
            <a:off x="858450" y="1961700"/>
            <a:ext cx="7427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it" sz="180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Full of interesting tasks to perform on relational graphs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98" name="Google Shape;98;p17"/>
          <p:cNvSpPr txBox="1"/>
          <p:nvPr/>
        </p:nvSpPr>
        <p:spPr>
          <a:xfrm>
            <a:off x="1497350" y="2962125"/>
            <a:ext cx="6263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More importantly: we have some Binary Node Classification Tasks!</a:t>
            </a:r>
            <a:endParaRPr sz="180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0000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600">
                <a:latin typeface="Comfortaa"/>
                <a:ea typeface="Comfortaa"/>
                <a:cs typeface="Comfortaa"/>
                <a:sym typeface="Comfortaa"/>
              </a:rPr>
              <a:t>Project Idea</a:t>
            </a:r>
            <a:endParaRPr/>
          </a:p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311700" y="1152475"/>
            <a:ext cx="8520600" cy="4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>
                <a:latin typeface="Comfortaa"/>
                <a:ea typeface="Comfortaa"/>
                <a:cs typeface="Comfortaa"/>
                <a:sym typeface="Comfortaa"/>
              </a:rPr>
              <a:t>Import a task from RelBench and test GraphAny on it!</a:t>
            </a:r>
            <a:endParaRPr/>
          </a:p>
        </p:txBody>
      </p:sp>
      <p:pic>
        <p:nvPicPr>
          <p:cNvPr id="105" name="Google Shape;105;p18" title="lightbulb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8625" y="1646275"/>
            <a:ext cx="3192425" cy="319242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8"/>
          <p:cNvSpPr txBox="1"/>
          <p:nvPr/>
        </p:nvSpPr>
        <p:spPr>
          <a:xfrm>
            <a:off x="3090425" y="2227575"/>
            <a:ext cx="1728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But How?</a:t>
            </a:r>
            <a:endParaRPr sz="200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07" name="Google Shape;107;p18" title="question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6625" y="2665825"/>
            <a:ext cx="2172876" cy="2172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0000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311700" y="445025"/>
            <a:ext cx="3072300" cy="23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4800">
                <a:latin typeface="Comfortaa"/>
                <a:ea typeface="Comfortaa"/>
                <a:cs typeface="Comfortaa"/>
                <a:sym typeface="Comfortaa"/>
              </a:rPr>
              <a:t>02</a:t>
            </a:r>
            <a:endParaRPr sz="4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4800">
                <a:latin typeface="Comfortaa"/>
                <a:ea typeface="Comfortaa"/>
                <a:cs typeface="Comfortaa"/>
                <a:sym typeface="Comfortaa"/>
              </a:rPr>
              <a:t>The Approach</a:t>
            </a:r>
            <a:endParaRPr/>
          </a:p>
        </p:txBody>
      </p:sp>
      <p:sp>
        <p:nvSpPr>
          <p:cNvPr id="113" name="Google Shape;113;p19"/>
          <p:cNvSpPr txBox="1"/>
          <p:nvPr>
            <p:ph idx="1" type="body"/>
          </p:nvPr>
        </p:nvSpPr>
        <p:spPr>
          <a:xfrm>
            <a:off x="637925" y="3718800"/>
            <a:ext cx="5519100" cy="9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19" title="strategic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3325" y="617976"/>
            <a:ext cx="3907549" cy="3907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0000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type="title"/>
          </p:nvPr>
        </p:nvSpPr>
        <p:spPr>
          <a:xfrm>
            <a:off x="311700" y="139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600">
                <a:latin typeface="Comfortaa"/>
                <a:ea typeface="Comfortaa"/>
                <a:cs typeface="Comfortaa"/>
                <a:sym typeface="Comfortaa"/>
              </a:rPr>
              <a:t>The choice: F1 Database</a:t>
            </a:r>
            <a:endParaRPr/>
          </a:p>
        </p:txBody>
      </p:sp>
      <p:sp>
        <p:nvSpPr>
          <p:cNvPr id="120" name="Google Shape;120;p20"/>
          <p:cNvSpPr txBox="1"/>
          <p:nvPr>
            <p:ph idx="1" type="body"/>
          </p:nvPr>
        </p:nvSpPr>
        <p:spPr>
          <a:xfrm>
            <a:off x="376925" y="771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>
                <a:latin typeface="Comfortaa"/>
                <a:ea typeface="Comfortaa"/>
                <a:cs typeface="Comfortaa"/>
                <a:sym typeface="Comfortaa"/>
              </a:rPr>
              <a:t>The smallest dataset with a node classification task.</a:t>
            </a:r>
            <a:endParaRPr/>
          </a:p>
        </p:txBody>
      </p:sp>
      <p:sp>
        <p:nvSpPr>
          <p:cNvPr id="121" name="Google Shape;121;p20"/>
          <p:cNvSpPr txBox="1"/>
          <p:nvPr/>
        </p:nvSpPr>
        <p:spPr>
          <a:xfrm>
            <a:off x="6026475" y="1994325"/>
            <a:ext cx="29796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lang="it" sz="2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The task: </a:t>
            </a:r>
            <a:r>
              <a:rPr lang="it" sz="12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For each driver predict the if they will DNF (did not finish) a race in the next 1 month</a:t>
            </a:r>
            <a:endParaRPr sz="18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22" name="Google Shape;122;p20" title="pinch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88000" y="480897"/>
            <a:ext cx="1154675" cy="115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575" y="1301700"/>
            <a:ext cx="5629350" cy="380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0000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600">
                <a:latin typeface="Comfortaa"/>
                <a:ea typeface="Comfortaa"/>
                <a:cs typeface="Comfortaa"/>
                <a:sym typeface="Comfortaa"/>
              </a:rPr>
              <a:t>The HeteroGraph problem</a:t>
            </a:r>
            <a:endParaRPr/>
          </a:p>
        </p:txBody>
      </p:sp>
      <p:sp>
        <p:nvSpPr>
          <p:cNvPr id="129" name="Google Shape;129;p21"/>
          <p:cNvSpPr txBox="1"/>
          <p:nvPr>
            <p:ph idx="1" type="body"/>
          </p:nvPr>
        </p:nvSpPr>
        <p:spPr>
          <a:xfrm>
            <a:off x="376950" y="1174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>
                <a:latin typeface="Comfortaa"/>
                <a:ea typeface="Comfortaa"/>
                <a:cs typeface="Comfortaa"/>
                <a:sym typeface="Comfortaa"/>
              </a:rPr>
              <a:t>Different nodes with different features…</a:t>
            </a:r>
            <a:endParaRPr/>
          </a:p>
        </p:txBody>
      </p:sp>
      <p:sp>
        <p:nvSpPr>
          <p:cNvPr id="130" name="Google Shape;130;p21"/>
          <p:cNvSpPr txBox="1"/>
          <p:nvPr/>
        </p:nvSpPr>
        <p:spPr>
          <a:xfrm>
            <a:off x="6537900" y="445025"/>
            <a:ext cx="2533500" cy="49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HeteroData(</a:t>
            </a:r>
            <a:endParaRPr sz="100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  constructor_standings={</a:t>
            </a:r>
            <a:endParaRPr sz="100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    tf=TensorFrame([13051, 4]),</a:t>
            </a:r>
            <a:endParaRPr sz="100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    time=[13051],</a:t>
            </a:r>
            <a:endParaRPr sz="100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  },</a:t>
            </a:r>
            <a:endParaRPr sz="100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  results={</a:t>
            </a:r>
            <a:endParaRPr sz="100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    tf=TensorFrame([26080, 11]),</a:t>
            </a:r>
            <a:endParaRPr sz="100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    time=[26080],</a:t>
            </a:r>
            <a:endParaRPr sz="100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  },</a:t>
            </a:r>
            <a:endParaRPr sz="100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  circuits={ tf=TensorFrame([77, 7]) },</a:t>
            </a:r>
            <a:endParaRPr sz="100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  drivers={ tf=TensorFrame([857, 6]) },</a:t>
            </a:r>
            <a:endParaRPr sz="100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  races={</a:t>
            </a:r>
            <a:endParaRPr sz="100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    tf=TensorFrame([1101, 5]),</a:t>
            </a:r>
            <a:endParaRPr sz="100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    time=[1101],</a:t>
            </a:r>
            <a:endParaRPr sz="100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  },</a:t>
            </a:r>
            <a:endParaRPr sz="100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  standings={</a:t>
            </a:r>
            <a:endParaRPr sz="100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    tf=TensorFrame([34124, 4]),</a:t>
            </a:r>
            <a:endParaRPr sz="100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    time=[34124],</a:t>
            </a:r>
            <a:endParaRPr sz="100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  },</a:t>
            </a:r>
            <a:endParaRPr sz="100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  qualifying={</a:t>
            </a:r>
            <a:endParaRPr sz="100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    tf=TensorFrame([9815, 3]),</a:t>
            </a:r>
            <a:endParaRPr sz="100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    time=[9815],</a:t>
            </a:r>
            <a:endParaRPr sz="100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  },</a:t>
            </a:r>
            <a:endParaRPr sz="100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  constructors={ tf=TensorFrame([211, 3]) },</a:t>
            </a:r>
            <a:endParaRPr sz="100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  constructor_results={</a:t>
            </a:r>
            <a:endParaRPr sz="100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    tf=TensorFrame([12290, 2]),</a:t>
            </a:r>
            <a:endParaRPr sz="100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    time=[12290],</a:t>
            </a:r>
            <a:endParaRPr sz="100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  }</a:t>
            </a:r>
            <a:endParaRPr sz="100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131" name="Google Shape;131;p21"/>
          <p:cNvSpPr txBox="1"/>
          <p:nvPr/>
        </p:nvSpPr>
        <p:spPr>
          <a:xfrm>
            <a:off x="311700" y="2733775"/>
            <a:ext cx="6263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lang="it" sz="2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Solution</a:t>
            </a:r>
            <a:r>
              <a:rPr lang="it" sz="2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: Linearization and Glove embedding!</a:t>
            </a:r>
            <a:endParaRPr sz="2000">
              <a:solidFill>
                <a:schemeClr val="lt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