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70" r:id="rId9"/>
    <p:sldId id="260" r:id="rId10"/>
    <p:sldId id="282" r:id="rId11"/>
    <p:sldId id="268" r:id="rId12"/>
    <p:sldId id="269" r:id="rId13"/>
    <p:sldId id="267" r:id="rId14"/>
    <p:sldId id="272" r:id="rId15"/>
    <p:sldId id="274" r:id="rId16"/>
    <p:sldId id="273" r:id="rId17"/>
    <p:sldId id="275" r:id="rId18"/>
    <p:sldId id="276" r:id="rId19"/>
    <p:sldId id="277" r:id="rId20"/>
    <p:sldId id="278" r:id="rId21"/>
    <p:sldId id="279" r:id="rId22"/>
    <p:sldId id="280" r:id="rId23"/>
    <p:sldId id="281"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0A2D1-C2FF-4F51-80B8-53648BD5E467}" type="datetimeFigureOut">
              <a:rPr lang="it-IT" smtClean="0"/>
              <a:t>06/02/2023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A9C01-AD93-4E00-BE2F-FBB3047B6BAA}" type="slidenum">
              <a:rPr lang="it-IT" smtClean="0"/>
              <a:t>‹N›</a:t>
            </a:fld>
            <a:endParaRPr lang="it-IT"/>
          </a:p>
        </p:txBody>
      </p:sp>
    </p:spTree>
    <p:extLst>
      <p:ext uri="{BB962C8B-B14F-4D97-AF65-F5344CB8AC3E}">
        <p14:creationId xmlns:p14="http://schemas.microsoft.com/office/powerpoint/2010/main" val="291597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0e28bffb8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70e28bffb8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0e28bffb8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70e28bffb8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10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9ACDCC-6296-7085-40CB-8B31C0A9B74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0902920-1EC0-754C-FDBD-2AB1120E4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3144726-386B-C8A5-15F5-69617EAB7016}"/>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A8037FDC-F675-4157-D8F2-B2978DAD04C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3D996AD-4F9C-D77C-8E0D-150D995C2B56}"/>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354275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CC484-6C6F-DC89-C5E9-D04B11B4A91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F74AFF4-ACCE-02D9-5736-3E56AEF79C1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FB4A89-10EE-3B33-2CCF-89723A2C2F1D}"/>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77F59121-4FA1-0034-4A21-3DAAC2510CE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EBA17A-D0DA-8FED-356B-DD0EEA6AE4BA}"/>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362124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077532D-C3A3-F26E-4A86-84CF235E429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E62959B-DD6D-0F65-7A06-3CB368C5274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6EDEAB-9209-D6FA-9892-A6112B6F4606}"/>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7121E914-FC35-5555-6F58-BF4A9647C60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58B395-B8F4-904F-1C89-45E7ADFC0B67}"/>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63241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E8E890-3FB2-732D-80E1-3398DF96B57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253D41A-648B-F1C0-1E3B-44453BDDC85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1FB7B3C-8F01-0494-8B7A-5333F9CD4CED}"/>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11E3C1FE-FA66-CFE5-C076-B90E4B8A65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ACFBD1-99A7-1CA8-BBDA-883D33AE5B28}"/>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406936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4C30A6-A891-4899-67E6-0C4030732F8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81E9A51-13AA-41B4-7EEE-CBD83455C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516E782-E743-93D0-0BD0-306C54B16A18}"/>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C41E3E1F-DB6A-3EA2-5BB6-46636E69D99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A6DECC-3830-B08F-1B7A-BB357F7E66F0}"/>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400384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644C9-E8C9-06D1-575A-B919AEAEF2E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BF157A2-D4B5-5717-DF21-E3C42E34D04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96A7995-9344-74A1-7CD7-BD5084CF83A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21DDC5B-2A98-8E68-D317-183BA399F675}"/>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6" name="Segnaposto piè di pagina 5">
            <a:extLst>
              <a:ext uri="{FF2B5EF4-FFF2-40B4-BE49-F238E27FC236}">
                <a16:creationId xmlns:a16="http://schemas.microsoft.com/office/drawing/2014/main" id="{F70262A0-F2F1-6338-26EF-056818E54D7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12D99A-AD96-8053-E1F6-D1C197436B28}"/>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122425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E9896-481B-9FA7-6AD8-5E854BF9E98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246F97-BEB5-EA6C-E40B-B36A44693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AF4A834-F7A0-5F53-DD44-84284C59043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B57502D-C8EF-EB77-CAF1-E054EB71B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1DBB943-6297-38E8-FA88-65732F2991D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AA1FB7-D602-0895-0381-131C7C0E30F9}"/>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8" name="Segnaposto piè di pagina 7">
            <a:extLst>
              <a:ext uri="{FF2B5EF4-FFF2-40B4-BE49-F238E27FC236}">
                <a16:creationId xmlns:a16="http://schemas.microsoft.com/office/drawing/2014/main" id="{DACA5BFC-947F-5E49-B7EE-4C43F25D3CB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FCB4FFB-5734-4463-CBE2-A790A43ECA27}"/>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40539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35CD6-1016-E348-6577-E3FA080EE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1BF9370-42FD-EFAA-00B1-E318DB6D07AA}"/>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4" name="Segnaposto piè di pagina 3">
            <a:extLst>
              <a:ext uri="{FF2B5EF4-FFF2-40B4-BE49-F238E27FC236}">
                <a16:creationId xmlns:a16="http://schemas.microsoft.com/office/drawing/2014/main" id="{33F61311-4A09-68A8-E1DA-01F17585747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111A2F6-86B1-4FAE-2A3A-D3AEB9F2B5CC}"/>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428905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CDDE889-B194-C7FC-6855-BCCFCDDAD709}"/>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3" name="Segnaposto piè di pagina 2">
            <a:extLst>
              <a:ext uri="{FF2B5EF4-FFF2-40B4-BE49-F238E27FC236}">
                <a16:creationId xmlns:a16="http://schemas.microsoft.com/office/drawing/2014/main" id="{E056BE4D-E608-18CF-6B80-3105C151384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C4268A1-4755-8726-A453-A78CA1E77668}"/>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297612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84E51-0AB6-1552-7473-F7B93F6EB21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06A5EB-4F99-F8BB-C9E6-90C124217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7B4B2A-4F16-8A2C-99D6-B610C538D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8346E1-925E-B7EF-4C93-6FF31B6EB5AE}"/>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6" name="Segnaposto piè di pagina 5">
            <a:extLst>
              <a:ext uri="{FF2B5EF4-FFF2-40B4-BE49-F238E27FC236}">
                <a16:creationId xmlns:a16="http://schemas.microsoft.com/office/drawing/2014/main" id="{691FF32A-CF3B-D858-98A6-C0B18BC439B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572AE4-15E6-E644-9875-A43E4BA4C741}"/>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129919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764A2D-C855-7CC1-ED48-D709436DA0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783FF2F-9035-749D-09DE-8EFE66653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E1CB17C-9289-7829-E6DA-E5F03982D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047C78-8EB2-005A-11D2-552FB7B140FB}"/>
              </a:ext>
            </a:extLst>
          </p:cNvPr>
          <p:cNvSpPr>
            <a:spLocks noGrp="1"/>
          </p:cNvSpPr>
          <p:nvPr>
            <p:ph type="dt" sz="half" idx="10"/>
          </p:nvPr>
        </p:nvSpPr>
        <p:spPr/>
        <p:txBody>
          <a:bodyPr/>
          <a:lstStyle/>
          <a:p>
            <a:fld id="{B43E98CF-65EA-4996-BD90-C8F3D5D78EF6}" type="datetimeFigureOut">
              <a:rPr lang="it-IT" smtClean="0"/>
              <a:t>06/02/2023</a:t>
            </a:fld>
            <a:endParaRPr lang="it-IT"/>
          </a:p>
        </p:txBody>
      </p:sp>
      <p:sp>
        <p:nvSpPr>
          <p:cNvPr id="6" name="Segnaposto piè di pagina 5">
            <a:extLst>
              <a:ext uri="{FF2B5EF4-FFF2-40B4-BE49-F238E27FC236}">
                <a16:creationId xmlns:a16="http://schemas.microsoft.com/office/drawing/2014/main" id="{2844A0EA-4851-BDE2-B85A-BFA3AA16394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7D9E9F-97CE-2358-453F-AC3DD82BCBB3}"/>
              </a:ext>
            </a:extLst>
          </p:cNvPr>
          <p:cNvSpPr>
            <a:spLocks noGrp="1"/>
          </p:cNvSpPr>
          <p:nvPr>
            <p:ph type="sldNum" sz="quarter" idx="12"/>
          </p:nvPr>
        </p:nvSpPr>
        <p:spPr/>
        <p:txBody>
          <a:bodyPr/>
          <a:lstStyle/>
          <a:p>
            <a:fld id="{B293D914-2D53-403B-BD49-A012792ED74D}" type="slidenum">
              <a:rPr lang="it-IT" smtClean="0"/>
              <a:t>‹N›</a:t>
            </a:fld>
            <a:endParaRPr lang="it-IT"/>
          </a:p>
        </p:txBody>
      </p:sp>
    </p:spTree>
    <p:extLst>
      <p:ext uri="{BB962C8B-B14F-4D97-AF65-F5344CB8AC3E}">
        <p14:creationId xmlns:p14="http://schemas.microsoft.com/office/powerpoint/2010/main" val="415161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4E6B15F-4259-3A8C-7CE8-065C36405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1905FF-F6EF-DB92-27DA-F5EE5B62C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5781A5-39A9-61B9-D387-2D2F40031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E98CF-65EA-4996-BD90-C8F3D5D78EF6}" type="datetimeFigureOut">
              <a:rPr lang="it-IT" smtClean="0"/>
              <a:t>06/02/2023</a:t>
            </a:fld>
            <a:endParaRPr lang="it-IT"/>
          </a:p>
        </p:txBody>
      </p:sp>
      <p:sp>
        <p:nvSpPr>
          <p:cNvPr id="5" name="Segnaposto piè di pagina 4">
            <a:extLst>
              <a:ext uri="{FF2B5EF4-FFF2-40B4-BE49-F238E27FC236}">
                <a16:creationId xmlns:a16="http://schemas.microsoft.com/office/drawing/2014/main" id="{36FA7891-86F6-7CA9-7B3F-D2DB71579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4A2CCF3-E51F-8F97-BBF9-8B4E0A20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3D914-2D53-403B-BD49-A012792ED74D}" type="slidenum">
              <a:rPr lang="it-IT" smtClean="0"/>
              <a:t>‹N›</a:t>
            </a:fld>
            <a:endParaRPr lang="it-IT"/>
          </a:p>
        </p:txBody>
      </p:sp>
    </p:spTree>
    <p:extLst>
      <p:ext uri="{BB962C8B-B14F-4D97-AF65-F5344CB8AC3E}">
        <p14:creationId xmlns:p14="http://schemas.microsoft.com/office/powerpoint/2010/main" val="489270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D42C67-8F4A-0D7A-1288-51CE53070DC0}"/>
              </a:ext>
            </a:extLst>
          </p:cNvPr>
          <p:cNvSpPr>
            <a:spLocks noGrp="1"/>
          </p:cNvSpPr>
          <p:nvPr>
            <p:ph type="ctrTitle"/>
          </p:nvPr>
        </p:nvSpPr>
        <p:spPr/>
        <p:txBody>
          <a:bodyPr/>
          <a:lstStyle/>
          <a:p>
            <a:r>
              <a:rPr lang="it-IT"/>
              <a:t>Esercizio 5</a:t>
            </a:r>
            <a:endParaRPr lang="it-IT" dirty="0"/>
          </a:p>
        </p:txBody>
      </p:sp>
      <p:sp>
        <p:nvSpPr>
          <p:cNvPr id="3" name="Sottotitolo 2">
            <a:extLst>
              <a:ext uri="{FF2B5EF4-FFF2-40B4-BE49-F238E27FC236}">
                <a16:creationId xmlns:a16="http://schemas.microsoft.com/office/drawing/2014/main" id="{D545A29F-E03B-A234-4EEB-8CFB4D9682FF}"/>
              </a:ext>
            </a:extLst>
          </p:cNvPr>
          <p:cNvSpPr>
            <a:spLocks noGrp="1"/>
          </p:cNvSpPr>
          <p:nvPr>
            <p:ph type="subTitle" idx="1"/>
          </p:nvPr>
        </p:nvSpPr>
        <p:spPr/>
        <p:txBody>
          <a:bodyPr/>
          <a:lstStyle/>
          <a:p>
            <a:r>
              <a:rPr lang="it-IT" dirty="0"/>
              <a:t>Riccardo Zappa</a:t>
            </a:r>
          </a:p>
          <a:p>
            <a:endParaRPr lang="it-IT" dirty="0"/>
          </a:p>
        </p:txBody>
      </p:sp>
    </p:spTree>
    <p:extLst>
      <p:ext uri="{BB962C8B-B14F-4D97-AF65-F5344CB8AC3E}">
        <p14:creationId xmlns:p14="http://schemas.microsoft.com/office/powerpoint/2010/main" val="417719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dirty="0"/>
              <a:t>Components-purehtml</a:t>
            </a:r>
            <a:endParaRPr dirty="0"/>
          </a:p>
        </p:txBody>
      </p:sp>
      <p:sp>
        <p:nvSpPr>
          <p:cNvPr id="266" name="Google Shape;266;p36"/>
          <p:cNvSpPr txBox="1">
            <a:spLocks noGrp="1"/>
          </p:cNvSpPr>
          <p:nvPr>
            <p:ph type="body" idx="1"/>
          </p:nvPr>
        </p:nvSpPr>
        <p:spPr>
          <a:xfrm>
            <a:off x="239201" y="1453130"/>
            <a:ext cx="5623119" cy="4856230"/>
          </a:xfrm>
          <a:prstGeom prst="rect">
            <a:avLst/>
          </a:prstGeom>
          <a:noFill/>
          <a:ln>
            <a:noFill/>
          </a:ln>
        </p:spPr>
        <p:txBody>
          <a:bodyPr spcFirstLastPara="1" vert="horz" wrap="square" lIns="121900" tIns="60933" rIns="121900" bIns="60933" rtlCol="0" anchor="t" anchorCtr="0">
            <a:noAutofit/>
          </a:bodyPr>
          <a:lstStyle/>
          <a:p>
            <a:pPr marL="457189" indent="-457189">
              <a:lnSpc>
                <a:spcPct val="80000"/>
              </a:lnSpc>
              <a:spcBef>
                <a:spcPts val="0"/>
              </a:spcBef>
              <a:buClr>
                <a:schemeClr val="dk1"/>
              </a:buClr>
              <a:buSzPts val="1750"/>
            </a:pPr>
            <a:r>
              <a:rPr lang="es-419" sz="2333" dirty="0"/>
              <a:t>Model objects (Beans)</a:t>
            </a:r>
            <a:endParaRPr dirty="0"/>
          </a:p>
          <a:p>
            <a:pPr marL="990575" lvl="1" indent="-380990">
              <a:lnSpc>
                <a:spcPct val="80000"/>
              </a:lnSpc>
              <a:spcBef>
                <a:spcPts val="400"/>
              </a:spcBef>
              <a:buClr>
                <a:schemeClr val="dk1"/>
              </a:buClr>
              <a:buSzPts val="1500"/>
              <a:buChar char="–"/>
            </a:pPr>
            <a:r>
              <a:rPr lang="es-419" sz="2000" dirty="0"/>
              <a:t>User</a:t>
            </a:r>
          </a:p>
          <a:p>
            <a:pPr marL="990575" lvl="1" indent="-380990">
              <a:lnSpc>
                <a:spcPct val="80000"/>
              </a:lnSpc>
              <a:spcBef>
                <a:spcPts val="400"/>
              </a:spcBef>
              <a:buClr>
                <a:schemeClr val="dk1"/>
              </a:buClr>
              <a:buSzPts val="1500"/>
              <a:buChar char="–"/>
            </a:pPr>
            <a:r>
              <a:rPr lang="es-419" sz="2000" dirty="0"/>
              <a:t>Meeting</a:t>
            </a:r>
          </a:p>
          <a:p>
            <a:pPr marL="990575" lvl="1" indent="-380990">
              <a:lnSpc>
                <a:spcPct val="80000"/>
              </a:lnSpc>
              <a:spcBef>
                <a:spcPts val="400"/>
              </a:spcBef>
              <a:buClr>
                <a:schemeClr val="dk1"/>
              </a:buClr>
              <a:buSzPts val="1500"/>
              <a:buChar char="–"/>
            </a:pPr>
            <a:r>
              <a:rPr lang="es-419" sz="2000" dirty="0"/>
              <a:t>Partecipants</a:t>
            </a:r>
            <a:endParaRPr dirty="0"/>
          </a:p>
          <a:p>
            <a:pPr marL="457189" indent="-457189">
              <a:lnSpc>
                <a:spcPct val="80000"/>
              </a:lnSpc>
              <a:spcBef>
                <a:spcPts val="467"/>
              </a:spcBef>
              <a:buClr>
                <a:schemeClr val="dk1"/>
              </a:buClr>
              <a:buSzPts val="1750"/>
            </a:pPr>
            <a:r>
              <a:rPr lang="es-419" sz="2333" dirty="0"/>
              <a:t>Data Access Objects (Classes)</a:t>
            </a:r>
            <a:endParaRPr dirty="0"/>
          </a:p>
          <a:p>
            <a:pPr marL="990575" lvl="1" indent="-380990">
              <a:lnSpc>
                <a:spcPct val="80000"/>
              </a:lnSpc>
              <a:spcBef>
                <a:spcPts val="400"/>
              </a:spcBef>
              <a:buClr>
                <a:schemeClr val="dk1"/>
              </a:buClr>
              <a:buSzPts val="1500"/>
              <a:buChar char="–"/>
            </a:pPr>
            <a:r>
              <a:rPr lang="es-419" sz="2000" dirty="0"/>
              <a:t>UserDAO</a:t>
            </a:r>
            <a:endParaRPr sz="2000" dirty="0"/>
          </a:p>
          <a:p>
            <a:pPr marL="1523962" lvl="2" indent="-237061">
              <a:lnSpc>
                <a:spcPct val="80000"/>
              </a:lnSpc>
              <a:spcBef>
                <a:spcPts val="400"/>
              </a:spcBef>
              <a:buClr>
                <a:schemeClr val="dk1"/>
              </a:buClr>
              <a:buSzPts val="1200"/>
            </a:pPr>
            <a:r>
              <a:rPr lang="es-419" sz="1600" dirty="0"/>
              <a:t>getUserByUsername(username)</a:t>
            </a:r>
          </a:p>
          <a:p>
            <a:pPr marL="1523962" lvl="2" indent="-237061">
              <a:lnSpc>
                <a:spcPct val="80000"/>
              </a:lnSpc>
              <a:spcBef>
                <a:spcPts val="400"/>
              </a:spcBef>
              <a:buClr>
                <a:schemeClr val="dk1"/>
              </a:buClr>
              <a:buSzPts val="1200"/>
            </a:pPr>
            <a:r>
              <a:rPr lang="es-419" sz="1600" dirty="0"/>
              <a:t>registerUser(username,email,password)</a:t>
            </a:r>
          </a:p>
          <a:p>
            <a:pPr marL="1523962" lvl="2" indent="-237061">
              <a:lnSpc>
                <a:spcPct val="80000"/>
              </a:lnSpc>
              <a:spcBef>
                <a:spcPts val="400"/>
              </a:spcBef>
              <a:buClr>
                <a:schemeClr val="dk1"/>
              </a:buClr>
              <a:buSzPts val="1200"/>
            </a:pPr>
            <a:r>
              <a:rPr lang="it-IT" sz="1600" dirty="0" err="1"/>
              <a:t>FindAllUsers</a:t>
            </a:r>
            <a:r>
              <a:rPr lang="it-IT" sz="1600" dirty="0"/>
              <a:t>(username)</a:t>
            </a:r>
            <a:endParaRPr sz="1600" dirty="0"/>
          </a:p>
          <a:p>
            <a:pPr marL="990575" lvl="1" indent="-304792">
              <a:lnSpc>
                <a:spcPct val="80000"/>
              </a:lnSpc>
              <a:spcBef>
                <a:spcPts val="400"/>
              </a:spcBef>
              <a:buSzPts val="1500"/>
              <a:buChar char="–"/>
            </a:pPr>
            <a:r>
              <a:rPr lang="es-419" sz="2000" dirty="0"/>
              <a:t>MeetingDAO</a:t>
            </a:r>
            <a:endParaRPr sz="1600" dirty="0"/>
          </a:p>
          <a:p>
            <a:pPr marL="1523962" lvl="2" indent="-237061">
              <a:lnSpc>
                <a:spcPct val="80000"/>
              </a:lnSpc>
              <a:spcBef>
                <a:spcPts val="400"/>
              </a:spcBef>
              <a:buSzPts val="1200"/>
            </a:pPr>
            <a:r>
              <a:rPr lang="es-419" sz="1600" dirty="0"/>
              <a:t>createMeeting(meeting, userid)</a:t>
            </a:r>
            <a:endParaRPr dirty="0"/>
          </a:p>
          <a:p>
            <a:pPr marL="1523962" lvl="2" indent="-237061">
              <a:lnSpc>
                <a:spcPct val="80000"/>
              </a:lnSpc>
              <a:spcBef>
                <a:spcPts val="400"/>
              </a:spcBef>
              <a:buSzPts val="1200"/>
            </a:pPr>
            <a:r>
              <a:rPr lang="es-419" sz="1600" dirty="0"/>
              <a:t>findMeetingListByCreator(</a:t>
            </a:r>
            <a:r>
              <a:rPr lang="en-US" sz="1600" dirty="0" err="1"/>
              <a:t>id_r,us_creator,title,start_date,end_date,n_max_p</a:t>
            </a:r>
            <a:r>
              <a:rPr lang="es-419" sz="1600" dirty="0"/>
              <a:t>)</a:t>
            </a:r>
            <a:endParaRPr lang="it-IT" sz="1600" dirty="0"/>
          </a:p>
          <a:p>
            <a:pPr marL="1523962" lvl="2" indent="-237061">
              <a:lnSpc>
                <a:spcPct val="80000"/>
              </a:lnSpc>
              <a:spcBef>
                <a:spcPts val="400"/>
              </a:spcBef>
              <a:buSzPts val="1200"/>
            </a:pPr>
            <a:endParaRPr lang="it-IT" sz="1600" dirty="0"/>
          </a:p>
          <a:p>
            <a:pPr marL="990575" lvl="1" indent="-304792">
              <a:lnSpc>
                <a:spcPct val="80000"/>
              </a:lnSpc>
              <a:spcBef>
                <a:spcPts val="400"/>
              </a:spcBef>
              <a:buSzPts val="1500"/>
              <a:buChar char="–"/>
            </a:pPr>
            <a:r>
              <a:rPr lang="en-US" sz="2000" dirty="0" err="1"/>
              <a:t>PartecipntsDAO</a:t>
            </a:r>
            <a:endParaRPr lang="en-US" sz="1600" dirty="0"/>
          </a:p>
          <a:p>
            <a:pPr marL="1523962" lvl="2" indent="-237061">
              <a:lnSpc>
                <a:spcPct val="80000"/>
              </a:lnSpc>
              <a:spcBef>
                <a:spcPts val="400"/>
              </a:spcBef>
              <a:buSzPts val="1200"/>
            </a:pPr>
            <a:r>
              <a:rPr lang="en-US" sz="1600" dirty="0" err="1"/>
              <a:t>FindMeetingInvitation</a:t>
            </a:r>
            <a:r>
              <a:rPr lang="en-US" sz="1600" dirty="0"/>
              <a:t>(username)</a:t>
            </a:r>
            <a:endParaRPr lang="en-US" dirty="0"/>
          </a:p>
          <a:p>
            <a:pPr marL="1523962" lvl="2" indent="-237061">
              <a:lnSpc>
                <a:spcPct val="80000"/>
              </a:lnSpc>
              <a:spcBef>
                <a:spcPts val="400"/>
              </a:spcBef>
              <a:buSzPts val="1200"/>
            </a:pPr>
            <a:r>
              <a:rPr lang="en-US" sz="1600" dirty="0" err="1"/>
              <a:t>StorePartecipants</a:t>
            </a:r>
            <a:r>
              <a:rPr lang="en-US" sz="1600" dirty="0"/>
              <a:t>(</a:t>
            </a:r>
            <a:r>
              <a:rPr lang="en-US" sz="1600" dirty="0" err="1"/>
              <a:t>username,id</a:t>
            </a:r>
            <a:r>
              <a:rPr lang="en-US" sz="1600" dirty="0"/>
              <a:t>)</a:t>
            </a:r>
          </a:p>
          <a:p>
            <a:pPr marL="1523962" lvl="2" indent="-237061">
              <a:lnSpc>
                <a:spcPct val="80000"/>
              </a:lnSpc>
              <a:spcBef>
                <a:spcPts val="400"/>
              </a:spcBef>
              <a:buSzPts val="1200"/>
            </a:pPr>
            <a:endParaRPr lang="en-US" sz="1600" dirty="0"/>
          </a:p>
          <a:p>
            <a:pPr marL="1523962" lvl="2" indent="-237061">
              <a:lnSpc>
                <a:spcPct val="80000"/>
              </a:lnSpc>
              <a:spcBef>
                <a:spcPts val="400"/>
              </a:spcBef>
              <a:buSzPts val="1200"/>
            </a:pPr>
            <a:endParaRPr lang="it-IT" sz="1600" dirty="0"/>
          </a:p>
          <a:p>
            <a:pPr marL="1286901" lvl="2" indent="0">
              <a:lnSpc>
                <a:spcPct val="80000"/>
              </a:lnSpc>
              <a:spcBef>
                <a:spcPts val="400"/>
              </a:spcBef>
              <a:buSzPts val="1200"/>
              <a:buNone/>
            </a:pPr>
            <a:endParaRPr lang="es-419" sz="1200" dirty="0"/>
          </a:p>
        </p:txBody>
      </p:sp>
      <p:sp>
        <p:nvSpPr>
          <p:cNvPr id="267" name="Google Shape;267;p36"/>
          <p:cNvSpPr txBox="1">
            <a:spLocks noGrp="1"/>
          </p:cNvSpPr>
          <p:nvPr>
            <p:ph type="body" idx="2"/>
          </p:nvPr>
        </p:nvSpPr>
        <p:spPr>
          <a:xfrm>
            <a:off x="6197600" y="1381973"/>
            <a:ext cx="5384800" cy="4526000"/>
          </a:xfrm>
          <a:prstGeom prst="rect">
            <a:avLst/>
          </a:prstGeom>
          <a:noFill/>
          <a:ln>
            <a:noFill/>
          </a:ln>
        </p:spPr>
        <p:txBody>
          <a:bodyPr spcFirstLastPara="1" vert="horz" wrap="square" lIns="121900" tIns="60933" rIns="121900" bIns="60933" rtlCol="0" anchor="t" anchorCtr="0">
            <a:noAutofit/>
          </a:bodyPr>
          <a:lstStyle/>
          <a:p>
            <a:pPr marL="457189" indent="-457189">
              <a:lnSpc>
                <a:spcPct val="80000"/>
              </a:lnSpc>
              <a:spcBef>
                <a:spcPts val="0"/>
              </a:spcBef>
              <a:buClr>
                <a:schemeClr val="dk1"/>
              </a:buClr>
              <a:buSzPts val="1750"/>
            </a:pPr>
            <a:r>
              <a:rPr lang="es-419" sz="2333" dirty="0"/>
              <a:t>Controllers (servlets)</a:t>
            </a:r>
            <a:endParaRPr sz="1600" dirty="0"/>
          </a:p>
          <a:p>
            <a:pPr marL="990575" lvl="1" indent="-380990">
              <a:lnSpc>
                <a:spcPct val="80000"/>
              </a:lnSpc>
              <a:spcBef>
                <a:spcPts val="400"/>
              </a:spcBef>
              <a:buClr>
                <a:schemeClr val="dk1"/>
              </a:buClr>
              <a:buSzPts val="1500"/>
              <a:buChar char="–"/>
            </a:pPr>
            <a:r>
              <a:rPr lang="es-419" sz="2000" dirty="0"/>
              <a:t>CreateMeeting</a:t>
            </a:r>
            <a:endParaRPr sz="2000" dirty="0"/>
          </a:p>
          <a:p>
            <a:pPr marL="990575" lvl="1" indent="-380990">
              <a:lnSpc>
                <a:spcPct val="80000"/>
              </a:lnSpc>
              <a:spcBef>
                <a:spcPts val="400"/>
              </a:spcBef>
              <a:buClr>
                <a:schemeClr val="dk1"/>
              </a:buClr>
              <a:buSzPts val="1500"/>
              <a:buChar char="–"/>
            </a:pPr>
            <a:r>
              <a:rPr lang="es-419" sz="2000" dirty="0"/>
              <a:t>Logout</a:t>
            </a:r>
          </a:p>
          <a:p>
            <a:pPr marL="990575" lvl="1" indent="-380990">
              <a:lnSpc>
                <a:spcPct val="80000"/>
              </a:lnSpc>
              <a:spcBef>
                <a:spcPts val="400"/>
              </a:spcBef>
              <a:buClr>
                <a:schemeClr val="dk1"/>
              </a:buClr>
              <a:buSzPts val="1500"/>
              <a:buChar char="–"/>
            </a:pPr>
            <a:r>
              <a:rPr lang="es-419" sz="2000" dirty="0"/>
              <a:t>Login</a:t>
            </a:r>
          </a:p>
          <a:p>
            <a:pPr marL="990575" lvl="1" indent="-380990">
              <a:lnSpc>
                <a:spcPct val="80000"/>
              </a:lnSpc>
              <a:spcBef>
                <a:spcPts val="400"/>
              </a:spcBef>
              <a:buClr>
                <a:schemeClr val="dk1"/>
              </a:buClr>
              <a:buSzPts val="1500"/>
              <a:buChar char="–"/>
            </a:pPr>
            <a:r>
              <a:rPr lang="es-419" sz="2000" dirty="0"/>
              <a:t>Register</a:t>
            </a:r>
          </a:p>
          <a:p>
            <a:pPr marL="990575" lvl="1" indent="-380990">
              <a:lnSpc>
                <a:spcPct val="80000"/>
              </a:lnSpc>
              <a:spcBef>
                <a:spcPts val="400"/>
              </a:spcBef>
              <a:buClr>
                <a:schemeClr val="dk1"/>
              </a:buClr>
              <a:buSzPts val="1500"/>
              <a:buFont typeface="Arial" panose="020B0604020202020204" pitchFamily="34" charset="0"/>
              <a:buChar char="–"/>
            </a:pPr>
            <a:r>
              <a:rPr lang="es-419" sz="2000" dirty="0"/>
              <a:t>GoToHome</a:t>
            </a:r>
          </a:p>
          <a:p>
            <a:pPr marL="990575" lvl="1" indent="-380990">
              <a:lnSpc>
                <a:spcPct val="80000"/>
              </a:lnSpc>
              <a:spcBef>
                <a:spcPts val="400"/>
              </a:spcBef>
              <a:buClr>
                <a:schemeClr val="dk1"/>
              </a:buClr>
              <a:buSzPts val="1500"/>
              <a:buFont typeface="Arial" panose="020B0604020202020204" pitchFamily="34" charset="0"/>
              <a:buChar char="–"/>
            </a:pPr>
            <a:r>
              <a:rPr lang="es-419" sz="2000" dirty="0"/>
              <a:t>GoToAnagraphic</a:t>
            </a:r>
            <a:endParaRPr sz="2000" dirty="0"/>
          </a:p>
          <a:p>
            <a:pPr marL="457189" indent="-457189">
              <a:lnSpc>
                <a:spcPct val="80000"/>
              </a:lnSpc>
              <a:spcBef>
                <a:spcPts val="467"/>
              </a:spcBef>
              <a:buClr>
                <a:schemeClr val="dk1"/>
              </a:buClr>
              <a:buSzPts val="1750"/>
            </a:pPr>
            <a:r>
              <a:rPr lang="es-419" sz="2333" dirty="0"/>
              <a:t>Views (Templates)</a:t>
            </a:r>
            <a:endParaRPr dirty="0"/>
          </a:p>
          <a:p>
            <a:pPr marL="990575" lvl="1" indent="-380990">
              <a:lnSpc>
                <a:spcPct val="80000"/>
              </a:lnSpc>
              <a:spcBef>
                <a:spcPts val="400"/>
              </a:spcBef>
              <a:buClr>
                <a:schemeClr val="dk1"/>
              </a:buClr>
              <a:buSzPts val="1500"/>
              <a:buChar char="–"/>
            </a:pPr>
            <a:r>
              <a:rPr lang="es-419" sz="2000" dirty="0"/>
              <a:t>Login</a:t>
            </a:r>
          </a:p>
          <a:p>
            <a:pPr marL="990575" lvl="1" indent="-380990">
              <a:lnSpc>
                <a:spcPct val="80000"/>
              </a:lnSpc>
              <a:spcBef>
                <a:spcPts val="400"/>
              </a:spcBef>
              <a:buClr>
                <a:schemeClr val="dk1"/>
              </a:buClr>
              <a:buSzPts val="1500"/>
              <a:buChar char="–"/>
            </a:pPr>
            <a:r>
              <a:rPr lang="es-419" sz="2000" dirty="0"/>
              <a:t>register</a:t>
            </a:r>
          </a:p>
          <a:p>
            <a:pPr marL="990575" lvl="1" indent="-380990">
              <a:lnSpc>
                <a:spcPct val="80000"/>
              </a:lnSpc>
              <a:spcBef>
                <a:spcPts val="400"/>
              </a:spcBef>
              <a:buClr>
                <a:schemeClr val="dk1"/>
              </a:buClr>
              <a:buSzPts val="1500"/>
              <a:buChar char="–"/>
            </a:pPr>
            <a:r>
              <a:rPr lang="es-419" sz="2000" dirty="0"/>
              <a:t>Home</a:t>
            </a:r>
            <a:endParaRPr sz="2000" dirty="0"/>
          </a:p>
          <a:p>
            <a:pPr marL="990575" lvl="1" indent="-380990">
              <a:lnSpc>
                <a:spcPct val="80000"/>
              </a:lnSpc>
              <a:spcBef>
                <a:spcPts val="400"/>
              </a:spcBef>
              <a:buClr>
                <a:schemeClr val="dk1"/>
              </a:buClr>
              <a:buSzPts val="1500"/>
              <a:buChar char="–"/>
            </a:pPr>
            <a:r>
              <a:rPr lang="it-IT" sz="2000" dirty="0" err="1"/>
              <a:t>Anagraphic</a:t>
            </a:r>
            <a:endParaRPr lang="it-IT" sz="2000" dirty="0"/>
          </a:p>
          <a:p>
            <a:pPr marL="990575" lvl="1" indent="-380990">
              <a:lnSpc>
                <a:spcPct val="80000"/>
              </a:lnSpc>
              <a:spcBef>
                <a:spcPts val="400"/>
              </a:spcBef>
              <a:buClr>
                <a:schemeClr val="dk1"/>
              </a:buClr>
              <a:buSzPts val="1500"/>
              <a:buChar char="–"/>
            </a:pPr>
            <a:r>
              <a:rPr lang="it-IT" sz="2000" dirty="0"/>
              <a:t>Delete</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dirty="0"/>
              <a:t>Components-ria</a:t>
            </a:r>
            <a:endParaRPr dirty="0"/>
          </a:p>
        </p:txBody>
      </p:sp>
      <p:sp>
        <p:nvSpPr>
          <p:cNvPr id="266" name="Google Shape;266;p36"/>
          <p:cNvSpPr txBox="1">
            <a:spLocks noGrp="1"/>
          </p:cNvSpPr>
          <p:nvPr>
            <p:ph type="body" idx="1"/>
          </p:nvPr>
        </p:nvSpPr>
        <p:spPr>
          <a:xfrm>
            <a:off x="239201" y="1453130"/>
            <a:ext cx="5623119" cy="4856230"/>
          </a:xfrm>
          <a:prstGeom prst="rect">
            <a:avLst/>
          </a:prstGeom>
          <a:noFill/>
          <a:ln>
            <a:noFill/>
          </a:ln>
        </p:spPr>
        <p:txBody>
          <a:bodyPr spcFirstLastPara="1" vert="horz" wrap="square" lIns="121900" tIns="60933" rIns="121900" bIns="60933" rtlCol="0" anchor="t" anchorCtr="0">
            <a:noAutofit/>
          </a:bodyPr>
          <a:lstStyle/>
          <a:p>
            <a:pPr marL="457189" indent="-457189">
              <a:lnSpc>
                <a:spcPct val="80000"/>
              </a:lnSpc>
              <a:spcBef>
                <a:spcPts val="0"/>
              </a:spcBef>
              <a:buClr>
                <a:schemeClr val="dk1"/>
              </a:buClr>
              <a:buSzPts val="1750"/>
            </a:pPr>
            <a:r>
              <a:rPr lang="es-419" sz="2333" dirty="0"/>
              <a:t>Model objects (Beans)</a:t>
            </a:r>
            <a:endParaRPr dirty="0"/>
          </a:p>
          <a:p>
            <a:pPr marL="990575" lvl="1" indent="-380990">
              <a:lnSpc>
                <a:spcPct val="80000"/>
              </a:lnSpc>
              <a:spcBef>
                <a:spcPts val="400"/>
              </a:spcBef>
              <a:buClr>
                <a:schemeClr val="dk1"/>
              </a:buClr>
              <a:buSzPts val="1500"/>
              <a:buChar char="–"/>
            </a:pPr>
            <a:r>
              <a:rPr lang="es-419" sz="2000" dirty="0"/>
              <a:t>User</a:t>
            </a:r>
          </a:p>
          <a:p>
            <a:pPr marL="990575" lvl="1" indent="-380990">
              <a:lnSpc>
                <a:spcPct val="80000"/>
              </a:lnSpc>
              <a:spcBef>
                <a:spcPts val="400"/>
              </a:spcBef>
              <a:buClr>
                <a:schemeClr val="dk1"/>
              </a:buClr>
              <a:buSzPts val="1500"/>
              <a:buChar char="–"/>
            </a:pPr>
            <a:r>
              <a:rPr lang="es-419" sz="2000" dirty="0"/>
              <a:t>Meeting</a:t>
            </a:r>
          </a:p>
          <a:p>
            <a:pPr marL="990575" lvl="1" indent="-380990">
              <a:lnSpc>
                <a:spcPct val="80000"/>
              </a:lnSpc>
              <a:spcBef>
                <a:spcPts val="400"/>
              </a:spcBef>
              <a:buClr>
                <a:schemeClr val="dk1"/>
              </a:buClr>
              <a:buSzPts val="1500"/>
              <a:buChar char="–"/>
            </a:pPr>
            <a:r>
              <a:rPr lang="es-419" sz="2000" dirty="0"/>
              <a:t>Partecipants</a:t>
            </a:r>
            <a:endParaRPr dirty="0"/>
          </a:p>
          <a:p>
            <a:pPr marL="457189" indent="-457189">
              <a:lnSpc>
                <a:spcPct val="80000"/>
              </a:lnSpc>
              <a:spcBef>
                <a:spcPts val="467"/>
              </a:spcBef>
              <a:buClr>
                <a:schemeClr val="dk1"/>
              </a:buClr>
              <a:buSzPts val="1750"/>
            </a:pPr>
            <a:r>
              <a:rPr lang="es-419" sz="2333" dirty="0"/>
              <a:t>Data Access Objects (Classes)</a:t>
            </a:r>
            <a:endParaRPr dirty="0"/>
          </a:p>
          <a:p>
            <a:pPr marL="990575" lvl="1" indent="-380990">
              <a:lnSpc>
                <a:spcPct val="80000"/>
              </a:lnSpc>
              <a:spcBef>
                <a:spcPts val="400"/>
              </a:spcBef>
              <a:buClr>
                <a:schemeClr val="dk1"/>
              </a:buClr>
              <a:buSzPts val="1500"/>
              <a:buChar char="–"/>
            </a:pPr>
            <a:r>
              <a:rPr lang="es-419" sz="2000" dirty="0"/>
              <a:t>UserDAO</a:t>
            </a:r>
            <a:endParaRPr sz="2000" dirty="0"/>
          </a:p>
          <a:p>
            <a:pPr marL="1523962" lvl="2" indent="-237061">
              <a:lnSpc>
                <a:spcPct val="80000"/>
              </a:lnSpc>
              <a:spcBef>
                <a:spcPts val="400"/>
              </a:spcBef>
              <a:buClr>
                <a:schemeClr val="dk1"/>
              </a:buClr>
              <a:buSzPts val="1200"/>
            </a:pPr>
            <a:r>
              <a:rPr lang="es-419" sz="1600" dirty="0"/>
              <a:t>getUserByUsername(username)</a:t>
            </a:r>
          </a:p>
          <a:p>
            <a:pPr marL="1523962" lvl="2" indent="-237061">
              <a:lnSpc>
                <a:spcPct val="80000"/>
              </a:lnSpc>
              <a:spcBef>
                <a:spcPts val="400"/>
              </a:spcBef>
              <a:buClr>
                <a:schemeClr val="dk1"/>
              </a:buClr>
              <a:buSzPts val="1200"/>
            </a:pPr>
            <a:r>
              <a:rPr lang="es-419" sz="1600" dirty="0"/>
              <a:t>registerUser(username,email,password)</a:t>
            </a:r>
          </a:p>
          <a:p>
            <a:pPr marL="1523962" lvl="2" indent="-237061">
              <a:lnSpc>
                <a:spcPct val="80000"/>
              </a:lnSpc>
              <a:spcBef>
                <a:spcPts val="400"/>
              </a:spcBef>
              <a:buClr>
                <a:schemeClr val="dk1"/>
              </a:buClr>
              <a:buSzPts val="1200"/>
            </a:pPr>
            <a:r>
              <a:rPr lang="it-IT" sz="1600" dirty="0" err="1"/>
              <a:t>FindAllUsers</a:t>
            </a:r>
            <a:r>
              <a:rPr lang="it-IT" sz="1600" dirty="0"/>
              <a:t>(username)</a:t>
            </a:r>
            <a:endParaRPr sz="1600" dirty="0"/>
          </a:p>
          <a:p>
            <a:pPr marL="990575" lvl="1" indent="-304792">
              <a:lnSpc>
                <a:spcPct val="80000"/>
              </a:lnSpc>
              <a:spcBef>
                <a:spcPts val="400"/>
              </a:spcBef>
              <a:buSzPts val="1500"/>
              <a:buChar char="–"/>
            </a:pPr>
            <a:r>
              <a:rPr lang="es-419" sz="2000" dirty="0"/>
              <a:t>MeetingDAO</a:t>
            </a:r>
            <a:endParaRPr sz="1600" dirty="0"/>
          </a:p>
          <a:p>
            <a:pPr marL="1523962" lvl="2" indent="-237061">
              <a:lnSpc>
                <a:spcPct val="80000"/>
              </a:lnSpc>
              <a:spcBef>
                <a:spcPts val="400"/>
              </a:spcBef>
              <a:buSzPts val="1200"/>
            </a:pPr>
            <a:r>
              <a:rPr lang="es-419" sz="1600" dirty="0"/>
              <a:t>createMeeting(meeting, userid)</a:t>
            </a:r>
            <a:endParaRPr dirty="0"/>
          </a:p>
          <a:p>
            <a:pPr marL="1523962" lvl="2" indent="-237061">
              <a:lnSpc>
                <a:spcPct val="80000"/>
              </a:lnSpc>
              <a:spcBef>
                <a:spcPts val="400"/>
              </a:spcBef>
              <a:buSzPts val="1200"/>
            </a:pPr>
            <a:r>
              <a:rPr lang="es-419" sz="1600" dirty="0"/>
              <a:t>findMeetingListByCreator(</a:t>
            </a:r>
            <a:r>
              <a:rPr lang="en-US" sz="1600" dirty="0" err="1"/>
              <a:t>id_r,us_creator,title,start_date,end_date,n_max_p</a:t>
            </a:r>
            <a:r>
              <a:rPr lang="es-419" sz="1600" dirty="0"/>
              <a:t>)</a:t>
            </a:r>
            <a:endParaRPr lang="it-IT" sz="1600" dirty="0"/>
          </a:p>
          <a:p>
            <a:pPr marL="1523962" lvl="2" indent="-237061">
              <a:lnSpc>
                <a:spcPct val="80000"/>
              </a:lnSpc>
              <a:spcBef>
                <a:spcPts val="400"/>
              </a:spcBef>
              <a:buSzPts val="1200"/>
            </a:pPr>
            <a:endParaRPr lang="it-IT" sz="1600" dirty="0"/>
          </a:p>
          <a:p>
            <a:pPr marL="990575" lvl="1" indent="-304792">
              <a:lnSpc>
                <a:spcPct val="80000"/>
              </a:lnSpc>
              <a:spcBef>
                <a:spcPts val="400"/>
              </a:spcBef>
              <a:buSzPts val="1500"/>
              <a:buChar char="–"/>
            </a:pPr>
            <a:r>
              <a:rPr lang="en-US" sz="2000" dirty="0" err="1"/>
              <a:t>PartecipntsDAO</a:t>
            </a:r>
            <a:endParaRPr lang="en-US" sz="1600" dirty="0"/>
          </a:p>
          <a:p>
            <a:pPr marL="1523962" lvl="2" indent="-237061">
              <a:lnSpc>
                <a:spcPct val="80000"/>
              </a:lnSpc>
              <a:spcBef>
                <a:spcPts val="400"/>
              </a:spcBef>
              <a:buSzPts val="1200"/>
            </a:pPr>
            <a:r>
              <a:rPr lang="en-US" sz="1600" dirty="0" err="1"/>
              <a:t>FindMeetingInvitation</a:t>
            </a:r>
            <a:r>
              <a:rPr lang="en-US" sz="1600" dirty="0"/>
              <a:t>(username)</a:t>
            </a:r>
            <a:endParaRPr lang="en-US" dirty="0"/>
          </a:p>
          <a:p>
            <a:pPr marL="1523962" lvl="2" indent="-237061">
              <a:lnSpc>
                <a:spcPct val="80000"/>
              </a:lnSpc>
              <a:spcBef>
                <a:spcPts val="400"/>
              </a:spcBef>
              <a:buSzPts val="1200"/>
            </a:pPr>
            <a:r>
              <a:rPr lang="en-US" sz="1600" dirty="0" err="1"/>
              <a:t>StorePartecipants</a:t>
            </a:r>
            <a:r>
              <a:rPr lang="en-US" sz="1600" dirty="0"/>
              <a:t>(</a:t>
            </a:r>
            <a:r>
              <a:rPr lang="en-US" sz="1600" dirty="0" err="1"/>
              <a:t>username,id</a:t>
            </a:r>
            <a:r>
              <a:rPr lang="en-US" sz="1600" dirty="0"/>
              <a:t>)</a:t>
            </a:r>
          </a:p>
          <a:p>
            <a:pPr marL="1523962" lvl="2" indent="-237061">
              <a:lnSpc>
                <a:spcPct val="80000"/>
              </a:lnSpc>
              <a:spcBef>
                <a:spcPts val="400"/>
              </a:spcBef>
              <a:buSzPts val="1200"/>
            </a:pPr>
            <a:endParaRPr lang="en-US" sz="1600" dirty="0"/>
          </a:p>
          <a:p>
            <a:pPr marL="1523962" lvl="2" indent="-237061">
              <a:lnSpc>
                <a:spcPct val="80000"/>
              </a:lnSpc>
              <a:spcBef>
                <a:spcPts val="400"/>
              </a:spcBef>
              <a:buSzPts val="1200"/>
            </a:pPr>
            <a:endParaRPr lang="it-IT" sz="1600" dirty="0"/>
          </a:p>
          <a:p>
            <a:pPr marL="1286901" lvl="2" indent="0">
              <a:lnSpc>
                <a:spcPct val="80000"/>
              </a:lnSpc>
              <a:spcBef>
                <a:spcPts val="400"/>
              </a:spcBef>
              <a:buSzPts val="1200"/>
              <a:buNone/>
            </a:pPr>
            <a:endParaRPr lang="es-419" sz="1200" dirty="0"/>
          </a:p>
        </p:txBody>
      </p:sp>
      <p:sp>
        <p:nvSpPr>
          <p:cNvPr id="267" name="Google Shape;267;p36"/>
          <p:cNvSpPr txBox="1">
            <a:spLocks noGrp="1"/>
          </p:cNvSpPr>
          <p:nvPr>
            <p:ph type="body" idx="2"/>
          </p:nvPr>
        </p:nvSpPr>
        <p:spPr>
          <a:xfrm>
            <a:off x="6197600" y="1381973"/>
            <a:ext cx="5384800" cy="4526000"/>
          </a:xfrm>
          <a:prstGeom prst="rect">
            <a:avLst/>
          </a:prstGeom>
          <a:noFill/>
          <a:ln>
            <a:noFill/>
          </a:ln>
        </p:spPr>
        <p:txBody>
          <a:bodyPr spcFirstLastPara="1" vert="horz" wrap="square" lIns="121900" tIns="60933" rIns="121900" bIns="60933" rtlCol="0" anchor="t" anchorCtr="0">
            <a:noAutofit/>
          </a:bodyPr>
          <a:lstStyle/>
          <a:p>
            <a:pPr marL="457189" indent="-457189">
              <a:lnSpc>
                <a:spcPct val="80000"/>
              </a:lnSpc>
              <a:spcBef>
                <a:spcPts val="0"/>
              </a:spcBef>
              <a:buClr>
                <a:schemeClr val="dk1"/>
              </a:buClr>
              <a:buSzPts val="1750"/>
            </a:pPr>
            <a:r>
              <a:rPr lang="es-419" sz="2333" dirty="0"/>
              <a:t>Controllers (servlets)</a:t>
            </a:r>
            <a:endParaRPr sz="1600" dirty="0"/>
          </a:p>
          <a:p>
            <a:pPr marL="990575" lvl="1" indent="-380990">
              <a:lnSpc>
                <a:spcPct val="80000"/>
              </a:lnSpc>
              <a:spcBef>
                <a:spcPts val="400"/>
              </a:spcBef>
              <a:buClr>
                <a:schemeClr val="dk1"/>
              </a:buClr>
              <a:buSzPts val="1500"/>
              <a:buChar char="–"/>
            </a:pPr>
            <a:r>
              <a:rPr lang="es-419" sz="2000" dirty="0"/>
              <a:t>CreateMeeting</a:t>
            </a:r>
            <a:endParaRPr sz="2000" dirty="0"/>
          </a:p>
          <a:p>
            <a:pPr marL="990575" lvl="1" indent="-380990">
              <a:lnSpc>
                <a:spcPct val="80000"/>
              </a:lnSpc>
              <a:spcBef>
                <a:spcPts val="400"/>
              </a:spcBef>
              <a:buClr>
                <a:schemeClr val="dk1"/>
              </a:buClr>
              <a:buSzPts val="1500"/>
              <a:buChar char="–"/>
            </a:pPr>
            <a:r>
              <a:rPr lang="es-419" sz="2000" dirty="0"/>
              <a:t>Logout</a:t>
            </a:r>
          </a:p>
          <a:p>
            <a:pPr marL="990575" lvl="1" indent="-380990">
              <a:lnSpc>
                <a:spcPct val="80000"/>
              </a:lnSpc>
              <a:spcBef>
                <a:spcPts val="400"/>
              </a:spcBef>
              <a:buClr>
                <a:schemeClr val="dk1"/>
              </a:buClr>
              <a:buSzPts val="1500"/>
              <a:buChar char="–"/>
            </a:pPr>
            <a:r>
              <a:rPr lang="es-419" sz="2000" dirty="0"/>
              <a:t>Login</a:t>
            </a:r>
          </a:p>
          <a:p>
            <a:pPr marL="990575" lvl="1" indent="-380990">
              <a:lnSpc>
                <a:spcPct val="80000"/>
              </a:lnSpc>
              <a:spcBef>
                <a:spcPts val="400"/>
              </a:spcBef>
              <a:buClr>
                <a:schemeClr val="dk1"/>
              </a:buClr>
              <a:buSzPts val="1500"/>
              <a:buChar char="–"/>
            </a:pPr>
            <a:r>
              <a:rPr lang="es-419" sz="2000" dirty="0"/>
              <a:t>Register</a:t>
            </a:r>
          </a:p>
          <a:p>
            <a:pPr marL="990575" lvl="1" indent="-380990">
              <a:lnSpc>
                <a:spcPct val="80000"/>
              </a:lnSpc>
              <a:spcBef>
                <a:spcPts val="400"/>
              </a:spcBef>
              <a:buClr>
                <a:schemeClr val="dk1"/>
              </a:buClr>
              <a:buSzPts val="1500"/>
              <a:buFont typeface="Arial" panose="020B0604020202020204" pitchFamily="34" charset="0"/>
              <a:buChar char="–"/>
            </a:pPr>
            <a:r>
              <a:rPr lang="es-419" sz="2000" dirty="0"/>
              <a:t>GetMeetings</a:t>
            </a:r>
          </a:p>
          <a:p>
            <a:pPr marL="990575" lvl="1" indent="-380990">
              <a:lnSpc>
                <a:spcPct val="80000"/>
              </a:lnSpc>
              <a:spcBef>
                <a:spcPts val="400"/>
              </a:spcBef>
              <a:buClr>
                <a:schemeClr val="dk1"/>
              </a:buClr>
              <a:buSzPts val="1500"/>
              <a:buFont typeface="Arial" panose="020B0604020202020204" pitchFamily="34" charset="0"/>
              <a:buChar char="–"/>
            </a:pPr>
            <a:r>
              <a:rPr lang="es-419" sz="2000" dirty="0"/>
              <a:t>GetUsers</a:t>
            </a:r>
          </a:p>
          <a:p>
            <a:pPr marL="990575" lvl="1" indent="-380990">
              <a:lnSpc>
                <a:spcPct val="80000"/>
              </a:lnSpc>
              <a:spcBef>
                <a:spcPts val="400"/>
              </a:spcBef>
              <a:buClr>
                <a:schemeClr val="dk1"/>
              </a:buClr>
              <a:buSzPts val="1500"/>
              <a:buFont typeface="Arial" panose="020B0604020202020204" pitchFamily="34" charset="0"/>
              <a:buChar char="–"/>
            </a:pPr>
            <a:r>
              <a:rPr lang="es-419" sz="2000" dirty="0"/>
              <a:t>GetInvitation</a:t>
            </a:r>
          </a:p>
          <a:p>
            <a:pPr marL="990575" lvl="1" indent="-380990">
              <a:lnSpc>
                <a:spcPct val="80000"/>
              </a:lnSpc>
              <a:spcBef>
                <a:spcPts val="400"/>
              </a:spcBef>
              <a:buClr>
                <a:schemeClr val="dk1"/>
              </a:buClr>
              <a:buSzPts val="1500"/>
              <a:buFont typeface="Arial" panose="020B0604020202020204" pitchFamily="34" charset="0"/>
              <a:buChar char="–"/>
            </a:pPr>
            <a:endParaRPr sz="2000" dirty="0"/>
          </a:p>
          <a:p>
            <a:pPr marL="457189" indent="-457189">
              <a:lnSpc>
                <a:spcPct val="80000"/>
              </a:lnSpc>
              <a:spcBef>
                <a:spcPts val="467"/>
              </a:spcBef>
              <a:buClr>
                <a:schemeClr val="dk1"/>
              </a:buClr>
              <a:buSzPts val="1750"/>
            </a:pPr>
            <a:r>
              <a:rPr lang="es-419" sz="2333" dirty="0"/>
              <a:t>Views (Templates)</a:t>
            </a:r>
            <a:endParaRPr dirty="0"/>
          </a:p>
          <a:p>
            <a:pPr marL="990575" lvl="1" indent="-380990">
              <a:lnSpc>
                <a:spcPct val="80000"/>
              </a:lnSpc>
              <a:spcBef>
                <a:spcPts val="400"/>
              </a:spcBef>
              <a:buClr>
                <a:schemeClr val="dk1"/>
              </a:buClr>
              <a:buSzPts val="1500"/>
              <a:buChar char="–"/>
            </a:pPr>
            <a:r>
              <a:rPr lang="es-419" sz="2000" dirty="0"/>
              <a:t>Login</a:t>
            </a:r>
          </a:p>
          <a:p>
            <a:pPr marL="990575" lvl="1" indent="-380990">
              <a:lnSpc>
                <a:spcPct val="80000"/>
              </a:lnSpc>
              <a:spcBef>
                <a:spcPts val="400"/>
              </a:spcBef>
              <a:buClr>
                <a:schemeClr val="dk1"/>
              </a:buClr>
              <a:buSzPts val="1500"/>
              <a:buChar char="–"/>
            </a:pPr>
            <a:r>
              <a:rPr lang="es-419" sz="2000" dirty="0"/>
              <a:t>register</a:t>
            </a:r>
          </a:p>
          <a:p>
            <a:pPr marL="990575" lvl="1" indent="-380990">
              <a:lnSpc>
                <a:spcPct val="80000"/>
              </a:lnSpc>
              <a:spcBef>
                <a:spcPts val="400"/>
              </a:spcBef>
              <a:buClr>
                <a:schemeClr val="dk1"/>
              </a:buClr>
              <a:buSzPts val="1500"/>
              <a:buChar char="–"/>
            </a:pPr>
            <a:r>
              <a:rPr lang="es-419" sz="2000" dirty="0"/>
              <a:t>HomePage</a:t>
            </a:r>
            <a:endParaRPr sz="2000" dirty="0"/>
          </a:p>
          <a:p>
            <a:pPr marL="609585" lvl="1" indent="0">
              <a:lnSpc>
                <a:spcPct val="80000"/>
              </a:lnSpc>
              <a:spcBef>
                <a:spcPts val="400"/>
              </a:spcBef>
              <a:buClr>
                <a:schemeClr val="dk1"/>
              </a:buClr>
              <a:buSzPts val="1500"/>
              <a:buNone/>
            </a:pPr>
            <a:endParaRPr lang="it-IT" sz="2000" dirty="0"/>
          </a:p>
        </p:txBody>
      </p:sp>
    </p:spTree>
    <p:extLst>
      <p:ext uri="{BB962C8B-B14F-4D97-AF65-F5344CB8AC3E}">
        <p14:creationId xmlns:p14="http://schemas.microsoft.com/office/powerpoint/2010/main" val="299292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56449D-7C6D-E971-2288-F60564E3EC42}"/>
              </a:ext>
            </a:extLst>
          </p:cNvPr>
          <p:cNvSpPr>
            <a:spLocks noGrp="1"/>
          </p:cNvSpPr>
          <p:nvPr>
            <p:ph type="title"/>
          </p:nvPr>
        </p:nvSpPr>
        <p:spPr/>
        <p:txBody>
          <a:bodyPr/>
          <a:lstStyle/>
          <a:p>
            <a:r>
              <a:rPr lang="it-IT" dirty="0"/>
              <a:t>SEQUENCE DIAGRAMS</a:t>
            </a:r>
          </a:p>
        </p:txBody>
      </p:sp>
      <p:sp>
        <p:nvSpPr>
          <p:cNvPr id="5" name="CasellaDiTesto 4">
            <a:extLst>
              <a:ext uri="{FF2B5EF4-FFF2-40B4-BE49-F238E27FC236}">
                <a16:creationId xmlns:a16="http://schemas.microsoft.com/office/drawing/2014/main" id="{D72C6C21-7D6F-0F55-FC6A-3EDBCFC29159}"/>
              </a:ext>
            </a:extLst>
          </p:cNvPr>
          <p:cNvSpPr txBox="1"/>
          <p:nvPr/>
        </p:nvSpPr>
        <p:spPr>
          <a:xfrm>
            <a:off x="436880" y="2136338"/>
            <a:ext cx="11648868" cy="2308324"/>
          </a:xfrm>
          <a:prstGeom prst="rect">
            <a:avLst/>
          </a:prstGeom>
          <a:noFill/>
        </p:spPr>
        <p:txBody>
          <a:bodyPr wrap="square" rtlCol="0">
            <a:spAutoFit/>
          </a:bodyPr>
          <a:lstStyle/>
          <a:p>
            <a:r>
              <a:rPr lang="it-IT" dirty="0"/>
              <a:t>The following </a:t>
            </a:r>
            <a:r>
              <a:rPr lang="it-IT" dirty="0" err="1"/>
              <a:t>sequence</a:t>
            </a:r>
            <a:r>
              <a:rPr lang="it-IT" dirty="0"/>
              <a:t> </a:t>
            </a:r>
            <a:r>
              <a:rPr lang="it-IT" dirty="0" err="1"/>
              <a:t>diagrams</a:t>
            </a:r>
            <a:r>
              <a:rPr lang="it-IT" dirty="0"/>
              <a:t> </a:t>
            </a:r>
            <a:r>
              <a:rPr lang="it-IT" dirty="0" err="1"/>
              <a:t>aim</a:t>
            </a:r>
            <a:r>
              <a:rPr lang="it-IT" dirty="0"/>
              <a:t> to </a:t>
            </a:r>
            <a:r>
              <a:rPr lang="it-IT" dirty="0" err="1"/>
              <a:t>depict</a:t>
            </a:r>
            <a:r>
              <a:rPr lang="it-IT" dirty="0"/>
              <a:t> the </a:t>
            </a:r>
            <a:r>
              <a:rPr lang="it-IT" dirty="0" err="1"/>
              <a:t>interation</a:t>
            </a:r>
            <a:r>
              <a:rPr lang="it-IT" dirty="0"/>
              <a:t> flow </a:t>
            </a:r>
            <a:r>
              <a:rPr lang="it-IT" dirty="0" err="1"/>
              <a:t>underlyng</a:t>
            </a:r>
            <a:r>
              <a:rPr lang="it-IT" dirty="0"/>
              <a:t> the core events of the </a:t>
            </a:r>
            <a:r>
              <a:rPr lang="it-IT" dirty="0" err="1"/>
              <a:t>application</a:t>
            </a:r>
            <a:r>
              <a:rPr lang="it-IT" dirty="0"/>
              <a:t>.</a:t>
            </a:r>
          </a:p>
          <a:p>
            <a:r>
              <a:rPr lang="it-IT" dirty="0"/>
              <a:t>login, logout and </a:t>
            </a:r>
            <a:r>
              <a:rPr lang="it-IT" dirty="0" err="1"/>
              <a:t>register</a:t>
            </a:r>
            <a:r>
              <a:rPr lang="it-IT" dirty="0"/>
              <a:t> are the </a:t>
            </a:r>
            <a:r>
              <a:rPr lang="it-IT" dirty="0" err="1"/>
              <a:t>same</a:t>
            </a:r>
            <a:r>
              <a:rPr lang="it-IT" dirty="0"/>
              <a:t> for </a:t>
            </a:r>
            <a:r>
              <a:rPr lang="it-IT" dirty="0" err="1"/>
              <a:t>both</a:t>
            </a:r>
            <a:r>
              <a:rPr lang="it-IT" dirty="0"/>
              <a:t> the pure html and the ria </a:t>
            </a:r>
            <a:r>
              <a:rPr lang="it-IT" dirty="0" err="1"/>
              <a:t>version</a:t>
            </a:r>
            <a:r>
              <a:rPr lang="it-IT" dirty="0"/>
              <a:t>.</a:t>
            </a:r>
          </a:p>
          <a:p>
            <a:r>
              <a:rPr lang="it-IT" dirty="0"/>
              <a:t>For the ria </a:t>
            </a:r>
            <a:r>
              <a:rPr lang="it-IT" dirty="0" err="1"/>
              <a:t>version</a:t>
            </a:r>
            <a:r>
              <a:rPr lang="it-IT" dirty="0"/>
              <a:t>, in </a:t>
            </a:r>
            <a:r>
              <a:rPr lang="it-IT" dirty="0" err="1"/>
              <a:t>wich</a:t>
            </a:r>
            <a:r>
              <a:rPr lang="it-IT" dirty="0"/>
              <a:t> the web </a:t>
            </a:r>
            <a:r>
              <a:rPr lang="it-IT" dirty="0" err="1"/>
              <a:t>application</a:t>
            </a:r>
            <a:r>
              <a:rPr lang="it-IT" dirty="0"/>
              <a:t> </a:t>
            </a:r>
            <a:r>
              <a:rPr lang="it-IT" dirty="0" err="1"/>
              <a:t>is</a:t>
            </a:r>
            <a:r>
              <a:rPr lang="it-IT" dirty="0"/>
              <a:t> </a:t>
            </a:r>
            <a:r>
              <a:rPr lang="it-IT" dirty="0" err="1"/>
              <a:t>realized</a:t>
            </a:r>
            <a:r>
              <a:rPr lang="it-IT" dirty="0"/>
              <a:t> </a:t>
            </a:r>
            <a:r>
              <a:rPr lang="it-IT" dirty="0" err="1"/>
              <a:t>only</a:t>
            </a:r>
            <a:r>
              <a:rPr lang="it-IT" dirty="0"/>
              <a:t> in one home page, </a:t>
            </a:r>
            <a:r>
              <a:rPr lang="it-IT" dirty="0" err="1"/>
              <a:t>i’ll</a:t>
            </a:r>
            <a:r>
              <a:rPr lang="it-IT" dirty="0"/>
              <a:t> show </a:t>
            </a:r>
            <a:r>
              <a:rPr lang="it-IT" dirty="0" err="1"/>
              <a:t>how</a:t>
            </a:r>
            <a:r>
              <a:rPr lang="it-IT" dirty="0"/>
              <a:t> the homepage </a:t>
            </a:r>
            <a:r>
              <a:rPr lang="it-IT" dirty="0" err="1"/>
              <a:t>is</a:t>
            </a:r>
            <a:r>
              <a:rPr lang="it-IT" dirty="0"/>
              <a:t> </a:t>
            </a:r>
            <a:r>
              <a:rPr lang="it-IT" dirty="0" err="1"/>
              <a:t>loaded</a:t>
            </a:r>
            <a:r>
              <a:rPr lang="it-IT" dirty="0"/>
              <a:t> </a:t>
            </a:r>
          </a:p>
          <a:p>
            <a:r>
              <a:rPr lang="it-IT" dirty="0"/>
              <a:t>after the login or the </a:t>
            </a:r>
            <a:r>
              <a:rPr lang="it-IT" dirty="0" err="1"/>
              <a:t>registration</a:t>
            </a:r>
            <a:r>
              <a:rPr lang="it-IT" dirty="0"/>
              <a:t>.</a:t>
            </a:r>
          </a:p>
          <a:p>
            <a:r>
              <a:rPr lang="it-IT" dirty="0"/>
              <a:t>The </a:t>
            </a:r>
            <a:r>
              <a:rPr lang="it-IT" dirty="0" err="1"/>
              <a:t>sequence</a:t>
            </a:r>
            <a:r>
              <a:rPr lang="it-IT" dirty="0"/>
              <a:t> </a:t>
            </a:r>
            <a:r>
              <a:rPr lang="it-IT" dirty="0" err="1"/>
              <a:t>diagrams</a:t>
            </a:r>
            <a:r>
              <a:rPr lang="it-IT" dirty="0"/>
              <a:t> for </a:t>
            </a:r>
            <a:r>
              <a:rPr lang="it-IT" dirty="0" err="1"/>
              <a:t>GetMeetings</a:t>
            </a:r>
            <a:r>
              <a:rPr lang="it-IT" dirty="0"/>
              <a:t>, </a:t>
            </a:r>
            <a:r>
              <a:rPr lang="it-IT" dirty="0" err="1"/>
              <a:t>GetInvitaions</a:t>
            </a:r>
            <a:r>
              <a:rPr lang="it-IT" dirty="0"/>
              <a:t>, </a:t>
            </a:r>
            <a:r>
              <a:rPr lang="it-IT" dirty="0" err="1"/>
              <a:t>GetUsers</a:t>
            </a:r>
            <a:r>
              <a:rPr lang="it-IT" dirty="0"/>
              <a:t> and </a:t>
            </a:r>
            <a:r>
              <a:rPr lang="it-IT" dirty="0" err="1"/>
              <a:t>CreateMeeting</a:t>
            </a:r>
            <a:r>
              <a:rPr lang="it-IT" dirty="0"/>
              <a:t> show </a:t>
            </a:r>
            <a:r>
              <a:rPr lang="it-IT" dirty="0" err="1"/>
              <a:t>how</a:t>
            </a:r>
            <a:r>
              <a:rPr lang="it-IT" dirty="0"/>
              <a:t> the </a:t>
            </a:r>
            <a:r>
              <a:rPr lang="it-IT" dirty="0" err="1"/>
              <a:t>functions</a:t>
            </a:r>
            <a:r>
              <a:rPr lang="it-IT" dirty="0"/>
              <a:t> are </a:t>
            </a:r>
            <a:r>
              <a:rPr lang="it-IT" dirty="0" err="1"/>
              <a:t>implemented</a:t>
            </a:r>
            <a:r>
              <a:rPr lang="it-IT" dirty="0"/>
              <a:t> in the pure html </a:t>
            </a:r>
            <a:r>
              <a:rPr lang="it-IT" dirty="0" err="1"/>
              <a:t>application</a:t>
            </a:r>
            <a:r>
              <a:rPr lang="it-IT" dirty="0"/>
              <a:t> </a:t>
            </a:r>
            <a:r>
              <a:rPr lang="it-IT" dirty="0" err="1"/>
              <a:t>but</a:t>
            </a:r>
            <a:r>
              <a:rPr lang="it-IT" dirty="0"/>
              <a:t> the </a:t>
            </a:r>
            <a:r>
              <a:rPr lang="it-IT" dirty="0" err="1"/>
              <a:t>implementation</a:t>
            </a:r>
            <a:r>
              <a:rPr lang="it-IT" dirty="0"/>
              <a:t> </a:t>
            </a:r>
            <a:r>
              <a:rPr lang="it-IT" dirty="0" err="1"/>
              <a:t>is</a:t>
            </a:r>
            <a:r>
              <a:rPr lang="it-IT" dirty="0"/>
              <a:t> </a:t>
            </a:r>
            <a:r>
              <a:rPr lang="it-IT" dirty="0" err="1"/>
              <a:t>very</a:t>
            </a:r>
            <a:r>
              <a:rPr lang="it-IT" dirty="0"/>
              <a:t> </a:t>
            </a:r>
            <a:r>
              <a:rPr lang="it-IT" dirty="0" err="1"/>
              <a:t>similar</a:t>
            </a:r>
            <a:r>
              <a:rPr lang="it-IT" dirty="0"/>
              <a:t> in the ria </a:t>
            </a:r>
            <a:r>
              <a:rPr lang="it-IT" dirty="0" err="1"/>
              <a:t>version</a:t>
            </a:r>
            <a:r>
              <a:rPr lang="it-IT" dirty="0"/>
              <a:t>.</a:t>
            </a:r>
          </a:p>
          <a:p>
            <a:endParaRPr lang="it-IT" dirty="0"/>
          </a:p>
          <a:p>
            <a:endParaRPr lang="it-IT" dirty="0"/>
          </a:p>
        </p:txBody>
      </p:sp>
    </p:spTree>
    <p:extLst>
      <p:ext uri="{BB962C8B-B14F-4D97-AF65-F5344CB8AC3E}">
        <p14:creationId xmlns:p14="http://schemas.microsoft.com/office/powerpoint/2010/main" val="178226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CE356F74-34D9-6B0C-CC7B-2578D57FA6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4160" y="248376"/>
            <a:ext cx="8829040" cy="6361248"/>
          </a:xfrm>
        </p:spPr>
      </p:pic>
    </p:spTree>
    <p:extLst>
      <p:ext uri="{BB962C8B-B14F-4D97-AF65-F5344CB8AC3E}">
        <p14:creationId xmlns:p14="http://schemas.microsoft.com/office/powerpoint/2010/main" val="426081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2F64F7D-0D89-9F76-F569-0B8DDBEFB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027" y="0"/>
            <a:ext cx="7293945" cy="6858000"/>
          </a:xfrm>
          <a:prstGeom prst="rect">
            <a:avLst/>
          </a:prstGeom>
        </p:spPr>
      </p:pic>
    </p:spTree>
    <p:extLst>
      <p:ext uri="{BB962C8B-B14F-4D97-AF65-F5344CB8AC3E}">
        <p14:creationId xmlns:p14="http://schemas.microsoft.com/office/powerpoint/2010/main" val="5459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3BDB7A6-3555-D4D6-088D-63C19DBC3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840104"/>
            <a:ext cx="8529779" cy="4686936"/>
          </a:xfrm>
          <a:prstGeom prst="rect">
            <a:avLst/>
          </a:prstGeom>
        </p:spPr>
      </p:pic>
    </p:spTree>
    <p:extLst>
      <p:ext uri="{BB962C8B-B14F-4D97-AF65-F5344CB8AC3E}">
        <p14:creationId xmlns:p14="http://schemas.microsoft.com/office/powerpoint/2010/main" val="42628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A5B8740-FB56-2D96-4581-268C5A1D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447675"/>
            <a:ext cx="10572750" cy="5962650"/>
          </a:xfrm>
          <a:prstGeom prst="rect">
            <a:avLst/>
          </a:prstGeom>
        </p:spPr>
      </p:pic>
    </p:spTree>
    <p:extLst>
      <p:ext uri="{BB962C8B-B14F-4D97-AF65-F5344CB8AC3E}">
        <p14:creationId xmlns:p14="http://schemas.microsoft.com/office/powerpoint/2010/main" val="15982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6B3F8E6-8702-C5ED-6639-E6654C17D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1200150"/>
            <a:ext cx="8972550" cy="4457700"/>
          </a:xfrm>
          <a:prstGeom prst="rect">
            <a:avLst/>
          </a:prstGeom>
        </p:spPr>
      </p:pic>
    </p:spTree>
    <p:extLst>
      <p:ext uri="{BB962C8B-B14F-4D97-AF65-F5344CB8AC3E}">
        <p14:creationId xmlns:p14="http://schemas.microsoft.com/office/powerpoint/2010/main" val="280923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F0E801B-2FE6-D794-8324-4FA66741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00150"/>
            <a:ext cx="8991600" cy="4457700"/>
          </a:xfrm>
          <a:prstGeom prst="rect">
            <a:avLst/>
          </a:prstGeom>
        </p:spPr>
      </p:pic>
    </p:spTree>
    <p:extLst>
      <p:ext uri="{BB962C8B-B14F-4D97-AF65-F5344CB8AC3E}">
        <p14:creationId xmlns:p14="http://schemas.microsoft.com/office/powerpoint/2010/main" val="8608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8F6D74C-98B0-989D-D790-9EE7F0186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175" y="1200150"/>
            <a:ext cx="7867650" cy="4457700"/>
          </a:xfrm>
          <a:prstGeom prst="rect">
            <a:avLst/>
          </a:prstGeom>
        </p:spPr>
      </p:pic>
    </p:spTree>
    <p:extLst>
      <p:ext uri="{BB962C8B-B14F-4D97-AF65-F5344CB8AC3E}">
        <p14:creationId xmlns:p14="http://schemas.microsoft.com/office/powerpoint/2010/main" val="3211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D2B24-3047-5574-3F7B-C0A3151AF988}"/>
              </a:ext>
            </a:extLst>
          </p:cNvPr>
          <p:cNvSpPr>
            <a:spLocks noGrp="1"/>
          </p:cNvSpPr>
          <p:nvPr>
            <p:ph type="title"/>
          </p:nvPr>
        </p:nvSpPr>
        <p:spPr/>
        <p:txBody>
          <a:bodyPr/>
          <a:lstStyle/>
          <a:p>
            <a:r>
              <a:rPr lang="it-IT" dirty="0"/>
              <a:t>Esercizio 5: Riunioni online</a:t>
            </a:r>
          </a:p>
        </p:txBody>
      </p:sp>
      <p:sp>
        <p:nvSpPr>
          <p:cNvPr id="3" name="Segnaposto contenuto 2">
            <a:extLst>
              <a:ext uri="{FF2B5EF4-FFF2-40B4-BE49-F238E27FC236}">
                <a16:creationId xmlns:a16="http://schemas.microsoft.com/office/drawing/2014/main" id="{4A5FB636-C8AE-A435-BCA7-69EF18F4FB1A}"/>
              </a:ext>
            </a:extLst>
          </p:cNvPr>
          <p:cNvSpPr>
            <a:spLocks noGrp="1"/>
          </p:cNvSpPr>
          <p:nvPr>
            <p:ph idx="1"/>
          </p:nvPr>
        </p:nvSpPr>
        <p:spPr/>
        <p:txBody>
          <a:bodyPr>
            <a:normAutofit fontScale="92500" lnSpcReduction="10000"/>
          </a:bodyPr>
          <a:lstStyle/>
          <a:p>
            <a:r>
              <a:rPr lang="it-IT" sz="1800" b="0" i="0" u="none" strike="noStrike" baseline="0" dirty="0">
                <a:solidFill>
                  <a:srgbClr val="000000"/>
                </a:solidFill>
                <a:latin typeface="Arial" panose="020B0604020202020204" pitchFamily="34" charset="0"/>
              </a:rPr>
              <a:t>Un’applicazione web consente la gestione di riunioni online.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creare una nuova riunione. Quando l’utente inoltra la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dirty="0"/>
          </a:p>
        </p:txBody>
      </p:sp>
    </p:spTree>
    <p:extLst>
      <p:ext uri="{BB962C8B-B14F-4D97-AF65-F5344CB8AC3E}">
        <p14:creationId xmlns:p14="http://schemas.microsoft.com/office/powerpoint/2010/main" val="132996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E9E1063E-03B8-6039-904D-9DD8CFF26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997" y="0"/>
            <a:ext cx="7000005" cy="6858000"/>
          </a:xfrm>
          <a:prstGeom prst="rect">
            <a:avLst/>
          </a:prstGeom>
        </p:spPr>
      </p:pic>
    </p:spTree>
    <p:extLst>
      <p:ext uri="{BB962C8B-B14F-4D97-AF65-F5344CB8AC3E}">
        <p14:creationId xmlns:p14="http://schemas.microsoft.com/office/powerpoint/2010/main" val="77580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1460B-F65F-B421-9AA6-3BD53EB403B6}"/>
              </a:ext>
            </a:extLst>
          </p:cNvPr>
          <p:cNvSpPr>
            <a:spLocks noGrp="1"/>
          </p:cNvSpPr>
          <p:nvPr>
            <p:ph type="title"/>
          </p:nvPr>
        </p:nvSpPr>
        <p:spPr/>
        <p:txBody>
          <a:bodyPr/>
          <a:lstStyle/>
          <a:p>
            <a:r>
              <a:rPr lang="it-IT" dirty="0"/>
              <a:t>Analisi dati per database</a:t>
            </a:r>
          </a:p>
        </p:txBody>
      </p:sp>
      <p:sp>
        <p:nvSpPr>
          <p:cNvPr id="3" name="Segnaposto contenuto 2">
            <a:extLst>
              <a:ext uri="{FF2B5EF4-FFF2-40B4-BE49-F238E27FC236}">
                <a16:creationId xmlns:a16="http://schemas.microsoft.com/office/drawing/2014/main" id="{0E60A2CD-2731-8004-636E-8EF530E9867C}"/>
              </a:ext>
            </a:extLst>
          </p:cNvPr>
          <p:cNvSpPr>
            <a:spLocks noGrp="1"/>
          </p:cNvSpPr>
          <p:nvPr>
            <p:ph idx="1"/>
          </p:nvPr>
        </p:nvSpPr>
        <p:spPr>
          <a:xfrm>
            <a:off x="838200" y="1876425"/>
            <a:ext cx="10515600" cy="4290695"/>
          </a:xfrm>
        </p:spPr>
        <p:txBody>
          <a:bodyPr>
            <a:normAutofit fontScale="92500" lnSpcReduction="10000"/>
          </a:bodyPr>
          <a:lstStyle/>
          <a:p>
            <a:r>
              <a:rPr lang="it-IT" sz="1800" b="0" i="0" u="none" strike="noStrike" baseline="0" dirty="0">
                <a:solidFill>
                  <a:srgbClr val="000000"/>
                </a:solidFill>
                <a:latin typeface="Arial" panose="020B0604020202020204" pitchFamily="34" charset="0"/>
              </a:rPr>
              <a:t>Un’applicazione web consente la gestione di </a:t>
            </a:r>
            <a:r>
              <a:rPr lang="it-IT" sz="1800" b="0" i="0" u="none" strike="noStrike" baseline="0" dirty="0">
                <a:solidFill>
                  <a:srgbClr val="FF0000"/>
                </a:solidFill>
                <a:latin typeface="Arial" panose="020B0604020202020204" pitchFamily="34" charset="0"/>
              </a:rPr>
              <a:t>riunioni online</a:t>
            </a:r>
            <a:r>
              <a:rPr lang="it-IT" sz="1800" b="0" i="0" u="none" strike="noStrike" baseline="0" dirty="0">
                <a:solidFill>
                  <a:srgbClr val="000000"/>
                </a:solidFill>
                <a:latin typeface="Arial" panose="020B0604020202020204" pitchFamily="34" charset="0"/>
              </a:rPr>
              <a:t>.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a:t>
            </a:r>
            <a:r>
              <a:rPr lang="it-IT" sz="1800" b="0" i="0" u="none" strike="noStrike" baseline="0" dirty="0">
                <a:solidFill>
                  <a:schemeClr val="accent6"/>
                </a:solidFill>
                <a:latin typeface="Arial" panose="020B0604020202020204" pitchFamily="34" charset="0"/>
              </a:rPr>
              <a:t>dell’indirizzo di email </a:t>
            </a:r>
            <a:r>
              <a:rPr lang="it-IT" sz="1800" b="0" i="0" u="none" strike="noStrike" baseline="0" dirty="0">
                <a:solidFill>
                  <a:srgbClr val="000000"/>
                </a:solidFill>
                <a:latin typeface="Arial" panose="020B0604020202020204" pitchFamily="34" charset="0"/>
              </a:rPr>
              <a:t>e l’uguaglianza tra i campi </a:t>
            </a:r>
            <a:r>
              <a:rPr lang="it-IT" sz="1800" b="0" i="0" u="none" strike="noStrike" baseline="0" dirty="0">
                <a:solidFill>
                  <a:schemeClr val="accent6"/>
                </a:solidFill>
                <a:latin typeface="Arial" panose="020B0604020202020204" pitchFamily="34" charset="0"/>
              </a:rPr>
              <a:t>“password</a:t>
            </a:r>
            <a:r>
              <a:rPr lang="it-IT" sz="1800" b="0" i="0" u="none" strike="noStrike" baseline="0" dirty="0">
                <a:solidFill>
                  <a:srgbClr val="000000"/>
                </a:solidFill>
                <a:latin typeface="Arial" panose="020B0604020202020204" pitchFamily="34" charset="0"/>
              </a:rPr>
              <a:t>” e “ripeti password”. La registrazione controlla l’unicità dello </a:t>
            </a:r>
            <a:r>
              <a:rPr lang="it-IT" sz="1800" b="0" i="0" u="none" strike="noStrike" baseline="0" dirty="0">
                <a:solidFill>
                  <a:schemeClr val="accent6"/>
                </a:solidFill>
                <a:latin typeface="Arial" panose="020B0604020202020204" pitchFamily="34" charset="0"/>
              </a:rPr>
              <a:t>username</a:t>
            </a:r>
            <a:r>
              <a:rPr lang="it-IT" sz="1800" b="0" i="0" u="none" strike="noStrike" baseline="0" dirty="0">
                <a:solidFill>
                  <a:srgbClr val="000000"/>
                </a:solidFill>
                <a:latin typeface="Arial" panose="020B0604020202020204" pitchFamily="34" charset="0"/>
              </a:rPr>
              <a:t>. Una </a:t>
            </a:r>
            <a:r>
              <a:rPr lang="it-IT" sz="1800" b="0" i="0" u="none" strike="noStrike" baseline="0" dirty="0">
                <a:solidFill>
                  <a:srgbClr val="FF0000"/>
                </a:solidFill>
                <a:latin typeface="Arial" panose="020B0604020202020204" pitchFamily="34" charset="0"/>
              </a:rPr>
              <a:t>riunione</a:t>
            </a:r>
            <a:r>
              <a:rPr lang="it-IT" sz="1800" b="0" i="0" u="none" strike="noStrike" baseline="0" dirty="0">
                <a:solidFill>
                  <a:srgbClr val="000000"/>
                </a:solidFill>
                <a:latin typeface="Arial" panose="020B0604020202020204" pitchFamily="34" charset="0"/>
              </a:rPr>
              <a:t> ha un </a:t>
            </a:r>
            <a:r>
              <a:rPr lang="it-IT" sz="1800" b="0" i="0" u="none" strike="noStrike" baseline="0" dirty="0">
                <a:solidFill>
                  <a:schemeClr val="accent6"/>
                </a:solidFill>
                <a:latin typeface="Arial" panose="020B0604020202020204" pitchFamily="34" charset="0"/>
              </a:rPr>
              <a:t>titolo</a:t>
            </a:r>
            <a:r>
              <a:rPr lang="it-IT" sz="1800" b="0" i="0" u="none" strike="noStrike" baseline="0" dirty="0">
                <a:solidFill>
                  <a:srgbClr val="000000"/>
                </a:solidFill>
                <a:latin typeface="Arial" panose="020B0604020202020204" pitchFamily="34" charset="0"/>
              </a:rPr>
              <a:t>, una </a:t>
            </a:r>
            <a:r>
              <a:rPr lang="it-IT" sz="1800" b="0" i="0" u="none" strike="noStrike" baseline="0" dirty="0">
                <a:solidFill>
                  <a:schemeClr val="accent6"/>
                </a:solidFill>
                <a:latin typeface="Arial" panose="020B0604020202020204" pitchFamily="34" charset="0"/>
              </a:rPr>
              <a:t>data</a:t>
            </a:r>
            <a:r>
              <a:rPr lang="it-IT" sz="1800" b="0" i="0" u="none" strike="noStrike" baseline="0" dirty="0">
                <a:solidFill>
                  <a:srgbClr val="000000"/>
                </a:solidFill>
                <a:latin typeface="Arial" panose="020B0604020202020204" pitchFamily="34" charset="0"/>
              </a:rPr>
              <a:t>, un</a:t>
            </a:r>
            <a:r>
              <a:rPr lang="it-IT" sz="1800" b="0" i="0" u="none" strike="noStrike" baseline="0" dirty="0">
                <a:solidFill>
                  <a:schemeClr val="accent6"/>
                </a:solidFill>
                <a:latin typeface="Arial" panose="020B0604020202020204" pitchFamily="34" charset="0"/>
              </a:rPr>
              <a:t>’ora</a:t>
            </a:r>
            <a:r>
              <a:rPr lang="it-IT" sz="1800" b="0" i="0" u="none" strike="noStrike" baseline="0" dirty="0">
                <a:solidFill>
                  <a:srgbClr val="000000"/>
                </a:solidFill>
                <a:latin typeface="Arial" panose="020B0604020202020204" pitchFamily="34" charset="0"/>
              </a:rPr>
              <a:t>, una </a:t>
            </a:r>
            <a:r>
              <a:rPr lang="it-IT" sz="1800" b="0" i="0" u="none" strike="noStrike" baseline="0" dirty="0">
                <a:solidFill>
                  <a:schemeClr val="accent6"/>
                </a:solidFill>
                <a:latin typeface="Arial" panose="020B0604020202020204" pitchFamily="34" charset="0"/>
              </a:rPr>
              <a:t>durata</a:t>
            </a:r>
            <a:r>
              <a:rPr lang="it-IT" sz="1800" b="0" i="0" u="none" strike="noStrike" baseline="0" dirty="0">
                <a:solidFill>
                  <a:srgbClr val="000000"/>
                </a:solidFill>
                <a:latin typeface="Arial" panose="020B0604020202020204" pitchFamily="34" charset="0"/>
              </a:rPr>
              <a:t> e un </a:t>
            </a:r>
            <a:r>
              <a:rPr lang="it-IT" sz="1800" b="0" i="0" u="none" strike="noStrike" baseline="0" dirty="0">
                <a:solidFill>
                  <a:schemeClr val="accent6"/>
                </a:solidFill>
                <a:latin typeface="Arial" panose="020B0604020202020204" pitchFamily="34" charset="0"/>
              </a:rPr>
              <a:t>numero massimo di partecipanti</a:t>
            </a:r>
            <a:r>
              <a:rPr lang="it-IT" sz="1800" b="0" i="0" u="none" strike="noStrike" baseline="0" dirty="0">
                <a:solidFill>
                  <a:srgbClr val="000000"/>
                </a:solidFill>
                <a:latin typeface="Arial" panose="020B0604020202020204" pitchFamily="34" charset="0"/>
              </a:rPr>
              <a:t>. L’utente fa il login e, se autenticato, accede all’HOME page che mostra l’elenco delle riunioni indette da lui e non ancora scadute, l’elenco delle riunioni cui è stato invitato e non ancora scadute, e una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creare una nuova riunione. Quando l’</a:t>
            </a:r>
            <a:r>
              <a:rPr lang="it-IT" sz="1800" b="0" i="0" u="none" strike="noStrike" baseline="0" dirty="0">
                <a:solidFill>
                  <a:srgbClr val="FF0000"/>
                </a:solidFill>
                <a:latin typeface="Arial" panose="020B0604020202020204" pitchFamily="34" charset="0"/>
              </a:rPr>
              <a:t>utente</a:t>
            </a:r>
            <a:r>
              <a:rPr lang="it-IT" sz="1800" b="0" i="0" u="none" strike="noStrike" baseline="0" dirty="0">
                <a:solidFill>
                  <a:srgbClr val="000000"/>
                </a:solidFill>
                <a:latin typeface="Arial" panose="020B0604020202020204" pitchFamily="34" charset="0"/>
              </a:rPr>
              <a:t> i</a:t>
            </a:r>
            <a:r>
              <a:rPr lang="it-IT" sz="1800" dirty="0">
                <a:solidFill>
                  <a:srgbClr val="000000"/>
                </a:solidFill>
                <a:latin typeface="Arial" panose="020B0604020202020204" pitchFamily="34" charset="0"/>
              </a:rPr>
              <a:t>noltra la </a:t>
            </a:r>
            <a:r>
              <a:rPr lang="it-IT" sz="1800" dirty="0" err="1">
                <a:solidFill>
                  <a:srgbClr val="000000"/>
                </a:solidFill>
                <a:latin typeface="Arial" panose="020B0604020202020204" pitchFamily="34" charset="0"/>
              </a:rPr>
              <a:t>form</a:t>
            </a:r>
            <a:r>
              <a:rPr lang="it-IT" sz="1800" dirty="0">
                <a:solidFill>
                  <a:srgbClr val="000000"/>
                </a:solidFill>
                <a:latin typeface="Arial" panose="020B0604020202020204" pitchFamily="34" charset="0"/>
              </a:rPr>
              <a:t> con il bottone INVIA, appare una pagina ANAGRAFICA con l’elenco degli utenti registrati. </a:t>
            </a:r>
            <a:r>
              <a:rPr lang="it-IT" sz="1800" dirty="0" err="1">
                <a:solidFill>
                  <a:srgbClr val="000000"/>
                </a:solidFill>
                <a:latin typeface="Arial" panose="020B0604020202020204" pitchFamily="34" charset="0"/>
              </a:rPr>
              <a:t>iL’utente</a:t>
            </a:r>
            <a:r>
              <a:rPr lang="it-IT" sz="1800" dirty="0">
                <a:solidFill>
                  <a:srgbClr val="000000"/>
                </a:solidFill>
                <a:latin typeface="Arial" panose="020B0604020202020204" pitchFamily="34" charset="0"/>
              </a:rPr>
              <a:t> </a:t>
            </a:r>
            <a:r>
              <a:rPr lang="it-IT" sz="1800" b="0" i="0" u="none" strike="noStrike" baseline="0" dirty="0">
                <a:solidFill>
                  <a:srgbClr val="000000"/>
                </a:solidFill>
                <a:latin typeface="Arial" panose="020B0604020202020204" pitchFamily="34" charset="0"/>
              </a:rPr>
              <a:t>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p>
        </p:txBody>
      </p:sp>
      <p:sp>
        <p:nvSpPr>
          <p:cNvPr id="4" name="CasellaDiTesto 3">
            <a:extLst>
              <a:ext uri="{FF2B5EF4-FFF2-40B4-BE49-F238E27FC236}">
                <a16:creationId xmlns:a16="http://schemas.microsoft.com/office/drawing/2014/main" id="{7CB80083-EC37-95E1-5508-FDB6DD91C2CB}"/>
              </a:ext>
            </a:extLst>
          </p:cNvPr>
          <p:cNvSpPr txBox="1"/>
          <p:nvPr/>
        </p:nvSpPr>
        <p:spPr>
          <a:xfrm>
            <a:off x="1036320" y="5946099"/>
            <a:ext cx="5344160" cy="646331"/>
          </a:xfrm>
          <a:prstGeom prst="rect">
            <a:avLst/>
          </a:prstGeom>
          <a:noFill/>
        </p:spPr>
        <p:txBody>
          <a:bodyPr wrap="square" rtlCol="0">
            <a:spAutoFit/>
          </a:bodyPr>
          <a:lstStyle/>
          <a:p>
            <a:r>
              <a:rPr lang="es-419" sz="1800" b="1" dirty="0">
                <a:solidFill>
                  <a:srgbClr val="FF0000"/>
                </a:solidFill>
              </a:rPr>
              <a:t>Entities</a:t>
            </a:r>
            <a:r>
              <a:rPr lang="es-419" sz="1800" b="1" dirty="0"/>
              <a:t>, </a:t>
            </a:r>
            <a:r>
              <a:rPr lang="es-419" sz="1800" b="1" dirty="0">
                <a:solidFill>
                  <a:srgbClr val="00B050"/>
                </a:solidFill>
              </a:rPr>
              <a:t>attributes</a:t>
            </a:r>
            <a:r>
              <a:rPr lang="es-419" sz="1800" b="1" dirty="0"/>
              <a:t>, </a:t>
            </a:r>
            <a:r>
              <a:rPr lang="es-419" sz="1800" b="1" dirty="0">
                <a:solidFill>
                  <a:srgbClr val="366092"/>
                </a:solidFill>
              </a:rPr>
              <a:t>relationships</a:t>
            </a:r>
            <a:endParaRPr lang="es-419" sz="1800" b="1" dirty="0"/>
          </a:p>
          <a:p>
            <a:endParaRPr lang="it-IT" dirty="0"/>
          </a:p>
        </p:txBody>
      </p:sp>
    </p:spTree>
    <p:extLst>
      <p:ext uri="{BB962C8B-B14F-4D97-AF65-F5344CB8AC3E}">
        <p14:creationId xmlns:p14="http://schemas.microsoft.com/office/powerpoint/2010/main" val="141152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F09F47-5240-5E38-FADF-142A82C8271A}"/>
              </a:ext>
            </a:extLst>
          </p:cNvPr>
          <p:cNvSpPr>
            <a:spLocks noGrp="1"/>
          </p:cNvSpPr>
          <p:nvPr>
            <p:ph type="title"/>
          </p:nvPr>
        </p:nvSpPr>
        <p:spPr>
          <a:xfrm>
            <a:off x="838200" y="365125"/>
            <a:ext cx="10429240" cy="854075"/>
          </a:xfrm>
        </p:spPr>
        <p:txBody>
          <a:bodyPr/>
          <a:lstStyle/>
          <a:p>
            <a:pPr algn="ctr"/>
            <a:r>
              <a:rPr lang="it-IT" dirty="0"/>
              <a:t>DATABASE DESIGN</a:t>
            </a:r>
          </a:p>
        </p:txBody>
      </p:sp>
      <p:sp>
        <p:nvSpPr>
          <p:cNvPr id="4" name="Rettangolo 3">
            <a:extLst>
              <a:ext uri="{FF2B5EF4-FFF2-40B4-BE49-F238E27FC236}">
                <a16:creationId xmlns:a16="http://schemas.microsoft.com/office/drawing/2014/main" id="{5C6F05A5-7B90-B5F0-4BB3-7088426A44F4}"/>
              </a:ext>
            </a:extLst>
          </p:cNvPr>
          <p:cNvSpPr/>
          <p:nvPr/>
        </p:nvSpPr>
        <p:spPr>
          <a:xfrm>
            <a:off x="1708999" y="1794680"/>
            <a:ext cx="1960880" cy="9855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a:t>
            </a:r>
          </a:p>
        </p:txBody>
      </p:sp>
      <p:pic>
        <p:nvPicPr>
          <p:cNvPr id="6" name="Immagine 5">
            <a:extLst>
              <a:ext uri="{FF2B5EF4-FFF2-40B4-BE49-F238E27FC236}">
                <a16:creationId xmlns:a16="http://schemas.microsoft.com/office/drawing/2014/main" id="{4849325E-32E7-B528-BC66-C0360F8C8F13}"/>
              </a:ext>
            </a:extLst>
          </p:cNvPr>
          <p:cNvPicPr>
            <a:picLocks noChangeAspect="1"/>
          </p:cNvPicPr>
          <p:nvPr/>
        </p:nvPicPr>
        <p:blipFill>
          <a:blip r:embed="rId2"/>
          <a:stretch>
            <a:fillRect/>
          </a:stretch>
        </p:blipFill>
        <p:spPr>
          <a:xfrm>
            <a:off x="8522123" y="1780368"/>
            <a:ext cx="1975275" cy="999831"/>
          </a:xfrm>
          <a:prstGeom prst="rect">
            <a:avLst/>
          </a:prstGeom>
        </p:spPr>
      </p:pic>
      <p:sp>
        <p:nvSpPr>
          <p:cNvPr id="7" name="Rombo 6">
            <a:extLst>
              <a:ext uri="{FF2B5EF4-FFF2-40B4-BE49-F238E27FC236}">
                <a16:creationId xmlns:a16="http://schemas.microsoft.com/office/drawing/2014/main" id="{01AB42A6-5B02-1239-2A1D-36D5239EB8F9}"/>
              </a:ext>
            </a:extLst>
          </p:cNvPr>
          <p:cNvSpPr/>
          <p:nvPr/>
        </p:nvSpPr>
        <p:spPr>
          <a:xfrm>
            <a:off x="5557521" y="1780368"/>
            <a:ext cx="1076960" cy="999831"/>
          </a:xfrm>
          <a:prstGeom prst="diamond">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E87EE3BE-8B8B-F2D0-AC1F-C6BFB49AF546}"/>
              </a:ext>
            </a:extLst>
          </p:cNvPr>
          <p:cNvCxnSpPr>
            <a:stCxn id="4" idx="3"/>
            <a:endCxn id="7" idx="1"/>
          </p:cNvCxnSpPr>
          <p:nvPr/>
        </p:nvCxnSpPr>
        <p:spPr>
          <a:xfrm flipV="1">
            <a:off x="3669879" y="2280284"/>
            <a:ext cx="1887642" cy="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547E0608-D5A3-62B1-5798-0803A7F91C87}"/>
              </a:ext>
            </a:extLst>
          </p:cNvPr>
          <p:cNvCxnSpPr>
            <a:stCxn id="6" idx="1"/>
            <a:endCxn id="7" idx="3"/>
          </p:cNvCxnSpPr>
          <p:nvPr/>
        </p:nvCxnSpPr>
        <p:spPr>
          <a:xfrm flipH="1">
            <a:off x="6634481" y="2280284"/>
            <a:ext cx="188764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658868A-60A2-E664-D926-28A6F7F86D08}"/>
              </a:ext>
            </a:extLst>
          </p:cNvPr>
          <p:cNvSpPr txBox="1"/>
          <p:nvPr/>
        </p:nvSpPr>
        <p:spPr>
          <a:xfrm>
            <a:off x="8869680" y="2102774"/>
            <a:ext cx="1071127" cy="369332"/>
          </a:xfrm>
          <a:prstGeom prst="rect">
            <a:avLst/>
          </a:prstGeom>
          <a:noFill/>
        </p:spPr>
        <p:txBody>
          <a:bodyPr wrap="none" rtlCol="0">
            <a:spAutoFit/>
          </a:bodyPr>
          <a:lstStyle/>
          <a:p>
            <a:r>
              <a:rPr lang="it-IT" dirty="0"/>
              <a:t>MEETING</a:t>
            </a:r>
          </a:p>
        </p:txBody>
      </p:sp>
      <p:sp>
        <p:nvSpPr>
          <p:cNvPr id="14" name="CasellaDiTesto 13">
            <a:extLst>
              <a:ext uri="{FF2B5EF4-FFF2-40B4-BE49-F238E27FC236}">
                <a16:creationId xmlns:a16="http://schemas.microsoft.com/office/drawing/2014/main" id="{03952807-D1D3-D5BC-789C-A5BD743063ED}"/>
              </a:ext>
            </a:extLst>
          </p:cNvPr>
          <p:cNvSpPr txBox="1"/>
          <p:nvPr/>
        </p:nvSpPr>
        <p:spPr>
          <a:xfrm>
            <a:off x="7321661" y="1845660"/>
            <a:ext cx="513282" cy="369332"/>
          </a:xfrm>
          <a:prstGeom prst="rect">
            <a:avLst/>
          </a:prstGeom>
          <a:noFill/>
        </p:spPr>
        <p:txBody>
          <a:bodyPr wrap="none" rtlCol="0">
            <a:spAutoFit/>
          </a:bodyPr>
          <a:lstStyle/>
          <a:p>
            <a:r>
              <a:rPr lang="it-IT" dirty="0"/>
              <a:t>1:N</a:t>
            </a:r>
          </a:p>
        </p:txBody>
      </p:sp>
      <p:sp>
        <p:nvSpPr>
          <p:cNvPr id="15" name="CasellaDiTesto 14">
            <a:extLst>
              <a:ext uri="{FF2B5EF4-FFF2-40B4-BE49-F238E27FC236}">
                <a16:creationId xmlns:a16="http://schemas.microsoft.com/office/drawing/2014/main" id="{9AB25223-357B-C9AE-BD46-C589B9A5AE9A}"/>
              </a:ext>
            </a:extLst>
          </p:cNvPr>
          <p:cNvSpPr txBox="1"/>
          <p:nvPr/>
        </p:nvSpPr>
        <p:spPr>
          <a:xfrm flipH="1">
            <a:off x="4475481" y="1839654"/>
            <a:ext cx="734483" cy="369332"/>
          </a:xfrm>
          <a:prstGeom prst="rect">
            <a:avLst/>
          </a:prstGeom>
          <a:noFill/>
        </p:spPr>
        <p:txBody>
          <a:bodyPr wrap="square" rtlCol="0">
            <a:spAutoFit/>
          </a:bodyPr>
          <a:lstStyle/>
          <a:p>
            <a:r>
              <a:rPr lang="it-IT" dirty="0"/>
              <a:t>0:N</a:t>
            </a:r>
          </a:p>
        </p:txBody>
      </p:sp>
      <p:sp>
        <p:nvSpPr>
          <p:cNvPr id="16" name="CasellaDiTesto 15">
            <a:extLst>
              <a:ext uri="{FF2B5EF4-FFF2-40B4-BE49-F238E27FC236}">
                <a16:creationId xmlns:a16="http://schemas.microsoft.com/office/drawing/2014/main" id="{8D235D25-3712-06C0-3139-9694AD759D4F}"/>
              </a:ext>
            </a:extLst>
          </p:cNvPr>
          <p:cNvSpPr txBox="1"/>
          <p:nvPr/>
        </p:nvSpPr>
        <p:spPr>
          <a:xfrm>
            <a:off x="388472" y="1856869"/>
            <a:ext cx="1292341" cy="1477328"/>
          </a:xfrm>
          <a:prstGeom prst="rect">
            <a:avLst/>
          </a:prstGeom>
          <a:noFill/>
        </p:spPr>
        <p:txBody>
          <a:bodyPr wrap="none" rtlCol="0">
            <a:spAutoFit/>
          </a:bodyPr>
          <a:lstStyle/>
          <a:p>
            <a:endParaRPr lang="it-IT" b="1" u="sng" dirty="0"/>
          </a:p>
          <a:p>
            <a:r>
              <a:rPr lang="it-IT" b="1" u="sng" dirty="0"/>
              <a:t>USERNAME</a:t>
            </a:r>
          </a:p>
          <a:p>
            <a:r>
              <a:rPr lang="it-IT" dirty="0"/>
              <a:t>PASSWORD</a:t>
            </a:r>
          </a:p>
          <a:p>
            <a:r>
              <a:rPr lang="it-IT" dirty="0"/>
              <a:t>E-MAIL</a:t>
            </a:r>
          </a:p>
          <a:p>
            <a:endParaRPr lang="it-IT" dirty="0"/>
          </a:p>
        </p:txBody>
      </p:sp>
      <p:sp>
        <p:nvSpPr>
          <p:cNvPr id="17" name="CasellaDiTesto 16">
            <a:extLst>
              <a:ext uri="{FF2B5EF4-FFF2-40B4-BE49-F238E27FC236}">
                <a16:creationId xmlns:a16="http://schemas.microsoft.com/office/drawing/2014/main" id="{546FACE2-B00F-BEF3-9303-6ADB8D3CA267}"/>
              </a:ext>
            </a:extLst>
          </p:cNvPr>
          <p:cNvSpPr txBox="1"/>
          <p:nvPr/>
        </p:nvSpPr>
        <p:spPr>
          <a:xfrm>
            <a:off x="10810240" y="1579870"/>
            <a:ext cx="1574800" cy="1754326"/>
          </a:xfrm>
          <a:prstGeom prst="rect">
            <a:avLst/>
          </a:prstGeom>
          <a:noFill/>
        </p:spPr>
        <p:txBody>
          <a:bodyPr wrap="square" rtlCol="0">
            <a:spAutoFit/>
          </a:bodyPr>
          <a:lstStyle/>
          <a:p>
            <a:r>
              <a:rPr lang="it-IT" b="1" u="sng" dirty="0"/>
              <a:t>ID-R</a:t>
            </a:r>
          </a:p>
          <a:p>
            <a:r>
              <a:rPr lang="it-IT" dirty="0"/>
              <a:t>TITLE</a:t>
            </a:r>
          </a:p>
          <a:p>
            <a:r>
              <a:rPr lang="it-IT" dirty="0"/>
              <a:t>START_DATE</a:t>
            </a:r>
          </a:p>
          <a:p>
            <a:r>
              <a:rPr lang="it-IT" dirty="0"/>
              <a:t>END_DATE</a:t>
            </a:r>
          </a:p>
          <a:p>
            <a:r>
              <a:rPr lang="it-IT" dirty="0"/>
              <a:t>N-MAX-P</a:t>
            </a:r>
          </a:p>
          <a:p>
            <a:r>
              <a:rPr lang="it-IT" dirty="0"/>
              <a:t>ID-CREATOR</a:t>
            </a:r>
          </a:p>
        </p:txBody>
      </p:sp>
      <p:sp>
        <p:nvSpPr>
          <p:cNvPr id="3" name="Rettangolo 2">
            <a:extLst>
              <a:ext uri="{FF2B5EF4-FFF2-40B4-BE49-F238E27FC236}">
                <a16:creationId xmlns:a16="http://schemas.microsoft.com/office/drawing/2014/main" id="{0CBB5ED6-B704-0D93-E7E6-48F5F78A07EA}"/>
              </a:ext>
            </a:extLst>
          </p:cNvPr>
          <p:cNvSpPr/>
          <p:nvPr/>
        </p:nvSpPr>
        <p:spPr>
          <a:xfrm>
            <a:off x="8536610" y="5502325"/>
            <a:ext cx="2095078" cy="99982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PARTECIPANTS</a:t>
            </a:r>
          </a:p>
        </p:txBody>
      </p:sp>
      <p:sp>
        <p:nvSpPr>
          <p:cNvPr id="5" name="Rombo 4">
            <a:extLst>
              <a:ext uri="{FF2B5EF4-FFF2-40B4-BE49-F238E27FC236}">
                <a16:creationId xmlns:a16="http://schemas.microsoft.com/office/drawing/2014/main" id="{106635ED-EFEE-41A0-C7A3-FA9AF6387230}"/>
              </a:ext>
            </a:extLst>
          </p:cNvPr>
          <p:cNvSpPr/>
          <p:nvPr/>
        </p:nvSpPr>
        <p:spPr>
          <a:xfrm>
            <a:off x="8986521" y="3611195"/>
            <a:ext cx="1046480" cy="838885"/>
          </a:xfrm>
          <a:prstGeom prst="diamond">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CD9E527C-CCC8-3C89-C969-8E2A5E5192B7}"/>
              </a:ext>
            </a:extLst>
          </p:cNvPr>
          <p:cNvCxnSpPr>
            <a:cxnSpLocks/>
            <a:stCxn id="5" idx="0"/>
            <a:endCxn id="6" idx="2"/>
          </p:cNvCxnSpPr>
          <p:nvPr/>
        </p:nvCxnSpPr>
        <p:spPr>
          <a:xfrm flipV="1">
            <a:off x="9509761" y="2780199"/>
            <a:ext cx="0" cy="830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B19A6D98-D5BA-88B0-9F94-4041FE6DC487}"/>
              </a:ext>
            </a:extLst>
          </p:cNvPr>
          <p:cNvCxnSpPr>
            <a:cxnSpLocks/>
            <a:stCxn id="5" idx="2"/>
          </p:cNvCxnSpPr>
          <p:nvPr/>
        </p:nvCxnSpPr>
        <p:spPr>
          <a:xfrm flipH="1">
            <a:off x="9509760" y="4450080"/>
            <a:ext cx="1" cy="10522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F6CA640-13B6-2E76-132F-628C63887D2D}"/>
              </a:ext>
            </a:extLst>
          </p:cNvPr>
          <p:cNvSpPr txBox="1"/>
          <p:nvPr/>
        </p:nvSpPr>
        <p:spPr>
          <a:xfrm>
            <a:off x="9679015" y="5009566"/>
            <a:ext cx="513282" cy="369332"/>
          </a:xfrm>
          <a:prstGeom prst="rect">
            <a:avLst/>
          </a:prstGeom>
          <a:noFill/>
        </p:spPr>
        <p:txBody>
          <a:bodyPr wrap="none" rtlCol="0">
            <a:spAutoFit/>
          </a:bodyPr>
          <a:lstStyle/>
          <a:p>
            <a:r>
              <a:rPr lang="it-IT" dirty="0"/>
              <a:t>1:N</a:t>
            </a:r>
          </a:p>
        </p:txBody>
      </p:sp>
      <p:sp>
        <p:nvSpPr>
          <p:cNvPr id="25" name="CasellaDiTesto 24">
            <a:extLst>
              <a:ext uri="{FF2B5EF4-FFF2-40B4-BE49-F238E27FC236}">
                <a16:creationId xmlns:a16="http://schemas.microsoft.com/office/drawing/2014/main" id="{369F8AAF-DD74-865A-08AB-7AAF7CB9E9EB}"/>
              </a:ext>
            </a:extLst>
          </p:cNvPr>
          <p:cNvSpPr txBox="1"/>
          <p:nvPr/>
        </p:nvSpPr>
        <p:spPr>
          <a:xfrm flipH="1">
            <a:off x="9550401" y="2846926"/>
            <a:ext cx="706120" cy="369332"/>
          </a:xfrm>
          <a:prstGeom prst="rect">
            <a:avLst/>
          </a:prstGeom>
          <a:noFill/>
        </p:spPr>
        <p:txBody>
          <a:bodyPr wrap="square" rtlCol="0">
            <a:spAutoFit/>
          </a:bodyPr>
          <a:lstStyle/>
          <a:p>
            <a:r>
              <a:rPr lang="it-IT" dirty="0"/>
              <a:t>1:N</a:t>
            </a:r>
          </a:p>
        </p:txBody>
      </p:sp>
      <p:sp>
        <p:nvSpPr>
          <p:cNvPr id="26" name="CasellaDiTesto 25">
            <a:extLst>
              <a:ext uri="{FF2B5EF4-FFF2-40B4-BE49-F238E27FC236}">
                <a16:creationId xmlns:a16="http://schemas.microsoft.com/office/drawing/2014/main" id="{C53B8BE7-380D-2CB3-DBB9-D01A95F4A965}"/>
              </a:ext>
            </a:extLst>
          </p:cNvPr>
          <p:cNvSpPr txBox="1"/>
          <p:nvPr/>
        </p:nvSpPr>
        <p:spPr>
          <a:xfrm>
            <a:off x="7082305" y="5760720"/>
            <a:ext cx="1468672" cy="646331"/>
          </a:xfrm>
          <a:prstGeom prst="rect">
            <a:avLst/>
          </a:prstGeom>
          <a:noFill/>
        </p:spPr>
        <p:txBody>
          <a:bodyPr wrap="none" rtlCol="0">
            <a:spAutoFit/>
          </a:bodyPr>
          <a:lstStyle/>
          <a:p>
            <a:r>
              <a:rPr lang="it-IT" b="1" u="sng" dirty="0"/>
              <a:t>USERNAME_I</a:t>
            </a:r>
          </a:p>
          <a:p>
            <a:r>
              <a:rPr lang="it-IT" b="1" u="sng" dirty="0"/>
              <a:t>ID_MEETING</a:t>
            </a:r>
          </a:p>
        </p:txBody>
      </p:sp>
    </p:spTree>
    <p:extLst>
      <p:ext uri="{BB962C8B-B14F-4D97-AF65-F5344CB8AC3E}">
        <p14:creationId xmlns:p14="http://schemas.microsoft.com/office/powerpoint/2010/main" val="107349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8F4C2F3-478C-D2A1-B4C0-2C1D34B8FD5E}"/>
              </a:ext>
            </a:extLst>
          </p:cNvPr>
          <p:cNvSpPr txBox="1"/>
          <p:nvPr/>
        </p:nvSpPr>
        <p:spPr>
          <a:xfrm>
            <a:off x="294640" y="237312"/>
            <a:ext cx="6096000" cy="2031325"/>
          </a:xfrm>
          <a:prstGeom prst="rect">
            <a:avLst/>
          </a:prstGeom>
          <a:noFill/>
        </p:spPr>
        <p:txBody>
          <a:bodyPr wrap="square">
            <a:spAutoFit/>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user</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`username` varchar(45) NOT NULL,  </a:t>
            </a:r>
          </a:p>
          <a:p>
            <a:pPr marL="0" indent="0">
              <a:buNone/>
            </a:pPr>
            <a:r>
              <a:rPr lang="en-US" sz="1800" dirty="0">
                <a:latin typeface="Courier New" panose="02070309020205020404" pitchFamily="49" charset="0"/>
                <a:cs typeface="Courier New" panose="02070309020205020404" pitchFamily="49" charset="0"/>
              </a:rPr>
              <a:t>`password` varchar(45) NOT NULL,  </a:t>
            </a:r>
          </a:p>
          <a:p>
            <a:pPr marL="0" indent="0">
              <a:buNone/>
            </a:pPr>
            <a:r>
              <a:rPr lang="en-US" sz="1800" dirty="0">
                <a:latin typeface="Courier New" panose="02070309020205020404" pitchFamily="49" charset="0"/>
                <a:cs typeface="Courier New" panose="02070309020205020404" pitchFamily="49" charset="0"/>
              </a:rPr>
              <a:t>`e-mail` varchar(50) NOT NULL, </a:t>
            </a:r>
          </a:p>
          <a:p>
            <a:pPr marL="0" indent="0">
              <a:buNone/>
            </a:pPr>
            <a:r>
              <a:rPr lang="en-US" sz="1800" dirty="0">
                <a:latin typeface="Courier New" panose="02070309020205020404" pitchFamily="49" charset="0"/>
                <a:cs typeface="Courier New" panose="02070309020205020404" pitchFamily="49" charset="0"/>
              </a:rPr>
              <a:t> PRIMARY KEY (`</a:t>
            </a:r>
            <a:r>
              <a:rPr lang="en-US" dirty="0">
                <a:latin typeface="Courier New" panose="02070309020205020404" pitchFamily="49" charset="0"/>
                <a:cs typeface="Courier New" panose="02070309020205020404" pitchFamily="49" charset="0"/>
              </a:rPr>
              <a:t>username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(username)</a:t>
            </a:r>
          </a:p>
          <a:p>
            <a:pPr marL="0" indent="0">
              <a:buNone/>
            </a:pPr>
            <a:r>
              <a:rPr lang="en-US"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0FBAB033-D237-94B8-984C-95E92E98BCD0}"/>
              </a:ext>
            </a:extLst>
          </p:cNvPr>
          <p:cNvSpPr txBox="1"/>
          <p:nvPr/>
        </p:nvSpPr>
        <p:spPr>
          <a:xfrm>
            <a:off x="6024880" y="237312"/>
            <a:ext cx="6096000" cy="3416320"/>
          </a:xfrm>
          <a:prstGeom prst="rect">
            <a:avLst/>
          </a:prstGeom>
          <a:noFill/>
        </p:spPr>
        <p:txBody>
          <a:bodyPr wrap="square">
            <a:spAutoFit/>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`id-r` int NOT NULL AUTO_INCREMENT,  </a:t>
            </a:r>
          </a:p>
          <a:p>
            <a:pPr marL="0" indent="0">
              <a:buNone/>
            </a:pPr>
            <a:r>
              <a:rPr lang="en-US" sz="1800" dirty="0">
                <a:latin typeface="Courier New" panose="02070309020205020404" pitchFamily="49" charset="0"/>
                <a:cs typeface="Courier New" panose="02070309020205020404" pitchFamily="49" charset="0"/>
              </a:rPr>
              <a:t>`title` varchar(45) NOT NULL,  </a:t>
            </a:r>
          </a:p>
          <a:p>
            <a:pPr marL="0" indent="0">
              <a:buNone/>
            </a:pPr>
            <a:r>
              <a:rPr lang="en-US" sz="1800"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start_date</a:t>
            </a:r>
            <a:r>
              <a:rPr lang="en-US" sz="1800" dirty="0">
                <a:latin typeface="Courier New" panose="02070309020205020404" pitchFamily="49" charset="0"/>
                <a:cs typeface="Courier New" panose="02070309020205020404" pitchFamily="49" charset="0"/>
              </a:rPr>
              <a:t>` date NOT NULL,  </a:t>
            </a:r>
          </a:p>
          <a:p>
            <a:pPr marL="0" indent="0">
              <a:buNone/>
            </a:pPr>
            <a:r>
              <a:rPr lang="en-US" sz="1800"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end_date</a:t>
            </a:r>
            <a:r>
              <a:rPr lang="en-US" sz="1800" dirty="0">
                <a:latin typeface="Courier New" panose="02070309020205020404" pitchFamily="49" charset="0"/>
                <a:cs typeface="Courier New" panose="02070309020205020404" pitchFamily="49" charset="0"/>
              </a:rPr>
              <a:t>` time NOT NULL, </a:t>
            </a:r>
          </a:p>
          <a:p>
            <a:r>
              <a:rPr lang="en-US" dirty="0">
                <a:latin typeface="Courier New" panose="02070309020205020404" pitchFamily="49" charset="0"/>
                <a:cs typeface="Courier New" panose="02070309020205020404" pitchFamily="49" charset="0"/>
              </a:rPr>
              <a:t>‘n-max-p’ int NOT NULL,</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us</a:t>
            </a:r>
            <a:r>
              <a:rPr lang="en-US" sz="1800" dirty="0">
                <a:latin typeface="Courier New" panose="02070309020205020404" pitchFamily="49" charset="0"/>
                <a:cs typeface="Courier New" panose="02070309020205020404" pitchFamily="49" charset="0"/>
              </a:rPr>
              <a:t>-creator` </a:t>
            </a:r>
            <a:r>
              <a:rPr lang="en-US" dirty="0">
                <a:latin typeface="Courier New" panose="02070309020205020404" pitchFamily="49" charset="0"/>
                <a:cs typeface="Courier New" panose="02070309020205020404" pitchFamily="49" charset="0"/>
              </a:rPr>
              <a:t>varchar(45)</a:t>
            </a:r>
            <a:r>
              <a:rPr lang="en-US" sz="1800" dirty="0">
                <a:latin typeface="Courier New" panose="02070309020205020404" pitchFamily="49" charset="0"/>
                <a:cs typeface="Courier New" panose="02070309020205020404" pitchFamily="49" charset="0"/>
              </a:rPr>
              <a:t> NOT NULL, </a:t>
            </a:r>
          </a:p>
          <a:p>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PRIMARY KEY (`id-r`)</a:t>
            </a:r>
          </a:p>
          <a:p>
            <a:pPr marL="0" indent="0">
              <a:buNone/>
            </a:pPr>
            <a:r>
              <a:rPr lang="en-US" sz="1800" dirty="0">
                <a:latin typeface="Courier New" panose="02070309020205020404" pitchFamily="49" charset="0"/>
                <a:cs typeface="Courier New" panose="02070309020205020404" pitchFamily="49" charset="0"/>
              </a:rPr>
              <a:t> CONSTRAINT ‘</a:t>
            </a:r>
            <a:r>
              <a:rPr lang="en-US" sz="1800" dirty="0" err="1">
                <a:latin typeface="Courier New" panose="02070309020205020404" pitchFamily="49" charset="0"/>
                <a:cs typeface="Courier New" panose="02070309020205020404" pitchFamily="49" charset="0"/>
              </a:rPr>
              <a:t>fk_</a:t>
            </a:r>
            <a:r>
              <a:rPr lang="en-US" dirty="0" err="1">
                <a:latin typeface="Courier New" panose="02070309020205020404" pitchFamily="49" charset="0"/>
                <a:cs typeface="Courier New" panose="02070309020205020404" pitchFamily="49" charset="0"/>
              </a:rPr>
              <a:t>us</a:t>
            </a:r>
            <a:r>
              <a:rPr lang="en-US" sz="1800" dirty="0">
                <a:latin typeface="Courier New" panose="02070309020205020404" pitchFamily="49" charset="0"/>
                <a:cs typeface="Courier New" panose="02070309020205020404" pitchFamily="49" charset="0"/>
              </a:rPr>
              <a:t>-creator’ FOREIGN KEY(‘us-creator’)</a:t>
            </a:r>
          </a:p>
          <a:p>
            <a:pPr marL="0" indent="0">
              <a:buNone/>
            </a:pPr>
            <a:r>
              <a:rPr lang="en-US" sz="1800" dirty="0">
                <a:latin typeface="Courier New" panose="02070309020205020404" pitchFamily="49" charset="0"/>
                <a:cs typeface="Courier New" panose="02070309020205020404" pitchFamily="49" charset="0"/>
              </a:rPr>
              <a:t> REFERENCES ‘user’(‘username’)</a:t>
            </a:r>
          </a:p>
          <a:p>
            <a:pPr marL="0" indent="0">
              <a:buNone/>
            </a:pPr>
            <a:r>
              <a:rPr lang="en-US"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8" name="CasellaDiTesto 7">
            <a:extLst>
              <a:ext uri="{FF2B5EF4-FFF2-40B4-BE49-F238E27FC236}">
                <a16:creationId xmlns:a16="http://schemas.microsoft.com/office/drawing/2014/main" id="{2FF1FA69-5A6F-9926-4E41-47F0F4D3BC15}"/>
              </a:ext>
            </a:extLst>
          </p:cNvPr>
          <p:cNvSpPr txBox="1"/>
          <p:nvPr/>
        </p:nvSpPr>
        <p:spPr>
          <a:xfrm>
            <a:off x="294640" y="3429000"/>
            <a:ext cx="6526146" cy="3139321"/>
          </a:xfrm>
          <a:prstGeom prst="rect">
            <a:avLst/>
          </a:prstGeom>
          <a:noFill/>
        </p:spPr>
        <p:txBody>
          <a:bodyPr wrap="none" rtlCol="0">
            <a:spAutoFit/>
          </a:bodyPr>
          <a:lstStyle/>
          <a:p>
            <a:r>
              <a:rPr lang="it-IT" dirty="0"/>
              <a:t>CREATE TABLE </a:t>
            </a:r>
            <a:r>
              <a:rPr lang="en-US" sz="1800"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partecipants</a:t>
            </a:r>
            <a:r>
              <a:rPr lang="en-US" sz="1800" dirty="0">
                <a:latin typeface="Courier New" panose="02070309020205020404" pitchFamily="49" charset="0"/>
                <a:cs typeface="Courier New" panose="02070309020205020404" pitchFamily="49" charset="0"/>
              </a:rPr>
              <a:t>` (</a:t>
            </a:r>
          </a:p>
          <a:p>
            <a:r>
              <a:rPr lang="it-IT"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username_i</a:t>
            </a:r>
            <a:r>
              <a:rPr lang="en-US" sz="1800" dirty="0">
                <a:latin typeface="Courier New" panose="02070309020205020404" pitchFamily="49" charset="0"/>
                <a:cs typeface="Courier New" panose="02070309020205020404" pitchFamily="49" charset="0"/>
              </a:rPr>
              <a:t>` varchar(45) NOT NULL,</a:t>
            </a:r>
          </a:p>
          <a:p>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id_meeting</a:t>
            </a:r>
            <a:r>
              <a:rPr lang="en-US" sz="1800" dirty="0">
                <a:latin typeface="Courier New" panose="02070309020205020404" pitchFamily="49" charset="0"/>
                <a:cs typeface="Courier New" panose="02070309020205020404" pitchFamily="49" charset="0"/>
              </a:rPr>
              <a:t>` int NOT NULL,</a:t>
            </a:r>
          </a:p>
          <a:p>
            <a:r>
              <a:rPr lang="en-US" dirty="0">
                <a:latin typeface="Courier New" panose="02070309020205020404" pitchFamily="49" charset="0"/>
                <a:cs typeface="Courier New" panose="02070309020205020404" pitchFamily="49" charset="0"/>
              </a:rPr>
              <a:t>PRIMARY KEY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username_i</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id_meeting</a:t>
            </a:r>
            <a:r>
              <a:rPr lang="en-US" sz="1800"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COSTRAINT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fk_username_i</a:t>
            </a:r>
            <a:r>
              <a:rPr lang="en-US" sz="1800" dirty="0">
                <a:latin typeface="Courier New" panose="02070309020205020404" pitchFamily="49" charset="0"/>
                <a:cs typeface="Courier New" panose="02070309020205020404" pitchFamily="49" charset="0"/>
              </a:rPr>
              <a:t>` FOREIGN KEY</a:t>
            </a:r>
          </a:p>
          <a:p>
            <a:r>
              <a:rPr lang="en-US"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username_i</a:t>
            </a:r>
            <a:r>
              <a:rPr lang="en-US" sz="18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REFERENCES ‘user’(‘username’),</a:t>
            </a:r>
          </a:p>
          <a:p>
            <a:r>
              <a:rPr lang="en-US" dirty="0">
                <a:latin typeface="Courier New" panose="02070309020205020404" pitchFamily="49" charset="0"/>
                <a:cs typeface="Courier New" panose="02070309020205020404" pitchFamily="49" charset="0"/>
              </a:rPr>
              <a:t>COSTRAINT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fk_id</a:t>
            </a:r>
            <a:r>
              <a:rPr lang="en-US" dirty="0" err="1">
                <a:latin typeface="Courier New" panose="02070309020205020404" pitchFamily="49" charset="0"/>
                <a:cs typeface="Courier New" panose="02070309020205020404" pitchFamily="49" charset="0"/>
              </a:rPr>
              <a:t>_meeting</a:t>
            </a:r>
            <a:r>
              <a:rPr lang="en-US" sz="1800" dirty="0">
                <a:latin typeface="Courier New" panose="02070309020205020404" pitchFamily="49" charset="0"/>
                <a:cs typeface="Courier New" panose="02070309020205020404" pitchFamily="49" charset="0"/>
              </a:rPr>
              <a:t>` FOREIGN KEY</a:t>
            </a:r>
          </a:p>
          <a:p>
            <a:r>
              <a:rPr lang="en-US"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id_meeting</a:t>
            </a:r>
            <a:r>
              <a:rPr lang="en-US" sz="18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REFERENCES ‘meeting’(‘id-r’)</a:t>
            </a:r>
          </a:p>
          <a:p>
            <a:r>
              <a:rPr lang="en-US"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it-IT" dirty="0"/>
          </a:p>
        </p:txBody>
      </p:sp>
    </p:spTree>
    <p:extLst>
      <p:ext uri="{BB962C8B-B14F-4D97-AF65-F5344CB8AC3E}">
        <p14:creationId xmlns:p14="http://schemas.microsoft.com/office/powerpoint/2010/main" val="270865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EE6675-D754-D59B-BF92-C8CDC133E4A8}"/>
              </a:ext>
            </a:extLst>
          </p:cNvPr>
          <p:cNvSpPr>
            <a:spLocks noGrp="1"/>
          </p:cNvSpPr>
          <p:nvPr>
            <p:ph type="title"/>
          </p:nvPr>
        </p:nvSpPr>
        <p:spPr>
          <a:xfrm>
            <a:off x="838200" y="365125"/>
            <a:ext cx="10515600" cy="1016635"/>
          </a:xfrm>
        </p:spPr>
        <p:txBody>
          <a:bodyPr/>
          <a:lstStyle/>
          <a:p>
            <a:pPr algn="ctr"/>
            <a:r>
              <a:rPr lang="it-IT" dirty="0"/>
              <a:t>APPLICATION REQUIREMENTS ANALYSIS</a:t>
            </a:r>
          </a:p>
        </p:txBody>
      </p:sp>
      <p:sp>
        <p:nvSpPr>
          <p:cNvPr id="3" name="Segnaposto contenuto 2">
            <a:extLst>
              <a:ext uri="{FF2B5EF4-FFF2-40B4-BE49-F238E27FC236}">
                <a16:creationId xmlns:a16="http://schemas.microsoft.com/office/drawing/2014/main" id="{48A498B1-D3BD-3135-E909-C039A194A2DD}"/>
              </a:ext>
            </a:extLst>
          </p:cNvPr>
          <p:cNvSpPr>
            <a:spLocks noGrp="1"/>
          </p:cNvSpPr>
          <p:nvPr>
            <p:ph idx="1"/>
          </p:nvPr>
        </p:nvSpPr>
        <p:spPr>
          <a:xfrm>
            <a:off x="838200" y="1518523"/>
            <a:ext cx="11059160" cy="4595495"/>
          </a:xfrm>
        </p:spPr>
        <p:txBody>
          <a:bodyPr>
            <a:normAutofit fontScale="47500" lnSpcReduction="20000"/>
          </a:bodyPr>
          <a:lstStyle/>
          <a:p>
            <a:r>
              <a:rPr lang="it-IT" sz="4200" b="0" i="0" u="none" strike="noStrike" baseline="0" dirty="0">
                <a:solidFill>
                  <a:srgbClr val="000000"/>
                </a:solidFill>
                <a:latin typeface="Arial" panose="020B0604020202020204" pitchFamily="34" charset="0"/>
              </a:rPr>
              <a:t>Un’applicazione web consente la gestione di riunioni online. L’applicazione supporta </a:t>
            </a:r>
            <a:r>
              <a:rPr lang="it-IT" sz="4200" b="0" i="0" u="none" strike="noStrike" baseline="0" dirty="0">
                <a:solidFill>
                  <a:srgbClr val="00B050"/>
                </a:solidFill>
                <a:latin typeface="Arial" panose="020B0604020202020204" pitchFamily="34" charset="0"/>
              </a:rPr>
              <a:t>registrazione</a:t>
            </a:r>
            <a:r>
              <a:rPr lang="it-IT" sz="4200" b="0" i="0" u="none" strike="noStrike" baseline="0" dirty="0">
                <a:solidFill>
                  <a:srgbClr val="000000"/>
                </a:solidFill>
                <a:latin typeface="Arial" panose="020B0604020202020204" pitchFamily="34" charset="0"/>
              </a:rPr>
              <a:t> e </a:t>
            </a:r>
            <a:r>
              <a:rPr lang="it-IT" sz="4200" b="0" i="0" u="none" strike="noStrike" baseline="0" dirty="0">
                <a:solidFill>
                  <a:srgbClr val="00B050"/>
                </a:solidFill>
                <a:latin typeface="Arial" panose="020B0604020202020204" pitchFamily="34" charset="0"/>
              </a:rPr>
              <a:t>login</a:t>
            </a:r>
            <a:r>
              <a:rPr lang="it-IT" sz="4200" b="0" i="0" u="none" strike="noStrike" baseline="0" dirty="0">
                <a:solidFill>
                  <a:srgbClr val="000000"/>
                </a:solidFill>
                <a:latin typeface="Arial" panose="020B0604020202020204" pitchFamily="34" charset="0"/>
              </a:rPr>
              <a:t> mediante una </a:t>
            </a:r>
            <a:r>
              <a:rPr lang="it-IT" sz="4200" b="0" i="0" u="none" strike="noStrike" baseline="0" dirty="0">
                <a:solidFill>
                  <a:srgbClr val="FF0000"/>
                </a:solidFill>
                <a:latin typeface="Arial" panose="020B0604020202020204" pitchFamily="34" charset="0"/>
              </a:rPr>
              <a:t>pagina pubblica </a:t>
            </a:r>
            <a:r>
              <a:rPr lang="it-IT" sz="4200" b="0" i="0" u="none" strike="noStrike" baseline="0" dirty="0">
                <a:solidFill>
                  <a:srgbClr val="000000"/>
                </a:solidFill>
                <a:latin typeface="Arial" panose="020B0604020202020204" pitchFamily="34" charset="0"/>
              </a:rPr>
              <a:t>con opportune </a:t>
            </a:r>
            <a:r>
              <a:rPr lang="it-IT" sz="4200" b="0" i="0" u="none" strike="noStrike" baseline="0" dirty="0" err="1">
                <a:solidFill>
                  <a:srgbClr val="000000"/>
                </a:solidFill>
                <a:latin typeface="Arial" panose="020B0604020202020204" pitchFamily="34" charset="0"/>
              </a:rPr>
              <a:t>form</a:t>
            </a:r>
            <a:r>
              <a:rPr lang="it-IT" sz="4200" b="0" i="0" u="none" strike="noStrike" baseline="0" dirty="0">
                <a:solidFill>
                  <a:srgbClr val="000000"/>
                </a:solidFill>
                <a:latin typeface="Arial" panose="020B0604020202020204" pitchFamily="34" charset="0"/>
              </a:rPr>
              <a:t>. La registrazione </a:t>
            </a:r>
            <a:r>
              <a:rPr lang="it-IT" sz="4200" b="0" i="0" u="none" strike="noStrike" baseline="0" dirty="0">
                <a:solidFill>
                  <a:schemeClr val="accent4">
                    <a:lumMod val="50000"/>
                  </a:schemeClr>
                </a:solidFill>
                <a:latin typeface="Arial" panose="020B0604020202020204" pitchFamily="34" charset="0"/>
              </a:rPr>
              <a:t>controlla la validità sintattica dell’indirizzo di email e l’uguaglianza tra i campi “password” e “ripeti password”</a:t>
            </a:r>
            <a:r>
              <a:rPr lang="it-IT" sz="4200" b="0" i="0" u="none" strike="noStrike" baseline="0" dirty="0">
                <a:solidFill>
                  <a:srgbClr val="000000"/>
                </a:solidFill>
                <a:latin typeface="Arial" panose="020B0604020202020204" pitchFamily="34" charset="0"/>
              </a:rPr>
              <a:t>. La </a:t>
            </a:r>
            <a:r>
              <a:rPr lang="it-IT" sz="4200" b="0" i="0" u="none" strike="noStrike" baseline="0" dirty="0">
                <a:solidFill>
                  <a:srgbClr val="0070C0"/>
                </a:solidFill>
                <a:latin typeface="Arial" panose="020B0604020202020204" pitchFamily="34" charset="0"/>
              </a:rPr>
              <a:t>registrazione</a:t>
            </a:r>
            <a:r>
              <a:rPr lang="it-IT" sz="4200" b="0" i="0" u="none" strike="noStrike" baseline="0" dirty="0">
                <a:solidFill>
                  <a:srgbClr val="000000"/>
                </a:solidFill>
                <a:latin typeface="Arial" panose="020B0604020202020204" pitchFamily="34" charset="0"/>
              </a:rPr>
              <a:t> </a:t>
            </a:r>
            <a:r>
              <a:rPr lang="it-IT" sz="4200" b="0" i="0" u="none" strike="noStrike" baseline="0" dirty="0">
                <a:solidFill>
                  <a:schemeClr val="accent4">
                    <a:lumMod val="50000"/>
                  </a:schemeClr>
                </a:solidFill>
                <a:latin typeface="Arial" panose="020B0604020202020204" pitchFamily="34" charset="0"/>
              </a:rPr>
              <a:t>controlla l’unicità dello username</a:t>
            </a:r>
            <a:r>
              <a:rPr lang="it-IT" sz="4200" b="0" i="0" u="none" strike="noStrike" baseline="0" dirty="0">
                <a:solidFill>
                  <a:srgbClr val="000000"/>
                </a:solidFill>
                <a:latin typeface="Arial" panose="020B0604020202020204" pitchFamily="34" charset="0"/>
              </a:rPr>
              <a:t>. Una riunione ha un titolo, una data, un’ora, una durata e un numero massimo di partecipanti. L’utente fa il </a:t>
            </a:r>
            <a:r>
              <a:rPr lang="it-IT" sz="4200" b="0" i="0" u="none" strike="noStrike" baseline="0" dirty="0">
                <a:latin typeface="Arial" panose="020B0604020202020204" pitchFamily="34" charset="0"/>
              </a:rPr>
              <a:t>login </a:t>
            </a:r>
            <a:r>
              <a:rPr lang="it-IT" sz="4200" b="0" i="0" u="none" strike="noStrike" baseline="0" dirty="0">
                <a:solidFill>
                  <a:srgbClr val="000000"/>
                </a:solidFill>
                <a:latin typeface="Arial" panose="020B0604020202020204" pitchFamily="34" charset="0"/>
              </a:rPr>
              <a:t>e, se </a:t>
            </a:r>
            <a:r>
              <a:rPr lang="it-IT" sz="4200" b="0" i="0" u="none" strike="noStrike" baseline="0" dirty="0">
                <a:solidFill>
                  <a:srgbClr val="0070C0"/>
                </a:solidFill>
                <a:latin typeface="Arial" panose="020B0604020202020204" pitchFamily="34" charset="0"/>
              </a:rPr>
              <a:t>autenticato</a:t>
            </a:r>
            <a:r>
              <a:rPr lang="it-IT" sz="4200" b="0" i="0" u="none" strike="noStrike" baseline="0" dirty="0">
                <a:solidFill>
                  <a:srgbClr val="000000"/>
                </a:solidFill>
                <a:latin typeface="Arial" panose="020B0604020202020204" pitchFamily="34" charset="0"/>
              </a:rPr>
              <a:t>, accede </a:t>
            </a:r>
            <a:r>
              <a:rPr lang="it-IT" sz="4200" b="0" i="0" u="none" strike="noStrike" baseline="0" dirty="0">
                <a:solidFill>
                  <a:srgbClr val="FF0000"/>
                </a:solidFill>
                <a:latin typeface="Arial" panose="020B0604020202020204" pitchFamily="34" charset="0"/>
              </a:rPr>
              <a:t>all’HOME page </a:t>
            </a:r>
            <a:r>
              <a:rPr lang="it-IT" sz="4200" b="0" i="0" u="none" strike="noStrike" baseline="0" dirty="0">
                <a:solidFill>
                  <a:srgbClr val="000000"/>
                </a:solidFill>
                <a:latin typeface="Arial" panose="020B0604020202020204" pitchFamily="34" charset="0"/>
              </a:rPr>
              <a:t>che mostra </a:t>
            </a:r>
            <a:r>
              <a:rPr lang="it-IT" sz="4200" b="0" i="0" u="none" strike="noStrike" baseline="0" dirty="0">
                <a:solidFill>
                  <a:srgbClr val="00B050"/>
                </a:solidFill>
                <a:latin typeface="Arial" panose="020B0604020202020204" pitchFamily="34" charset="0"/>
              </a:rPr>
              <a:t>l’elenco delle riunioni indette da lui </a:t>
            </a:r>
            <a:r>
              <a:rPr lang="it-IT" sz="4200" b="0" i="0" u="none" strike="noStrike" baseline="0" dirty="0">
                <a:solidFill>
                  <a:srgbClr val="000000"/>
                </a:solidFill>
                <a:latin typeface="Arial" panose="020B0604020202020204" pitchFamily="34" charset="0"/>
              </a:rPr>
              <a:t>e non ancora scadute, </a:t>
            </a:r>
            <a:r>
              <a:rPr lang="it-IT" sz="4200" b="0" i="0" u="none" strike="noStrike" baseline="0" dirty="0">
                <a:solidFill>
                  <a:srgbClr val="00B050"/>
                </a:solidFill>
                <a:latin typeface="Arial" panose="020B0604020202020204" pitchFamily="34" charset="0"/>
              </a:rPr>
              <a:t>l’elenco delle riunioni cui è stato invitato </a:t>
            </a:r>
            <a:r>
              <a:rPr lang="it-IT" sz="4200" b="0" i="0" u="none" strike="noStrike" baseline="0" dirty="0">
                <a:solidFill>
                  <a:srgbClr val="000000"/>
                </a:solidFill>
                <a:latin typeface="Arial" panose="020B0604020202020204" pitchFamily="34" charset="0"/>
              </a:rPr>
              <a:t>e non ancora scadute, e una </a:t>
            </a:r>
            <a:r>
              <a:rPr lang="it-IT" sz="4200" b="0" i="0" u="none" strike="noStrike" baseline="0" dirty="0" err="1">
                <a:solidFill>
                  <a:srgbClr val="00B050"/>
                </a:solidFill>
                <a:latin typeface="Arial" panose="020B0604020202020204" pitchFamily="34" charset="0"/>
              </a:rPr>
              <a:t>form</a:t>
            </a:r>
            <a:r>
              <a:rPr lang="it-IT" sz="4200" b="0" i="0" u="none" strike="noStrike" baseline="0" dirty="0">
                <a:solidFill>
                  <a:srgbClr val="00B050"/>
                </a:solidFill>
                <a:latin typeface="Arial" panose="020B0604020202020204" pitchFamily="34" charset="0"/>
              </a:rPr>
              <a:t> per creare una nuova riunione</a:t>
            </a:r>
            <a:r>
              <a:rPr lang="it-IT" sz="4200" b="0" i="0" u="none" strike="noStrike" baseline="0" dirty="0">
                <a:solidFill>
                  <a:srgbClr val="000000"/>
                </a:solidFill>
                <a:latin typeface="Arial" panose="020B0604020202020204" pitchFamily="34" charset="0"/>
              </a:rPr>
              <a:t>. Quando </a:t>
            </a:r>
            <a:r>
              <a:rPr lang="it-IT" sz="4200" b="0" i="0" u="none" strike="noStrike" baseline="0" dirty="0">
                <a:latin typeface="Arial" panose="020B0604020202020204" pitchFamily="34" charset="0"/>
              </a:rPr>
              <a:t>l’utente</a:t>
            </a:r>
            <a:r>
              <a:rPr lang="it-IT" sz="4200" b="0" i="0" u="none" strike="noStrike" baseline="0" dirty="0">
                <a:solidFill>
                  <a:schemeClr val="accent1"/>
                </a:solidFill>
                <a:latin typeface="Arial" panose="020B0604020202020204" pitchFamily="34" charset="0"/>
              </a:rPr>
              <a:t> inoltra la </a:t>
            </a:r>
            <a:r>
              <a:rPr lang="it-IT" sz="4200" b="0" i="0" u="none" strike="noStrike" baseline="0" dirty="0" err="1">
                <a:solidFill>
                  <a:schemeClr val="accent1"/>
                </a:solidFill>
                <a:latin typeface="Arial" panose="020B0604020202020204" pitchFamily="34" charset="0"/>
              </a:rPr>
              <a:t>form</a:t>
            </a:r>
            <a:r>
              <a:rPr lang="it-IT" sz="4200" b="0" i="0" u="none" strike="noStrike" baseline="0" dirty="0">
                <a:solidFill>
                  <a:schemeClr val="accent1"/>
                </a:solidFill>
                <a:latin typeface="Arial" panose="020B0604020202020204" pitchFamily="34" charset="0"/>
              </a:rPr>
              <a:t> con il bottone INVIA</a:t>
            </a:r>
            <a:r>
              <a:rPr lang="it-IT" sz="4200" b="0" i="0" u="none" strike="noStrike" baseline="0" dirty="0">
                <a:solidFill>
                  <a:srgbClr val="000000"/>
                </a:solidFill>
                <a:latin typeface="Arial" panose="020B0604020202020204" pitchFamily="34" charset="0"/>
              </a:rPr>
              <a:t>, appare una </a:t>
            </a:r>
            <a:r>
              <a:rPr lang="it-IT" sz="4200" b="0" i="0" u="none" strike="noStrike" baseline="0" dirty="0">
                <a:solidFill>
                  <a:srgbClr val="FF0000"/>
                </a:solidFill>
                <a:latin typeface="Arial" panose="020B0604020202020204" pitchFamily="34" charset="0"/>
              </a:rPr>
              <a:t>pagina ANAGRAFICA </a:t>
            </a:r>
            <a:r>
              <a:rPr lang="it-IT" sz="4200" b="0" i="0" u="none" strike="noStrike" baseline="0" dirty="0">
                <a:solidFill>
                  <a:srgbClr val="000000"/>
                </a:solidFill>
                <a:latin typeface="Arial" panose="020B0604020202020204" pitchFamily="34" charset="0"/>
              </a:rPr>
              <a:t>con </a:t>
            </a:r>
            <a:r>
              <a:rPr lang="it-IT" sz="4200" b="0" i="0" u="none" strike="noStrike" baseline="0" dirty="0">
                <a:solidFill>
                  <a:srgbClr val="00B050"/>
                </a:solidFill>
                <a:latin typeface="Arial" panose="020B0604020202020204" pitchFamily="34" charset="0"/>
              </a:rPr>
              <a:t>l’elenco degli utenti registrati</a:t>
            </a:r>
            <a:r>
              <a:rPr lang="it-IT" sz="4200" b="0" i="0" u="none" strike="noStrike" baseline="0" dirty="0">
                <a:solidFill>
                  <a:srgbClr val="000000"/>
                </a:solidFill>
                <a:latin typeface="Arial" panose="020B0604020202020204" pitchFamily="34" charset="0"/>
              </a:rPr>
              <a:t>. L’utente può scegliere uno o più partecipanti dall’elenco e </a:t>
            </a:r>
            <a:r>
              <a:rPr lang="it-IT" sz="4200" b="0" i="0" u="none" strike="noStrike" baseline="0" dirty="0">
                <a:solidFill>
                  <a:srgbClr val="0070C0"/>
                </a:solidFill>
                <a:latin typeface="Arial" panose="020B0604020202020204" pitchFamily="34" charset="0"/>
              </a:rPr>
              <a:t>premere il bottone INVITA per invitarli alla riunione</a:t>
            </a:r>
            <a:r>
              <a:rPr lang="it-IT" sz="4200" b="0" i="0" u="none" strike="noStrike" baseline="0" dirty="0">
                <a:solidFill>
                  <a:srgbClr val="000000"/>
                </a:solidFill>
                <a:latin typeface="Arial" panose="020B0604020202020204" pitchFamily="34" charset="0"/>
              </a:rPr>
              <a:t>. </a:t>
            </a:r>
            <a:r>
              <a:rPr lang="it-IT" sz="4200" b="0" i="0" u="none" strike="noStrike" baseline="0" dirty="0">
                <a:solidFill>
                  <a:schemeClr val="accent4">
                    <a:lumMod val="50000"/>
                  </a:schemeClr>
                </a:solidFill>
                <a:latin typeface="Arial" panose="020B0604020202020204" pitchFamily="34" charset="0"/>
              </a:rPr>
              <a:t>Se il numero d’invitati è superiore di X unità rispetto al massimo ammissibile</a:t>
            </a:r>
            <a:r>
              <a:rPr lang="it-IT" sz="4200" b="0" i="0" u="none" strike="noStrike" baseline="0" dirty="0">
                <a:solidFill>
                  <a:srgbClr val="000000"/>
                </a:solidFill>
                <a:latin typeface="Arial" panose="020B0604020202020204" pitchFamily="34" charset="0"/>
              </a:rPr>
              <a:t>, appare di nuovo la pagina ANAGRAFICA con un </a:t>
            </a:r>
            <a:r>
              <a:rPr lang="it-IT" sz="4200" b="0" i="0" u="none" strike="noStrike" baseline="0" dirty="0">
                <a:solidFill>
                  <a:srgbClr val="00B050"/>
                </a:solidFill>
                <a:latin typeface="Arial" panose="020B0604020202020204" pitchFamily="34" charset="0"/>
              </a:rPr>
              <a:t>messaggio “Troppi utenti selezionati, eliminarne almeno X</a:t>
            </a:r>
            <a:r>
              <a:rPr lang="it-IT" sz="4200" b="0" i="0" u="none" strike="noStrike" baseline="0" dirty="0">
                <a:solidFill>
                  <a:srgbClr val="000000"/>
                </a:solidFill>
                <a:latin typeface="Arial" panose="020B0604020202020204" pitchFamily="34" charset="0"/>
              </a:rPr>
              <a:t>”. La pagina </a:t>
            </a:r>
            <a:r>
              <a:rPr lang="it-IT" sz="4200" b="0" i="0" u="none" strike="noStrike" baseline="0" dirty="0">
                <a:solidFill>
                  <a:schemeClr val="accent4">
                    <a:lumMod val="50000"/>
                  </a:schemeClr>
                </a:solidFill>
                <a:latin typeface="Arial" panose="020B0604020202020204" pitchFamily="34" charset="0"/>
              </a:rPr>
              <a:t>evidenzia nell’elenco gli utenti scelti in precedenza come preselezionati</a:t>
            </a:r>
            <a:r>
              <a:rPr lang="it-IT" sz="4200" b="0" i="0" u="none" strike="noStrike" baseline="0" dirty="0">
                <a:solidFill>
                  <a:srgbClr val="000000"/>
                </a:solidFill>
                <a:latin typeface="Arial" panose="020B0604020202020204" pitchFamily="34" charset="0"/>
              </a:rPr>
              <a:t>, in modo che l’utente possa </a:t>
            </a:r>
            <a:r>
              <a:rPr lang="it-IT" sz="4200" b="0" i="0" u="none" strike="noStrike" baseline="0" dirty="0">
                <a:solidFill>
                  <a:srgbClr val="0070C0"/>
                </a:solidFill>
                <a:latin typeface="Arial" panose="020B0604020202020204" pitchFamily="34" charset="0"/>
              </a:rPr>
              <a:t>deselezionarne alcuni</a:t>
            </a:r>
            <a:r>
              <a:rPr lang="it-IT" sz="4200" b="0" i="0" u="none" strike="noStrike" baseline="0" dirty="0">
                <a:solidFill>
                  <a:srgbClr val="000000"/>
                </a:solidFill>
                <a:latin typeface="Arial" panose="020B0604020202020204" pitchFamily="34" charset="0"/>
              </a:rPr>
              <a:t>. Se alla pressione del bottone INVITA il numero d’invitati è inferiore al massimo ammissibile, la riunione è memorizzata nella base di dati e associata agli utenti invitati </a:t>
            </a:r>
            <a:r>
              <a:rPr lang="it-IT" sz="4200" b="0" i="0" u="none" strike="noStrike" baseline="0" dirty="0">
                <a:solidFill>
                  <a:schemeClr val="accent4">
                    <a:lumMod val="50000"/>
                  </a:schemeClr>
                </a:solidFill>
                <a:latin typeface="Arial" panose="020B0604020202020204" pitchFamily="34" charset="0"/>
              </a:rPr>
              <a:t>e l’utente è rimandato alla HOME PAGE</a:t>
            </a:r>
            <a:r>
              <a:rPr lang="it-IT" sz="4200" b="0" i="0" u="none" strike="noStrike" baseline="0" dirty="0">
                <a:solidFill>
                  <a:srgbClr val="000000"/>
                </a:solidFill>
                <a:latin typeface="Arial" panose="020B0604020202020204" pitchFamily="34" charset="0"/>
              </a:rPr>
              <a:t>. Al terzo tentativo scorretto di assegnare troppi invitati a una riunione appare una </a:t>
            </a:r>
            <a:r>
              <a:rPr lang="it-IT" sz="4200" b="0" i="0" u="none" strike="noStrike" baseline="0" dirty="0">
                <a:solidFill>
                  <a:srgbClr val="FF0000"/>
                </a:solidFill>
                <a:latin typeface="Arial" panose="020B0604020202020204" pitchFamily="34" charset="0"/>
              </a:rPr>
              <a:t>pagina CANCELLAZIONE </a:t>
            </a:r>
            <a:r>
              <a:rPr lang="it-IT" sz="4200" b="0" i="0" u="none" strike="noStrike" baseline="0" dirty="0">
                <a:solidFill>
                  <a:srgbClr val="000000"/>
                </a:solidFill>
                <a:latin typeface="Arial" panose="020B0604020202020204" pitchFamily="34" charset="0"/>
              </a:rPr>
              <a:t>con un </a:t>
            </a:r>
            <a:r>
              <a:rPr lang="it-IT" sz="4200" b="0" i="0" u="none" strike="noStrike" baseline="0" dirty="0">
                <a:solidFill>
                  <a:srgbClr val="00B050"/>
                </a:solidFill>
                <a:latin typeface="Arial" panose="020B0604020202020204" pitchFamily="34" charset="0"/>
              </a:rPr>
              <a:t>messaggio “Tre tentativi di definire una riunione con troppi partecipanti, la riunione non sarà creata</a:t>
            </a:r>
            <a:r>
              <a:rPr lang="it-IT" sz="4200" b="0" i="0" u="none" strike="noStrike" baseline="0" dirty="0">
                <a:solidFill>
                  <a:srgbClr val="000000"/>
                </a:solidFill>
                <a:latin typeface="Arial" panose="020B0604020202020204" pitchFamily="34" charset="0"/>
              </a:rPr>
              <a:t>” e </a:t>
            </a:r>
            <a:r>
              <a:rPr lang="it-IT" sz="4200" b="0" i="0" u="none" strike="noStrike" baseline="0" dirty="0">
                <a:solidFill>
                  <a:srgbClr val="00B050"/>
                </a:solidFill>
                <a:latin typeface="Arial" panose="020B0604020202020204" pitchFamily="34" charset="0"/>
              </a:rPr>
              <a:t>un link per tornare all’HOME PAGE</a:t>
            </a:r>
            <a:r>
              <a:rPr lang="it-IT" sz="4200" b="0" i="0" u="none" strike="noStrike" baseline="0" dirty="0">
                <a:solidFill>
                  <a:srgbClr val="000000"/>
                </a:solidFill>
                <a:latin typeface="Arial" panose="020B0604020202020204" pitchFamily="34" charset="0"/>
              </a:rPr>
              <a:t>. In questo caso la riunione NON è memorizzata nella base di dati. L’applicazione non deve registrare nella base di dati riunioni con numero eccessivo di partecipanti. L’applicazione consente il logout dell’utente. </a:t>
            </a:r>
            <a:endParaRPr lang="it-IT" sz="4200" dirty="0"/>
          </a:p>
          <a:p>
            <a:endParaRPr lang="it-IT" dirty="0"/>
          </a:p>
        </p:txBody>
      </p:sp>
      <p:sp>
        <p:nvSpPr>
          <p:cNvPr id="4" name="CasellaDiTesto 3">
            <a:extLst>
              <a:ext uri="{FF2B5EF4-FFF2-40B4-BE49-F238E27FC236}">
                <a16:creationId xmlns:a16="http://schemas.microsoft.com/office/drawing/2014/main" id="{4F943F69-3F0B-5249-6FF6-090AC933471E}"/>
              </a:ext>
            </a:extLst>
          </p:cNvPr>
          <p:cNvSpPr txBox="1"/>
          <p:nvPr/>
        </p:nvSpPr>
        <p:spPr>
          <a:xfrm>
            <a:off x="1036320" y="6114018"/>
            <a:ext cx="4846320" cy="369332"/>
          </a:xfrm>
          <a:prstGeom prst="rect">
            <a:avLst/>
          </a:prstGeom>
          <a:noFill/>
        </p:spPr>
        <p:txBody>
          <a:bodyPr wrap="square" rtlCol="0">
            <a:spAutoFit/>
          </a:bodyPr>
          <a:lstStyle/>
          <a:p>
            <a:r>
              <a:rPr lang="es-419" sz="1800" b="1" dirty="0">
                <a:solidFill>
                  <a:srgbClr val="FF0000"/>
                </a:solidFill>
              </a:rPr>
              <a:t>Pages (views)</a:t>
            </a:r>
            <a:r>
              <a:rPr lang="es-419" sz="1800" b="1" dirty="0"/>
              <a:t>, </a:t>
            </a:r>
            <a:r>
              <a:rPr lang="es-419" sz="1800" b="1" dirty="0">
                <a:solidFill>
                  <a:srgbClr val="00B050"/>
                </a:solidFill>
              </a:rPr>
              <a:t>view components</a:t>
            </a:r>
            <a:r>
              <a:rPr lang="es-419" sz="1800" b="1" dirty="0"/>
              <a:t>, </a:t>
            </a:r>
            <a:r>
              <a:rPr lang="es-419" sz="1800" b="1" dirty="0">
                <a:solidFill>
                  <a:srgbClr val="0070C0"/>
                </a:solidFill>
              </a:rPr>
              <a:t>events</a:t>
            </a:r>
            <a:r>
              <a:rPr lang="es-419" sz="1800" b="1" dirty="0"/>
              <a:t>, </a:t>
            </a:r>
            <a:r>
              <a:rPr lang="es-419" sz="1800" b="1" dirty="0">
                <a:solidFill>
                  <a:srgbClr val="974806"/>
                </a:solidFill>
              </a:rPr>
              <a:t>actions</a:t>
            </a:r>
            <a:endParaRPr lang="it-IT" dirty="0"/>
          </a:p>
        </p:txBody>
      </p:sp>
    </p:spTree>
    <p:extLst>
      <p:ext uri="{BB962C8B-B14F-4D97-AF65-F5344CB8AC3E}">
        <p14:creationId xmlns:p14="http://schemas.microsoft.com/office/powerpoint/2010/main" val="231474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173D27-26E1-6AC4-BF78-7CE600EFE3D0}"/>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CFE8AC8C-3E22-7658-3231-2EFD5FEDCB03}"/>
              </a:ext>
            </a:extLst>
          </p:cNvPr>
          <p:cNvSpPr>
            <a:spLocks noGrp="1"/>
          </p:cNvSpPr>
          <p:nvPr>
            <p:ph idx="1"/>
          </p:nvPr>
        </p:nvSpPr>
        <p:spPr/>
        <p:txBody>
          <a:bodyPr/>
          <a:lstStyle/>
          <a:p>
            <a:r>
              <a:rPr lang="it-IT" dirty="0"/>
              <a:t>Registrazione e login sono effettuati su due pagine html differenti</a:t>
            </a:r>
          </a:p>
          <a:p>
            <a:r>
              <a:rPr lang="it-IT" dirty="0"/>
              <a:t>Le riunioni hanno durata di 2 ore e un numero massimo di 10 partecipanti</a:t>
            </a:r>
          </a:p>
          <a:p>
            <a:r>
              <a:rPr lang="it-IT" dirty="0"/>
              <a:t>Nella versione pure html, dopo l’avviso che al massimo si possono selezionare 10 utenti, all’utente è richiesto di </a:t>
            </a:r>
            <a:r>
              <a:rPr lang="it-IT" dirty="0" err="1"/>
              <a:t>riselezionare</a:t>
            </a:r>
            <a:r>
              <a:rPr lang="it-IT" dirty="0"/>
              <a:t> gli invitati.</a:t>
            </a:r>
          </a:p>
          <a:p>
            <a:endParaRPr lang="it-IT" dirty="0"/>
          </a:p>
          <a:p>
            <a:endParaRPr lang="it-IT" dirty="0"/>
          </a:p>
        </p:txBody>
      </p:sp>
    </p:spTree>
    <p:extLst>
      <p:ext uri="{BB962C8B-B14F-4D97-AF65-F5344CB8AC3E}">
        <p14:creationId xmlns:p14="http://schemas.microsoft.com/office/powerpoint/2010/main" val="392654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A5BBA1A-5AB0-7847-5CFC-A7611C72ACC4}"/>
              </a:ext>
            </a:extLst>
          </p:cNvPr>
          <p:cNvSpPr/>
          <p:nvPr/>
        </p:nvSpPr>
        <p:spPr>
          <a:xfrm>
            <a:off x="544933" y="908109"/>
            <a:ext cx="3624743" cy="4441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56AFE06B-C4F0-5E77-458F-4C0636AEC12C}"/>
              </a:ext>
            </a:extLst>
          </p:cNvPr>
          <p:cNvSpPr>
            <a:spLocks noGrp="1"/>
          </p:cNvSpPr>
          <p:nvPr>
            <p:ph type="title"/>
          </p:nvPr>
        </p:nvSpPr>
        <p:spPr>
          <a:xfrm>
            <a:off x="678809" y="155400"/>
            <a:ext cx="10515600" cy="750611"/>
          </a:xfrm>
        </p:spPr>
        <p:txBody>
          <a:bodyPr/>
          <a:lstStyle/>
          <a:p>
            <a:pPr algn="ctr"/>
            <a:r>
              <a:rPr lang="it-IT" dirty="0"/>
              <a:t>APPLICATION DESIGN(1)</a:t>
            </a:r>
          </a:p>
        </p:txBody>
      </p:sp>
      <p:sp>
        <p:nvSpPr>
          <p:cNvPr id="5" name="CasellaDiTesto 4">
            <a:extLst>
              <a:ext uri="{FF2B5EF4-FFF2-40B4-BE49-F238E27FC236}">
                <a16:creationId xmlns:a16="http://schemas.microsoft.com/office/drawing/2014/main" id="{695379FD-24E9-71D6-C2C7-849DB65D01E3}"/>
              </a:ext>
            </a:extLst>
          </p:cNvPr>
          <p:cNvSpPr txBox="1"/>
          <p:nvPr/>
        </p:nvSpPr>
        <p:spPr>
          <a:xfrm>
            <a:off x="1065402" y="947740"/>
            <a:ext cx="2399251" cy="369332"/>
          </a:xfrm>
          <a:prstGeom prst="rect">
            <a:avLst/>
          </a:prstGeom>
          <a:noFill/>
        </p:spPr>
        <p:txBody>
          <a:bodyPr wrap="square" rtlCol="0">
            <a:spAutoFit/>
          </a:bodyPr>
          <a:lstStyle/>
          <a:p>
            <a:pPr algn="ctr"/>
            <a:r>
              <a:rPr lang="it-IT" dirty="0"/>
              <a:t>PUBLIC PAGE</a:t>
            </a:r>
          </a:p>
        </p:txBody>
      </p:sp>
      <p:sp>
        <p:nvSpPr>
          <p:cNvPr id="6" name="Rettangolo con angoli arrotondati 5">
            <a:extLst>
              <a:ext uri="{FF2B5EF4-FFF2-40B4-BE49-F238E27FC236}">
                <a16:creationId xmlns:a16="http://schemas.microsoft.com/office/drawing/2014/main" id="{166DC876-22CB-C6D0-6F1A-E1145B98BA15}"/>
              </a:ext>
            </a:extLst>
          </p:cNvPr>
          <p:cNvSpPr/>
          <p:nvPr/>
        </p:nvSpPr>
        <p:spPr>
          <a:xfrm>
            <a:off x="1065402" y="1532493"/>
            <a:ext cx="2634143" cy="15603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7" name="Rettangolo con angoli arrotondati 6">
            <a:extLst>
              <a:ext uri="{FF2B5EF4-FFF2-40B4-BE49-F238E27FC236}">
                <a16:creationId xmlns:a16="http://schemas.microsoft.com/office/drawing/2014/main" id="{C03F77A2-D4EA-7761-31FE-643F08069A66}"/>
              </a:ext>
            </a:extLst>
          </p:cNvPr>
          <p:cNvSpPr/>
          <p:nvPr/>
        </p:nvSpPr>
        <p:spPr>
          <a:xfrm>
            <a:off x="914400" y="3480894"/>
            <a:ext cx="2869035" cy="15603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8" name="CasellaDiTesto 7">
            <a:extLst>
              <a:ext uri="{FF2B5EF4-FFF2-40B4-BE49-F238E27FC236}">
                <a16:creationId xmlns:a16="http://schemas.microsoft.com/office/drawing/2014/main" id="{B4C4E5E4-59F0-E1AD-B3B1-BC4F9D3D2FB5}"/>
              </a:ext>
            </a:extLst>
          </p:cNvPr>
          <p:cNvSpPr txBox="1"/>
          <p:nvPr/>
        </p:nvSpPr>
        <p:spPr>
          <a:xfrm>
            <a:off x="1468073" y="1705120"/>
            <a:ext cx="1996580" cy="1169551"/>
          </a:xfrm>
          <a:prstGeom prst="rect">
            <a:avLst/>
          </a:prstGeom>
          <a:noFill/>
        </p:spPr>
        <p:txBody>
          <a:bodyPr wrap="square" rtlCol="0">
            <a:spAutoFit/>
          </a:bodyPr>
          <a:lstStyle/>
          <a:p>
            <a:r>
              <a:rPr lang="it-IT" sz="1400" dirty="0" err="1"/>
              <a:t>Register</a:t>
            </a:r>
            <a:r>
              <a:rPr lang="it-IT" sz="1400" dirty="0"/>
              <a:t> </a:t>
            </a:r>
            <a:r>
              <a:rPr lang="it-IT" sz="1400" dirty="0" err="1"/>
              <a:t>form</a:t>
            </a:r>
            <a:endParaRPr lang="it-IT" sz="1400" dirty="0"/>
          </a:p>
          <a:p>
            <a:r>
              <a:rPr lang="it-IT" sz="1400" dirty="0"/>
              <a:t>[Field: username</a:t>
            </a:r>
          </a:p>
          <a:p>
            <a:r>
              <a:rPr lang="it-IT" sz="1400" dirty="0"/>
              <a:t>Field: email</a:t>
            </a:r>
          </a:p>
          <a:p>
            <a:r>
              <a:rPr lang="it-IT" sz="1400" dirty="0"/>
              <a:t>Field: password</a:t>
            </a:r>
          </a:p>
          <a:p>
            <a:r>
              <a:rPr lang="it-IT" sz="1400" dirty="0" err="1"/>
              <a:t>Field:repeat</a:t>
            </a:r>
            <a:r>
              <a:rPr lang="it-IT" sz="1400" dirty="0"/>
              <a:t> password]</a:t>
            </a:r>
          </a:p>
        </p:txBody>
      </p:sp>
      <p:sp>
        <p:nvSpPr>
          <p:cNvPr id="10" name="CasellaDiTesto 9">
            <a:extLst>
              <a:ext uri="{FF2B5EF4-FFF2-40B4-BE49-F238E27FC236}">
                <a16:creationId xmlns:a16="http://schemas.microsoft.com/office/drawing/2014/main" id="{12352F41-0258-E5F0-6768-F4B905E008DE}"/>
              </a:ext>
            </a:extLst>
          </p:cNvPr>
          <p:cNvSpPr txBox="1"/>
          <p:nvPr/>
        </p:nvSpPr>
        <p:spPr>
          <a:xfrm>
            <a:off x="1468071" y="3743610"/>
            <a:ext cx="2298583" cy="1200329"/>
          </a:xfrm>
          <a:prstGeom prst="rect">
            <a:avLst/>
          </a:prstGeom>
          <a:noFill/>
        </p:spPr>
        <p:txBody>
          <a:bodyPr wrap="square" rtlCol="0">
            <a:spAutoFit/>
          </a:bodyPr>
          <a:lstStyle/>
          <a:p>
            <a:r>
              <a:rPr lang="it-IT" dirty="0"/>
              <a:t>Login </a:t>
            </a:r>
            <a:r>
              <a:rPr lang="it-IT" dirty="0" err="1"/>
              <a:t>form</a:t>
            </a:r>
            <a:endParaRPr lang="it-IT" dirty="0"/>
          </a:p>
          <a:p>
            <a:r>
              <a:rPr lang="it-IT" dirty="0"/>
              <a:t>[Field: username</a:t>
            </a:r>
          </a:p>
          <a:p>
            <a:r>
              <a:rPr lang="it-IT" dirty="0"/>
              <a:t>Field: password]</a:t>
            </a:r>
          </a:p>
          <a:p>
            <a:endParaRPr lang="it-IT" dirty="0"/>
          </a:p>
        </p:txBody>
      </p:sp>
      <p:sp>
        <p:nvSpPr>
          <p:cNvPr id="11" name="Parallelogramma 10">
            <a:extLst>
              <a:ext uri="{FF2B5EF4-FFF2-40B4-BE49-F238E27FC236}">
                <a16:creationId xmlns:a16="http://schemas.microsoft.com/office/drawing/2014/main" id="{DF993D17-3049-85DE-4F63-8DCD05E7B10B}"/>
              </a:ext>
            </a:extLst>
          </p:cNvPr>
          <p:cNvSpPr/>
          <p:nvPr/>
        </p:nvSpPr>
        <p:spPr>
          <a:xfrm>
            <a:off x="4966283" y="4016603"/>
            <a:ext cx="1230385" cy="654341"/>
          </a:xfrm>
          <a:prstGeom prst="parallelogram">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Check</a:t>
            </a:r>
          </a:p>
          <a:p>
            <a:pPr algn="ctr"/>
            <a:r>
              <a:rPr lang="it-IT" dirty="0"/>
              <a:t>login</a:t>
            </a:r>
          </a:p>
        </p:txBody>
      </p:sp>
      <p:sp>
        <p:nvSpPr>
          <p:cNvPr id="12" name="Parallelogramma 11">
            <a:extLst>
              <a:ext uri="{FF2B5EF4-FFF2-40B4-BE49-F238E27FC236}">
                <a16:creationId xmlns:a16="http://schemas.microsoft.com/office/drawing/2014/main" id="{A1F13852-84E2-29D0-C16D-BCE9A67C2C85}"/>
              </a:ext>
            </a:extLst>
          </p:cNvPr>
          <p:cNvSpPr/>
          <p:nvPr/>
        </p:nvSpPr>
        <p:spPr>
          <a:xfrm>
            <a:off x="4966283" y="1874077"/>
            <a:ext cx="1199626" cy="671119"/>
          </a:xfrm>
          <a:prstGeom prst="parallelogram">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100" dirty="0"/>
              <a:t>Check</a:t>
            </a:r>
          </a:p>
          <a:p>
            <a:pPr algn="ctr"/>
            <a:r>
              <a:rPr lang="it-IT" sz="1100" dirty="0" err="1"/>
              <a:t>registration</a:t>
            </a:r>
            <a:endParaRPr lang="it-IT" sz="1100" dirty="0"/>
          </a:p>
        </p:txBody>
      </p:sp>
      <p:cxnSp>
        <p:nvCxnSpPr>
          <p:cNvPr id="14" name="Connettore 2 13">
            <a:extLst>
              <a:ext uri="{FF2B5EF4-FFF2-40B4-BE49-F238E27FC236}">
                <a16:creationId xmlns:a16="http://schemas.microsoft.com/office/drawing/2014/main" id="{9612FB5A-5B35-70C1-1C08-3AE51324FB6F}"/>
              </a:ext>
            </a:extLst>
          </p:cNvPr>
          <p:cNvCxnSpPr>
            <a:stCxn id="6" idx="3"/>
            <a:endCxn id="12" idx="5"/>
          </p:cNvCxnSpPr>
          <p:nvPr/>
        </p:nvCxnSpPr>
        <p:spPr>
          <a:xfrm flipV="1">
            <a:off x="3699545" y="2209637"/>
            <a:ext cx="1350628" cy="103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02993D41-26BF-7900-C309-A486DEEFC8F4}"/>
              </a:ext>
            </a:extLst>
          </p:cNvPr>
          <p:cNvCxnSpPr>
            <a:stCxn id="12" idx="0"/>
          </p:cNvCxnSpPr>
          <p:nvPr/>
        </p:nvCxnSpPr>
        <p:spPr>
          <a:xfrm flipV="1">
            <a:off x="5566096" y="1241571"/>
            <a:ext cx="0" cy="632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2DC4FD5A-5FE0-D3F3-909D-EFD759CE33E8}"/>
              </a:ext>
            </a:extLst>
          </p:cNvPr>
          <p:cNvCxnSpPr/>
          <p:nvPr/>
        </p:nvCxnSpPr>
        <p:spPr>
          <a:xfrm flipH="1">
            <a:off x="3582099" y="1241571"/>
            <a:ext cx="1983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7F1B821-16F2-B0C2-6B93-8AA316AA95D6}"/>
              </a:ext>
            </a:extLst>
          </p:cNvPr>
          <p:cNvCxnSpPr/>
          <p:nvPr/>
        </p:nvCxnSpPr>
        <p:spPr>
          <a:xfrm flipH="1">
            <a:off x="3464653" y="1241571"/>
            <a:ext cx="109057" cy="29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e 22">
            <a:extLst>
              <a:ext uri="{FF2B5EF4-FFF2-40B4-BE49-F238E27FC236}">
                <a16:creationId xmlns:a16="http://schemas.microsoft.com/office/drawing/2014/main" id="{40058A8C-0E3D-7829-CD03-E40163EAC67B}"/>
              </a:ext>
            </a:extLst>
          </p:cNvPr>
          <p:cNvSpPr/>
          <p:nvPr/>
        </p:nvSpPr>
        <p:spPr>
          <a:xfrm>
            <a:off x="5436066" y="1721508"/>
            <a:ext cx="260020" cy="237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CE36DADD-69B4-CF9E-77D8-4229754C54C5}"/>
              </a:ext>
            </a:extLst>
          </p:cNvPr>
          <p:cNvPicPr>
            <a:picLocks noChangeAspect="1"/>
          </p:cNvPicPr>
          <p:nvPr/>
        </p:nvPicPr>
        <p:blipFill>
          <a:blip r:embed="rId2"/>
          <a:stretch>
            <a:fillRect/>
          </a:stretch>
        </p:blipFill>
        <p:spPr>
          <a:xfrm>
            <a:off x="3562525" y="2202371"/>
            <a:ext cx="268247" cy="249958"/>
          </a:xfrm>
          <a:prstGeom prst="rect">
            <a:avLst/>
          </a:prstGeom>
        </p:spPr>
      </p:pic>
      <p:pic>
        <p:nvPicPr>
          <p:cNvPr id="26" name="Immagine 25">
            <a:extLst>
              <a:ext uri="{FF2B5EF4-FFF2-40B4-BE49-F238E27FC236}">
                <a16:creationId xmlns:a16="http://schemas.microsoft.com/office/drawing/2014/main" id="{8A402F19-DA10-67AC-4805-17B9677E2860}"/>
              </a:ext>
            </a:extLst>
          </p:cNvPr>
          <p:cNvPicPr>
            <a:picLocks noChangeAspect="1"/>
          </p:cNvPicPr>
          <p:nvPr/>
        </p:nvPicPr>
        <p:blipFill>
          <a:blip r:embed="rId2"/>
          <a:stretch>
            <a:fillRect/>
          </a:stretch>
        </p:blipFill>
        <p:spPr>
          <a:xfrm>
            <a:off x="6031785" y="4261070"/>
            <a:ext cx="268247" cy="249958"/>
          </a:xfrm>
          <a:prstGeom prst="rect">
            <a:avLst/>
          </a:prstGeom>
        </p:spPr>
      </p:pic>
      <p:sp>
        <p:nvSpPr>
          <p:cNvPr id="27" name="Rettangolo 26">
            <a:extLst>
              <a:ext uri="{FF2B5EF4-FFF2-40B4-BE49-F238E27FC236}">
                <a16:creationId xmlns:a16="http://schemas.microsoft.com/office/drawing/2014/main" id="{54B63335-5F96-23C1-AA15-D7CB3FC1FC0B}"/>
              </a:ext>
            </a:extLst>
          </p:cNvPr>
          <p:cNvSpPr/>
          <p:nvPr/>
        </p:nvSpPr>
        <p:spPr>
          <a:xfrm>
            <a:off x="6975444" y="845193"/>
            <a:ext cx="3951209" cy="51676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28" name="CasellaDiTesto 27">
            <a:extLst>
              <a:ext uri="{FF2B5EF4-FFF2-40B4-BE49-F238E27FC236}">
                <a16:creationId xmlns:a16="http://schemas.microsoft.com/office/drawing/2014/main" id="{D35D1CE9-4D52-D1D2-0371-A8FC0A321593}"/>
              </a:ext>
            </a:extLst>
          </p:cNvPr>
          <p:cNvSpPr txBox="1"/>
          <p:nvPr/>
        </p:nvSpPr>
        <p:spPr>
          <a:xfrm>
            <a:off x="8071051" y="898049"/>
            <a:ext cx="2550253" cy="369332"/>
          </a:xfrm>
          <a:prstGeom prst="rect">
            <a:avLst/>
          </a:prstGeom>
          <a:noFill/>
        </p:spPr>
        <p:txBody>
          <a:bodyPr wrap="square" rtlCol="0">
            <a:spAutoFit/>
          </a:bodyPr>
          <a:lstStyle/>
          <a:p>
            <a:r>
              <a:rPr lang="it-IT" dirty="0"/>
              <a:t>HOME PAGE</a:t>
            </a:r>
          </a:p>
        </p:txBody>
      </p:sp>
      <p:pic>
        <p:nvPicPr>
          <p:cNvPr id="29" name="Immagine 28">
            <a:extLst>
              <a:ext uri="{FF2B5EF4-FFF2-40B4-BE49-F238E27FC236}">
                <a16:creationId xmlns:a16="http://schemas.microsoft.com/office/drawing/2014/main" id="{09F778F1-B982-C415-6C89-709977A3CEE0}"/>
              </a:ext>
            </a:extLst>
          </p:cNvPr>
          <p:cNvPicPr>
            <a:picLocks noChangeAspect="1"/>
          </p:cNvPicPr>
          <p:nvPr/>
        </p:nvPicPr>
        <p:blipFill>
          <a:blip r:embed="rId2"/>
          <a:stretch>
            <a:fillRect/>
          </a:stretch>
        </p:blipFill>
        <p:spPr>
          <a:xfrm>
            <a:off x="3672900" y="4261070"/>
            <a:ext cx="268247" cy="249958"/>
          </a:xfrm>
          <a:prstGeom prst="rect">
            <a:avLst/>
          </a:prstGeom>
        </p:spPr>
      </p:pic>
      <p:cxnSp>
        <p:nvCxnSpPr>
          <p:cNvPr id="31" name="Connettore 2 30">
            <a:extLst>
              <a:ext uri="{FF2B5EF4-FFF2-40B4-BE49-F238E27FC236}">
                <a16:creationId xmlns:a16="http://schemas.microsoft.com/office/drawing/2014/main" id="{547E0D99-41C4-0D06-1E45-16301024A418}"/>
              </a:ext>
            </a:extLst>
          </p:cNvPr>
          <p:cNvCxnSpPr>
            <a:stCxn id="29" idx="3"/>
            <a:endCxn id="11" idx="5"/>
          </p:cNvCxnSpPr>
          <p:nvPr/>
        </p:nvCxnSpPr>
        <p:spPr>
          <a:xfrm flipV="1">
            <a:off x="3941147" y="4343774"/>
            <a:ext cx="1106929" cy="4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9FE374B4-275D-A2AF-7CFD-955221A83DE9}"/>
              </a:ext>
            </a:extLst>
          </p:cNvPr>
          <p:cNvCxnSpPr/>
          <p:nvPr/>
        </p:nvCxnSpPr>
        <p:spPr>
          <a:xfrm flipV="1">
            <a:off x="5352176" y="3429000"/>
            <a:ext cx="0" cy="58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0742D599-3757-019F-AD67-B9D528286F7A}"/>
              </a:ext>
            </a:extLst>
          </p:cNvPr>
          <p:cNvCxnSpPr/>
          <p:nvPr/>
        </p:nvCxnSpPr>
        <p:spPr>
          <a:xfrm flipH="1">
            <a:off x="3766654" y="3429000"/>
            <a:ext cx="1560355" cy="19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Immagine 35">
            <a:extLst>
              <a:ext uri="{FF2B5EF4-FFF2-40B4-BE49-F238E27FC236}">
                <a16:creationId xmlns:a16="http://schemas.microsoft.com/office/drawing/2014/main" id="{77D04555-1103-132D-D89D-2E1EBA442721}"/>
              </a:ext>
            </a:extLst>
          </p:cNvPr>
          <p:cNvPicPr>
            <a:picLocks noChangeAspect="1"/>
          </p:cNvPicPr>
          <p:nvPr/>
        </p:nvPicPr>
        <p:blipFill>
          <a:blip r:embed="rId2"/>
          <a:stretch>
            <a:fillRect/>
          </a:stretch>
        </p:blipFill>
        <p:spPr>
          <a:xfrm>
            <a:off x="5213631" y="3891624"/>
            <a:ext cx="268247" cy="249958"/>
          </a:xfrm>
          <a:prstGeom prst="rect">
            <a:avLst/>
          </a:prstGeom>
        </p:spPr>
      </p:pic>
      <p:cxnSp>
        <p:nvCxnSpPr>
          <p:cNvPr id="38" name="Connettore 2 37">
            <a:extLst>
              <a:ext uri="{FF2B5EF4-FFF2-40B4-BE49-F238E27FC236}">
                <a16:creationId xmlns:a16="http://schemas.microsoft.com/office/drawing/2014/main" id="{BDD96661-6962-F1D6-44DE-7839BC5D56E4}"/>
              </a:ext>
            </a:extLst>
          </p:cNvPr>
          <p:cNvCxnSpPr>
            <a:cxnSpLocks/>
            <a:stCxn id="26" idx="3"/>
          </p:cNvCxnSpPr>
          <p:nvPr/>
        </p:nvCxnSpPr>
        <p:spPr>
          <a:xfrm flipV="1">
            <a:off x="6300032" y="4311534"/>
            <a:ext cx="649259" cy="7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ttangolo con angoli arrotondati 38">
            <a:extLst>
              <a:ext uri="{FF2B5EF4-FFF2-40B4-BE49-F238E27FC236}">
                <a16:creationId xmlns:a16="http://schemas.microsoft.com/office/drawing/2014/main" id="{DCE11AFE-2756-6CC1-C136-2DB8E3B65FC2}"/>
              </a:ext>
            </a:extLst>
          </p:cNvPr>
          <p:cNvSpPr/>
          <p:nvPr/>
        </p:nvSpPr>
        <p:spPr>
          <a:xfrm>
            <a:off x="7445267" y="1446253"/>
            <a:ext cx="2921987" cy="10755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800" dirty="0"/>
          </a:p>
        </p:txBody>
      </p:sp>
      <p:sp>
        <p:nvSpPr>
          <p:cNvPr id="40" name="Rettangolo con angoli arrotondati 39">
            <a:extLst>
              <a:ext uri="{FF2B5EF4-FFF2-40B4-BE49-F238E27FC236}">
                <a16:creationId xmlns:a16="http://schemas.microsoft.com/office/drawing/2014/main" id="{3EE77D91-1364-7FCC-CBA9-8D0BA73D4A76}"/>
              </a:ext>
            </a:extLst>
          </p:cNvPr>
          <p:cNvSpPr/>
          <p:nvPr/>
        </p:nvSpPr>
        <p:spPr>
          <a:xfrm>
            <a:off x="7778674" y="2927594"/>
            <a:ext cx="2344748" cy="964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Meeting </a:t>
            </a:r>
            <a:r>
              <a:rPr lang="it-IT" dirty="0" err="1"/>
              <a:t>invitations</a:t>
            </a:r>
            <a:endParaRPr lang="it-IT" dirty="0"/>
          </a:p>
        </p:txBody>
      </p:sp>
      <p:sp>
        <p:nvSpPr>
          <p:cNvPr id="41" name="Rettangolo con angoli arrotondati 40">
            <a:extLst>
              <a:ext uri="{FF2B5EF4-FFF2-40B4-BE49-F238E27FC236}">
                <a16:creationId xmlns:a16="http://schemas.microsoft.com/office/drawing/2014/main" id="{06127B34-2D0A-7B52-C790-D8A534E36F7C}"/>
              </a:ext>
            </a:extLst>
          </p:cNvPr>
          <p:cNvSpPr/>
          <p:nvPr/>
        </p:nvSpPr>
        <p:spPr>
          <a:xfrm>
            <a:off x="7750432" y="4242447"/>
            <a:ext cx="2344748" cy="11426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New Meeting</a:t>
            </a:r>
          </a:p>
        </p:txBody>
      </p:sp>
      <p:sp>
        <p:nvSpPr>
          <p:cNvPr id="42" name="CasellaDiTesto 41">
            <a:extLst>
              <a:ext uri="{FF2B5EF4-FFF2-40B4-BE49-F238E27FC236}">
                <a16:creationId xmlns:a16="http://schemas.microsoft.com/office/drawing/2014/main" id="{978C2E5B-CCFB-8360-851F-C5F4151BB974}"/>
              </a:ext>
            </a:extLst>
          </p:cNvPr>
          <p:cNvSpPr txBox="1"/>
          <p:nvPr/>
        </p:nvSpPr>
        <p:spPr>
          <a:xfrm>
            <a:off x="4095639" y="4016603"/>
            <a:ext cx="1230385" cy="369332"/>
          </a:xfrm>
          <a:prstGeom prst="rect">
            <a:avLst/>
          </a:prstGeom>
          <a:noFill/>
        </p:spPr>
        <p:txBody>
          <a:bodyPr wrap="square" rtlCol="0">
            <a:spAutoFit/>
          </a:bodyPr>
          <a:lstStyle/>
          <a:p>
            <a:r>
              <a:rPr lang="it-IT" dirty="0" err="1"/>
              <a:t>submit</a:t>
            </a:r>
            <a:endParaRPr lang="it-IT" dirty="0"/>
          </a:p>
        </p:txBody>
      </p:sp>
      <p:pic>
        <p:nvPicPr>
          <p:cNvPr id="43" name="Immagine 42">
            <a:extLst>
              <a:ext uri="{FF2B5EF4-FFF2-40B4-BE49-F238E27FC236}">
                <a16:creationId xmlns:a16="http://schemas.microsoft.com/office/drawing/2014/main" id="{F87D149D-E556-FC8A-17C5-B535F5479F81}"/>
              </a:ext>
            </a:extLst>
          </p:cNvPr>
          <p:cNvPicPr>
            <a:picLocks noChangeAspect="1"/>
          </p:cNvPicPr>
          <p:nvPr/>
        </p:nvPicPr>
        <p:blipFill>
          <a:blip r:embed="rId3"/>
          <a:stretch>
            <a:fillRect/>
          </a:stretch>
        </p:blipFill>
        <p:spPr>
          <a:xfrm>
            <a:off x="4009945" y="1858786"/>
            <a:ext cx="1286367" cy="499915"/>
          </a:xfrm>
          <a:prstGeom prst="rect">
            <a:avLst/>
          </a:prstGeom>
        </p:spPr>
      </p:pic>
      <p:sp>
        <p:nvSpPr>
          <p:cNvPr id="44" name="CasellaDiTesto 43">
            <a:extLst>
              <a:ext uri="{FF2B5EF4-FFF2-40B4-BE49-F238E27FC236}">
                <a16:creationId xmlns:a16="http://schemas.microsoft.com/office/drawing/2014/main" id="{1271606F-8E5F-48A0-F80D-D3C4713BFDD0}"/>
              </a:ext>
            </a:extLst>
          </p:cNvPr>
          <p:cNvSpPr txBox="1"/>
          <p:nvPr/>
        </p:nvSpPr>
        <p:spPr>
          <a:xfrm>
            <a:off x="8031642" y="1601575"/>
            <a:ext cx="2589662" cy="307777"/>
          </a:xfrm>
          <a:prstGeom prst="rect">
            <a:avLst/>
          </a:prstGeom>
          <a:noFill/>
        </p:spPr>
        <p:txBody>
          <a:bodyPr wrap="square" rtlCol="0">
            <a:spAutoFit/>
          </a:bodyPr>
          <a:lstStyle/>
          <a:p>
            <a:r>
              <a:rPr lang="it-IT" sz="1400" dirty="0" err="1"/>
              <a:t>Created</a:t>
            </a:r>
            <a:r>
              <a:rPr lang="it-IT" sz="1400" dirty="0"/>
              <a:t> meeting</a:t>
            </a:r>
          </a:p>
        </p:txBody>
      </p:sp>
      <p:sp>
        <p:nvSpPr>
          <p:cNvPr id="45" name="CasellaDiTesto 44">
            <a:extLst>
              <a:ext uri="{FF2B5EF4-FFF2-40B4-BE49-F238E27FC236}">
                <a16:creationId xmlns:a16="http://schemas.microsoft.com/office/drawing/2014/main" id="{214B7813-E3EB-35A6-60C4-F3816D8323A4}"/>
              </a:ext>
            </a:extLst>
          </p:cNvPr>
          <p:cNvSpPr txBox="1"/>
          <p:nvPr/>
        </p:nvSpPr>
        <p:spPr>
          <a:xfrm>
            <a:off x="7506037" y="2066355"/>
            <a:ext cx="3217890" cy="646331"/>
          </a:xfrm>
          <a:prstGeom prst="rect">
            <a:avLst/>
          </a:prstGeom>
          <a:noFill/>
        </p:spPr>
        <p:txBody>
          <a:bodyPr wrap="square" rtlCol="0">
            <a:spAutoFit/>
          </a:bodyPr>
          <a:lstStyle/>
          <a:p>
            <a:r>
              <a:rPr lang="it-IT" sz="900" dirty="0"/>
              <a:t>&lt;&lt;Data Binding&gt;&gt; meeting [</a:t>
            </a:r>
            <a:r>
              <a:rPr lang="it-IT" sz="900" dirty="0" err="1"/>
              <a:t>condition</a:t>
            </a:r>
            <a:r>
              <a:rPr lang="it-IT" sz="900" dirty="0"/>
              <a:t> id-creator = </a:t>
            </a:r>
            <a:r>
              <a:rPr lang="it-IT" sz="900" dirty="0" err="1"/>
              <a:t>user.username</a:t>
            </a:r>
            <a:r>
              <a:rPr lang="it-IT" sz="900" dirty="0"/>
              <a:t>]</a:t>
            </a:r>
          </a:p>
          <a:p>
            <a:endParaRPr lang="it-IT" dirty="0"/>
          </a:p>
        </p:txBody>
      </p:sp>
      <p:pic>
        <p:nvPicPr>
          <p:cNvPr id="47" name="Immagine 46">
            <a:extLst>
              <a:ext uri="{FF2B5EF4-FFF2-40B4-BE49-F238E27FC236}">
                <a16:creationId xmlns:a16="http://schemas.microsoft.com/office/drawing/2014/main" id="{0B6184F7-9B58-1020-8B73-2609230715A2}"/>
              </a:ext>
            </a:extLst>
          </p:cNvPr>
          <p:cNvPicPr>
            <a:picLocks noChangeAspect="1"/>
          </p:cNvPicPr>
          <p:nvPr/>
        </p:nvPicPr>
        <p:blipFill>
          <a:blip r:embed="rId2"/>
          <a:stretch>
            <a:fillRect/>
          </a:stretch>
        </p:blipFill>
        <p:spPr>
          <a:xfrm>
            <a:off x="9960811" y="4670944"/>
            <a:ext cx="268247" cy="249958"/>
          </a:xfrm>
          <a:prstGeom prst="rect">
            <a:avLst/>
          </a:prstGeom>
        </p:spPr>
      </p:pic>
      <p:sp>
        <p:nvSpPr>
          <p:cNvPr id="48" name="Rettangolo 47">
            <a:extLst>
              <a:ext uri="{FF2B5EF4-FFF2-40B4-BE49-F238E27FC236}">
                <a16:creationId xmlns:a16="http://schemas.microsoft.com/office/drawing/2014/main" id="{01F0CDDF-715F-0D9B-1103-431BF288EFB9}"/>
              </a:ext>
            </a:extLst>
          </p:cNvPr>
          <p:cNvSpPr/>
          <p:nvPr/>
        </p:nvSpPr>
        <p:spPr>
          <a:xfrm>
            <a:off x="11291611" y="3265601"/>
            <a:ext cx="914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err="1">
                <a:solidFill>
                  <a:schemeClr val="tx1"/>
                </a:solidFill>
              </a:rPr>
              <a:t>Anagraphic</a:t>
            </a:r>
            <a:r>
              <a:rPr lang="it-IT" sz="1200" dirty="0">
                <a:solidFill>
                  <a:schemeClr val="tx1"/>
                </a:solidFill>
              </a:rPr>
              <a:t> page</a:t>
            </a:r>
          </a:p>
        </p:txBody>
      </p:sp>
      <p:cxnSp>
        <p:nvCxnSpPr>
          <p:cNvPr id="50" name="Connettore 2 49">
            <a:extLst>
              <a:ext uri="{FF2B5EF4-FFF2-40B4-BE49-F238E27FC236}">
                <a16:creationId xmlns:a16="http://schemas.microsoft.com/office/drawing/2014/main" id="{A18372FB-2081-2A3C-8B47-5CF6C462ABE9}"/>
              </a:ext>
            </a:extLst>
          </p:cNvPr>
          <p:cNvCxnSpPr>
            <a:cxnSpLocks/>
          </p:cNvCxnSpPr>
          <p:nvPr/>
        </p:nvCxnSpPr>
        <p:spPr>
          <a:xfrm flipV="1">
            <a:off x="10192758" y="3789012"/>
            <a:ext cx="1062553" cy="90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magine 2">
            <a:extLst>
              <a:ext uri="{FF2B5EF4-FFF2-40B4-BE49-F238E27FC236}">
                <a16:creationId xmlns:a16="http://schemas.microsoft.com/office/drawing/2014/main" id="{BC69E37E-0DFE-536C-AB1C-A4C7954A8B26}"/>
              </a:ext>
            </a:extLst>
          </p:cNvPr>
          <p:cNvPicPr>
            <a:picLocks noChangeAspect="1"/>
          </p:cNvPicPr>
          <p:nvPr/>
        </p:nvPicPr>
        <p:blipFill>
          <a:blip r:embed="rId2"/>
          <a:stretch>
            <a:fillRect/>
          </a:stretch>
        </p:blipFill>
        <p:spPr>
          <a:xfrm>
            <a:off x="5882979" y="2358814"/>
            <a:ext cx="268247" cy="249958"/>
          </a:xfrm>
          <a:prstGeom prst="rect">
            <a:avLst/>
          </a:prstGeom>
        </p:spPr>
      </p:pic>
      <p:cxnSp>
        <p:nvCxnSpPr>
          <p:cNvPr id="13" name="Connettore 2 12">
            <a:extLst>
              <a:ext uri="{FF2B5EF4-FFF2-40B4-BE49-F238E27FC236}">
                <a16:creationId xmlns:a16="http://schemas.microsoft.com/office/drawing/2014/main" id="{C4808431-A9E7-4085-ACB4-ABDFD2F1B7A9}"/>
              </a:ext>
            </a:extLst>
          </p:cNvPr>
          <p:cNvCxnSpPr>
            <a:stCxn id="3" idx="3"/>
          </p:cNvCxnSpPr>
          <p:nvPr/>
        </p:nvCxnSpPr>
        <p:spPr>
          <a:xfrm>
            <a:off x="6151226" y="2483793"/>
            <a:ext cx="824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FF414230-DCB1-C93D-500F-8D00CB4D0AD5}"/>
              </a:ext>
            </a:extLst>
          </p:cNvPr>
          <p:cNvSpPr/>
          <p:nvPr/>
        </p:nvSpPr>
        <p:spPr>
          <a:xfrm>
            <a:off x="4348480" y="5801360"/>
            <a:ext cx="2062480" cy="9012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16" name="CasellaDiTesto 15">
            <a:extLst>
              <a:ext uri="{FF2B5EF4-FFF2-40B4-BE49-F238E27FC236}">
                <a16:creationId xmlns:a16="http://schemas.microsoft.com/office/drawing/2014/main" id="{3BF985C1-459E-4AC7-D968-05D2C3A64EDA}"/>
              </a:ext>
            </a:extLst>
          </p:cNvPr>
          <p:cNvSpPr txBox="1"/>
          <p:nvPr/>
        </p:nvSpPr>
        <p:spPr>
          <a:xfrm>
            <a:off x="4679941" y="6067314"/>
            <a:ext cx="1366015" cy="369332"/>
          </a:xfrm>
          <a:prstGeom prst="rect">
            <a:avLst/>
          </a:prstGeom>
          <a:noFill/>
        </p:spPr>
        <p:txBody>
          <a:bodyPr wrap="none" rtlCol="0">
            <a:spAutoFit/>
          </a:bodyPr>
          <a:lstStyle/>
          <a:p>
            <a:r>
              <a:rPr lang="it-IT" dirty="0"/>
              <a:t>ERROR PAGE</a:t>
            </a:r>
          </a:p>
        </p:txBody>
      </p:sp>
      <p:pic>
        <p:nvPicPr>
          <p:cNvPr id="17" name="Immagine 16">
            <a:extLst>
              <a:ext uri="{FF2B5EF4-FFF2-40B4-BE49-F238E27FC236}">
                <a16:creationId xmlns:a16="http://schemas.microsoft.com/office/drawing/2014/main" id="{F0FD56C6-D7CA-0EEE-B816-2AAD59EA65F7}"/>
              </a:ext>
            </a:extLst>
          </p:cNvPr>
          <p:cNvPicPr>
            <a:picLocks noChangeAspect="1"/>
          </p:cNvPicPr>
          <p:nvPr/>
        </p:nvPicPr>
        <p:blipFill>
          <a:blip r:embed="rId2"/>
          <a:stretch>
            <a:fillRect/>
          </a:stretch>
        </p:blipFill>
        <p:spPr>
          <a:xfrm>
            <a:off x="3783875" y="5296400"/>
            <a:ext cx="268247" cy="249958"/>
          </a:xfrm>
          <a:prstGeom prst="rect">
            <a:avLst/>
          </a:prstGeom>
        </p:spPr>
      </p:pic>
      <p:pic>
        <p:nvPicPr>
          <p:cNvPr id="19" name="Immagine 18">
            <a:extLst>
              <a:ext uri="{FF2B5EF4-FFF2-40B4-BE49-F238E27FC236}">
                <a16:creationId xmlns:a16="http://schemas.microsoft.com/office/drawing/2014/main" id="{889E8AB5-BC05-17B5-2B12-FF932B2B2016}"/>
              </a:ext>
            </a:extLst>
          </p:cNvPr>
          <p:cNvPicPr>
            <a:picLocks noChangeAspect="1"/>
          </p:cNvPicPr>
          <p:nvPr/>
        </p:nvPicPr>
        <p:blipFill>
          <a:blip r:embed="rId2"/>
          <a:stretch>
            <a:fillRect/>
          </a:stretch>
        </p:blipFill>
        <p:spPr>
          <a:xfrm>
            <a:off x="6828244" y="5422791"/>
            <a:ext cx="268247" cy="249958"/>
          </a:xfrm>
          <a:prstGeom prst="rect">
            <a:avLst/>
          </a:prstGeom>
        </p:spPr>
      </p:pic>
      <p:cxnSp>
        <p:nvCxnSpPr>
          <p:cNvPr id="24" name="Connettore 2 23">
            <a:extLst>
              <a:ext uri="{FF2B5EF4-FFF2-40B4-BE49-F238E27FC236}">
                <a16:creationId xmlns:a16="http://schemas.microsoft.com/office/drawing/2014/main" id="{D7D07B11-DEDD-3021-1BD3-EE67C02CE422}"/>
              </a:ext>
            </a:extLst>
          </p:cNvPr>
          <p:cNvCxnSpPr/>
          <p:nvPr/>
        </p:nvCxnSpPr>
        <p:spPr>
          <a:xfrm flipH="1">
            <a:off x="6451933" y="5709920"/>
            <a:ext cx="376311" cy="30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E2A25254-AE44-C068-0D57-8675C9C8DCEA}"/>
              </a:ext>
            </a:extLst>
          </p:cNvPr>
          <p:cNvCxnSpPr>
            <a:stCxn id="17" idx="2"/>
          </p:cNvCxnSpPr>
          <p:nvPr/>
        </p:nvCxnSpPr>
        <p:spPr>
          <a:xfrm>
            <a:off x="3917999" y="5546358"/>
            <a:ext cx="430481" cy="37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04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F6C6D17-AB40-1F3D-7F05-53AAFE97CF31}"/>
              </a:ext>
            </a:extLst>
          </p:cNvPr>
          <p:cNvSpPr/>
          <p:nvPr/>
        </p:nvSpPr>
        <p:spPr>
          <a:xfrm>
            <a:off x="595618" y="1342239"/>
            <a:ext cx="2927757" cy="34646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6" name="Titolo 5">
            <a:extLst>
              <a:ext uri="{FF2B5EF4-FFF2-40B4-BE49-F238E27FC236}">
                <a16:creationId xmlns:a16="http://schemas.microsoft.com/office/drawing/2014/main" id="{5E059167-38DB-9748-FA81-84B5A58243D1}"/>
              </a:ext>
            </a:extLst>
          </p:cNvPr>
          <p:cNvSpPr>
            <a:spLocks noGrp="1"/>
          </p:cNvSpPr>
          <p:nvPr>
            <p:ph type="title"/>
          </p:nvPr>
        </p:nvSpPr>
        <p:spPr>
          <a:xfrm>
            <a:off x="2801224" y="138623"/>
            <a:ext cx="5864604" cy="859668"/>
          </a:xfrm>
        </p:spPr>
        <p:txBody>
          <a:bodyPr/>
          <a:lstStyle/>
          <a:p>
            <a:r>
              <a:rPr lang="it-IT" dirty="0"/>
              <a:t>APPLICATION DESIGN(2)</a:t>
            </a:r>
          </a:p>
        </p:txBody>
      </p:sp>
      <p:sp>
        <p:nvSpPr>
          <p:cNvPr id="7" name="CasellaDiTesto 6">
            <a:extLst>
              <a:ext uri="{FF2B5EF4-FFF2-40B4-BE49-F238E27FC236}">
                <a16:creationId xmlns:a16="http://schemas.microsoft.com/office/drawing/2014/main" id="{78F22CDC-563F-782E-80EC-6C465FACFCA9}"/>
              </a:ext>
            </a:extLst>
          </p:cNvPr>
          <p:cNvSpPr txBox="1"/>
          <p:nvPr/>
        </p:nvSpPr>
        <p:spPr>
          <a:xfrm>
            <a:off x="1015068" y="1417739"/>
            <a:ext cx="2072081" cy="369332"/>
          </a:xfrm>
          <a:prstGeom prst="rect">
            <a:avLst/>
          </a:prstGeom>
          <a:noFill/>
        </p:spPr>
        <p:txBody>
          <a:bodyPr wrap="square" rtlCol="0">
            <a:spAutoFit/>
          </a:bodyPr>
          <a:lstStyle/>
          <a:p>
            <a:r>
              <a:rPr lang="it-IT" dirty="0"/>
              <a:t>ANAGRAPHIC PAGE</a:t>
            </a:r>
          </a:p>
        </p:txBody>
      </p:sp>
      <p:sp>
        <p:nvSpPr>
          <p:cNvPr id="8" name="Rettangolo con angoli arrotondati 7">
            <a:extLst>
              <a:ext uri="{FF2B5EF4-FFF2-40B4-BE49-F238E27FC236}">
                <a16:creationId xmlns:a16="http://schemas.microsoft.com/office/drawing/2014/main" id="{127BCFB2-329F-7DAF-DB13-C7BECA81F723}"/>
              </a:ext>
            </a:extLst>
          </p:cNvPr>
          <p:cNvSpPr/>
          <p:nvPr/>
        </p:nvSpPr>
        <p:spPr>
          <a:xfrm>
            <a:off x="1015068" y="2055303"/>
            <a:ext cx="1971413" cy="813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Registered</a:t>
            </a:r>
            <a:r>
              <a:rPr lang="it-IT" dirty="0"/>
              <a:t> users</a:t>
            </a:r>
          </a:p>
        </p:txBody>
      </p:sp>
      <p:sp>
        <p:nvSpPr>
          <p:cNvPr id="9" name="Rettangolo con angoli arrotondati 8">
            <a:extLst>
              <a:ext uri="{FF2B5EF4-FFF2-40B4-BE49-F238E27FC236}">
                <a16:creationId xmlns:a16="http://schemas.microsoft.com/office/drawing/2014/main" id="{DE6FF7EB-20F5-D298-0348-8982CDFFA234}"/>
              </a:ext>
            </a:extLst>
          </p:cNvPr>
          <p:cNvSpPr/>
          <p:nvPr/>
        </p:nvSpPr>
        <p:spPr>
          <a:xfrm>
            <a:off x="1082180" y="3280095"/>
            <a:ext cx="1904301" cy="813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Error</a:t>
            </a:r>
            <a:r>
              <a:rPr lang="it-IT" dirty="0"/>
              <a:t> </a:t>
            </a:r>
            <a:r>
              <a:rPr lang="it-IT" dirty="0" err="1"/>
              <a:t>message</a:t>
            </a:r>
            <a:endParaRPr lang="it-IT" dirty="0"/>
          </a:p>
        </p:txBody>
      </p:sp>
      <p:sp>
        <p:nvSpPr>
          <p:cNvPr id="10" name="Parallelogramma 9">
            <a:extLst>
              <a:ext uri="{FF2B5EF4-FFF2-40B4-BE49-F238E27FC236}">
                <a16:creationId xmlns:a16="http://schemas.microsoft.com/office/drawing/2014/main" id="{825AF9CF-9101-31AB-312F-8CC6758685DB}"/>
              </a:ext>
            </a:extLst>
          </p:cNvPr>
          <p:cNvSpPr/>
          <p:nvPr/>
        </p:nvSpPr>
        <p:spPr>
          <a:xfrm>
            <a:off x="4160939" y="3460662"/>
            <a:ext cx="1283516" cy="620785"/>
          </a:xfrm>
          <a:prstGeom prst="parallelogram">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Check </a:t>
            </a:r>
            <a:r>
              <a:rPr lang="it-IT" dirty="0" err="1"/>
              <a:t>error</a:t>
            </a:r>
            <a:endParaRPr lang="it-IT" dirty="0"/>
          </a:p>
        </p:txBody>
      </p:sp>
      <p:pic>
        <p:nvPicPr>
          <p:cNvPr id="11" name="Immagine 10">
            <a:extLst>
              <a:ext uri="{FF2B5EF4-FFF2-40B4-BE49-F238E27FC236}">
                <a16:creationId xmlns:a16="http://schemas.microsoft.com/office/drawing/2014/main" id="{C0A2817F-5513-CCD4-E184-2FFA9EABA0C6}"/>
              </a:ext>
            </a:extLst>
          </p:cNvPr>
          <p:cNvPicPr>
            <a:picLocks noChangeAspect="1"/>
          </p:cNvPicPr>
          <p:nvPr/>
        </p:nvPicPr>
        <p:blipFill>
          <a:blip r:embed="rId2"/>
          <a:stretch>
            <a:fillRect/>
          </a:stretch>
        </p:blipFill>
        <p:spPr>
          <a:xfrm>
            <a:off x="2902892" y="3646075"/>
            <a:ext cx="268247" cy="249958"/>
          </a:xfrm>
          <a:prstGeom prst="rect">
            <a:avLst/>
          </a:prstGeom>
        </p:spPr>
      </p:pic>
      <p:pic>
        <p:nvPicPr>
          <p:cNvPr id="12" name="Immagine 11">
            <a:extLst>
              <a:ext uri="{FF2B5EF4-FFF2-40B4-BE49-F238E27FC236}">
                <a16:creationId xmlns:a16="http://schemas.microsoft.com/office/drawing/2014/main" id="{DA931275-4DE4-CBBD-6264-17261E08C02A}"/>
              </a:ext>
            </a:extLst>
          </p:cNvPr>
          <p:cNvPicPr>
            <a:picLocks noChangeAspect="1"/>
          </p:cNvPicPr>
          <p:nvPr/>
        </p:nvPicPr>
        <p:blipFill>
          <a:blip r:embed="rId2"/>
          <a:stretch>
            <a:fillRect/>
          </a:stretch>
        </p:blipFill>
        <p:spPr>
          <a:xfrm>
            <a:off x="4668573" y="3280095"/>
            <a:ext cx="268247" cy="249958"/>
          </a:xfrm>
          <a:prstGeom prst="rect">
            <a:avLst/>
          </a:prstGeom>
        </p:spPr>
      </p:pic>
      <p:cxnSp>
        <p:nvCxnSpPr>
          <p:cNvPr id="14" name="Connettore diritto 13">
            <a:extLst>
              <a:ext uri="{FF2B5EF4-FFF2-40B4-BE49-F238E27FC236}">
                <a16:creationId xmlns:a16="http://schemas.microsoft.com/office/drawing/2014/main" id="{96D35E03-A006-C920-0E24-227FB53A39ED}"/>
              </a:ext>
            </a:extLst>
          </p:cNvPr>
          <p:cNvCxnSpPr>
            <a:stCxn id="12" idx="0"/>
          </p:cNvCxnSpPr>
          <p:nvPr/>
        </p:nvCxnSpPr>
        <p:spPr>
          <a:xfrm flipH="1" flipV="1">
            <a:off x="4404220" y="2869035"/>
            <a:ext cx="398477" cy="41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BC164A81-452B-304C-00A0-D479A667BA86}"/>
              </a:ext>
            </a:extLst>
          </p:cNvPr>
          <p:cNvCxnSpPr/>
          <p:nvPr/>
        </p:nvCxnSpPr>
        <p:spPr>
          <a:xfrm flipH="1">
            <a:off x="2986481" y="2869035"/>
            <a:ext cx="1417739" cy="41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0824A20C-1488-CEB6-0F46-8266D4163087}"/>
              </a:ext>
            </a:extLst>
          </p:cNvPr>
          <p:cNvCxnSpPr>
            <a:stCxn id="11" idx="3"/>
            <a:endCxn id="10" idx="5"/>
          </p:cNvCxnSpPr>
          <p:nvPr/>
        </p:nvCxnSpPr>
        <p:spPr>
          <a:xfrm>
            <a:off x="3171139" y="3771054"/>
            <a:ext cx="1067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magine 18">
            <a:extLst>
              <a:ext uri="{FF2B5EF4-FFF2-40B4-BE49-F238E27FC236}">
                <a16:creationId xmlns:a16="http://schemas.microsoft.com/office/drawing/2014/main" id="{9C953D98-69A1-AD16-6829-AD3B90170F44}"/>
              </a:ext>
            </a:extLst>
          </p:cNvPr>
          <p:cNvPicPr>
            <a:picLocks noChangeAspect="1"/>
          </p:cNvPicPr>
          <p:nvPr/>
        </p:nvPicPr>
        <p:blipFill>
          <a:blip r:embed="rId2"/>
          <a:stretch>
            <a:fillRect/>
          </a:stretch>
        </p:blipFill>
        <p:spPr>
          <a:xfrm>
            <a:off x="5209963" y="3686961"/>
            <a:ext cx="268247" cy="249958"/>
          </a:xfrm>
          <a:prstGeom prst="rect">
            <a:avLst/>
          </a:prstGeom>
        </p:spPr>
      </p:pic>
      <p:sp>
        <p:nvSpPr>
          <p:cNvPr id="20" name="Rettangolo 19">
            <a:extLst>
              <a:ext uri="{FF2B5EF4-FFF2-40B4-BE49-F238E27FC236}">
                <a16:creationId xmlns:a16="http://schemas.microsoft.com/office/drawing/2014/main" id="{2FA69515-A555-8B04-0DF4-9D6F37BBB43F}"/>
              </a:ext>
            </a:extLst>
          </p:cNvPr>
          <p:cNvSpPr/>
          <p:nvPr/>
        </p:nvSpPr>
        <p:spPr>
          <a:xfrm>
            <a:off x="6466314" y="1342239"/>
            <a:ext cx="2927757" cy="3691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E544EE8D-D41F-C751-6D73-6CEFC155B56D}"/>
              </a:ext>
            </a:extLst>
          </p:cNvPr>
          <p:cNvSpPr txBox="1"/>
          <p:nvPr/>
        </p:nvSpPr>
        <p:spPr>
          <a:xfrm>
            <a:off x="7225520" y="1455382"/>
            <a:ext cx="2228872" cy="369332"/>
          </a:xfrm>
          <a:prstGeom prst="rect">
            <a:avLst/>
          </a:prstGeom>
          <a:noFill/>
        </p:spPr>
        <p:txBody>
          <a:bodyPr wrap="square" rtlCol="0">
            <a:spAutoFit/>
          </a:bodyPr>
          <a:lstStyle/>
          <a:p>
            <a:r>
              <a:rPr lang="it-IT" dirty="0"/>
              <a:t>DELETE PAGE</a:t>
            </a:r>
          </a:p>
        </p:txBody>
      </p:sp>
      <p:cxnSp>
        <p:nvCxnSpPr>
          <p:cNvPr id="25" name="Connettore 2 24">
            <a:extLst>
              <a:ext uri="{FF2B5EF4-FFF2-40B4-BE49-F238E27FC236}">
                <a16:creationId xmlns:a16="http://schemas.microsoft.com/office/drawing/2014/main" id="{0C1BB212-61F3-8026-5491-CCF32FEC93AD}"/>
              </a:ext>
            </a:extLst>
          </p:cNvPr>
          <p:cNvCxnSpPr>
            <a:stCxn id="19" idx="3"/>
          </p:cNvCxnSpPr>
          <p:nvPr/>
        </p:nvCxnSpPr>
        <p:spPr>
          <a:xfrm flipV="1">
            <a:off x="5478210" y="3646075"/>
            <a:ext cx="988104" cy="16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ttangolo con angoli arrotondati 25">
            <a:extLst>
              <a:ext uri="{FF2B5EF4-FFF2-40B4-BE49-F238E27FC236}">
                <a16:creationId xmlns:a16="http://schemas.microsoft.com/office/drawing/2014/main" id="{F6C9BED7-D11F-1134-3A74-4B8840CA9B2D}"/>
              </a:ext>
            </a:extLst>
          </p:cNvPr>
          <p:cNvSpPr/>
          <p:nvPr/>
        </p:nvSpPr>
        <p:spPr>
          <a:xfrm>
            <a:off x="6761726" y="1979802"/>
            <a:ext cx="2228872" cy="805343"/>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Message «</a:t>
            </a:r>
            <a:r>
              <a:rPr lang="it-IT" dirty="0" err="1"/>
              <a:t>Creation</a:t>
            </a:r>
            <a:r>
              <a:rPr lang="it-IT" dirty="0"/>
              <a:t> </a:t>
            </a:r>
            <a:r>
              <a:rPr lang="it-IT" dirty="0" err="1"/>
              <a:t>failed</a:t>
            </a:r>
            <a:r>
              <a:rPr lang="it-IT" dirty="0"/>
              <a:t>»</a:t>
            </a:r>
          </a:p>
        </p:txBody>
      </p:sp>
      <p:sp>
        <p:nvSpPr>
          <p:cNvPr id="27" name="Rettangolo con angoli arrotondati 26">
            <a:extLst>
              <a:ext uri="{FF2B5EF4-FFF2-40B4-BE49-F238E27FC236}">
                <a16:creationId xmlns:a16="http://schemas.microsoft.com/office/drawing/2014/main" id="{698798F5-2C5A-CFF3-AEB1-AB76A46DCD66}"/>
              </a:ext>
            </a:extLst>
          </p:cNvPr>
          <p:cNvSpPr/>
          <p:nvPr/>
        </p:nvSpPr>
        <p:spPr>
          <a:xfrm>
            <a:off x="6761726" y="3280095"/>
            <a:ext cx="2228872" cy="939567"/>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Link to home page</a:t>
            </a:r>
          </a:p>
        </p:txBody>
      </p:sp>
    </p:spTree>
    <p:extLst>
      <p:ext uri="{BB962C8B-B14F-4D97-AF65-F5344CB8AC3E}">
        <p14:creationId xmlns:p14="http://schemas.microsoft.com/office/powerpoint/2010/main" val="378378645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01F6A91E822D64C84021F32745C11AA" ma:contentTypeVersion="2" ma:contentTypeDescription="Creare un nuovo documento." ma:contentTypeScope="" ma:versionID="37d2c83dc47005571d5bca928e5f8f4e">
  <xsd:schema xmlns:xsd="http://www.w3.org/2001/XMLSchema" xmlns:xs="http://www.w3.org/2001/XMLSchema" xmlns:p="http://schemas.microsoft.com/office/2006/metadata/properties" xmlns:ns3="fd5630b4-24bb-4053-bd95-72994b0a4b1c" targetNamespace="http://schemas.microsoft.com/office/2006/metadata/properties" ma:root="true" ma:fieldsID="20089e316c77a5cdb188a777e73f1628" ns3:_="">
    <xsd:import namespace="fd5630b4-24bb-4053-bd95-72994b0a4b1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5630b4-24bb-4053-bd95-72994b0a4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6C65C5-468A-4435-8C98-13B12AB22741}">
  <ds:schemaRefs>
    <ds:schemaRef ds:uri="http://schemas.microsoft.com/sharepoint/v3/contenttype/forms"/>
  </ds:schemaRefs>
</ds:datastoreItem>
</file>

<file path=customXml/itemProps2.xml><?xml version="1.0" encoding="utf-8"?>
<ds:datastoreItem xmlns:ds="http://schemas.openxmlformats.org/officeDocument/2006/customXml" ds:itemID="{65FBE549-E068-4B09-AFD6-E69BE6C20D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5630b4-24bb-4053-bd95-72994b0a4b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05AEFE-E2A9-40EE-AC86-02D38B92F6F5}">
  <ds:schemaRefs>
    <ds:schemaRef ds:uri="http://schemas.microsoft.com/office/2006/metadata/properties"/>
    <ds:schemaRef ds:uri="http://purl.org/dc/terms/"/>
    <ds:schemaRef ds:uri="fd5630b4-24bb-4053-bd95-72994b0a4b1c"/>
    <ds:schemaRef ds:uri="http://www.w3.org/XML/1998/namespace"/>
    <ds:schemaRef ds:uri="http://purl.org/dc/elements/1.1/"/>
    <ds:schemaRef ds:uri="http://schemas.microsoft.com/office/infopath/2007/PartnerControls"/>
    <ds:schemaRef ds:uri="http://purl.org/dc/dcmitype/"/>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12296</TotalTime>
  <Words>1682</Words>
  <Application>Microsoft Office PowerPoint</Application>
  <PresentationFormat>Widescreen</PresentationFormat>
  <Paragraphs>159</Paragraphs>
  <Slides>20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Calibri Light</vt:lpstr>
      <vt:lpstr>Courier New</vt:lpstr>
      <vt:lpstr>Tema di Office</vt:lpstr>
      <vt:lpstr>Esercizio 5</vt:lpstr>
      <vt:lpstr>Esercizio 5: Riunioni online</vt:lpstr>
      <vt:lpstr>Analisi dati per database</vt:lpstr>
      <vt:lpstr>DATABASE DESIGN</vt:lpstr>
      <vt:lpstr>Presentazione standard di PowerPoint</vt:lpstr>
      <vt:lpstr>APPLICATION REQUIREMENTS ANALYSIS</vt:lpstr>
      <vt:lpstr>COMPLETAMENTO DELLE SPECIFICHE</vt:lpstr>
      <vt:lpstr>APPLICATION DESIGN(1)</vt:lpstr>
      <vt:lpstr>APPLICATION DESIGN(2)</vt:lpstr>
      <vt:lpstr>Components-purehtml</vt:lpstr>
      <vt:lpstr>Components-ria</vt:lpstr>
      <vt:lpstr>SEQUENCE DIAGRAMS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Pure HTML</dc:title>
  <dc:creator>Riccardo Zappa</dc:creator>
  <cp:lastModifiedBy>Riccardo Zappa</cp:lastModifiedBy>
  <cp:revision>3</cp:revision>
  <dcterms:created xsi:type="dcterms:W3CDTF">2022-11-30T15:46:30Z</dcterms:created>
  <dcterms:modified xsi:type="dcterms:W3CDTF">2023-02-06T13:07:21Z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0x010100D01F6A91E822D64C84021F32745C11AA</vt:lpwstr>
  </property>
</Properties>
</file>