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0"/>
  </p:normalViewPr>
  <p:slideViewPr>
    <p:cSldViewPr snapToGrid="0" snapToObjects="1">
      <p:cViewPr>
        <p:scale>
          <a:sx n="195" d="100"/>
          <a:sy n="195" d="100"/>
        </p:scale>
        <p:origin x="17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1EB2-38A7-D945-A7D7-DF60F157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0F950-F9E4-B941-B510-DBC1D8390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119A-901E-1F42-850E-1F77CD27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4808-CB84-4C44-BF18-8139038D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AABE-62B9-304F-BCDF-DA76E7A2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0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1A1D-FE30-D14C-919C-EBEA05E9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5F614-D979-9544-9CC6-B6A2315F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CF10-163A-E745-BCA5-7D9EE41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FF2F-EE68-4F4B-BE11-C25FE1DF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FBA5-6AEF-4544-8584-85F38C9C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F1571-D643-8749-9B3A-80872A994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13D24-F9A3-E34C-ABBA-605AC7F7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B83B-65CE-9F47-820B-08C003D8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C939-1AAE-CD42-B5E0-F5C5DB47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2944-FE40-9D4C-9034-13180742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CB49-2871-774A-99DB-B9D164CB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ECAD-1E3C-4146-9E34-B72233FC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98B4-BB30-F346-A548-1D6B6AFB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A969-B235-1544-913E-36E0A0F1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1945-3BBD-7042-9B92-B9A8A4AE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700D-AB7E-6F4D-B107-493EC963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B1BAB-8BFC-834C-A02C-D462783A5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690D-57C1-C848-87AA-07CF383A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92CD-4877-4F47-968B-59098E44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7DE5-229F-584A-929F-E0FCE90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0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58D-AC37-C544-99E2-34AA98C7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0CF9-300C-A14B-B6D4-931EF6878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2492-F26D-274E-86B0-FA9F9B72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EF261-B187-C14A-8793-AE1A5A63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C57FB-15D3-9F45-8830-F85E59A2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2C81-BAFB-B54D-A41F-9716E3FC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3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85DF-3367-024D-A27F-606DBB88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3F0A7-0F29-924B-B247-432A4745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E2EE-796A-7047-BE3D-DA47E8F2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FF217-03F4-494A-BFC8-2061BD284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068FF-3CF2-4B41-BE68-540ACB376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4F671-B469-B547-97C7-FD520436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62D55-38C1-764F-9575-97D802FA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6D1AB-A732-6248-AA1E-F8DAF4A1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EC4A-1FCE-E849-8A9C-18356DD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FFDBA-42D1-A94E-9897-B0C14660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A0765-8394-8D4E-87A1-991104D8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0D14F-1508-3544-8E04-AEACD4A9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8D31F-752B-B440-9164-2AA52B0F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CA225-6C3B-2A41-8A8A-1429E87A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295A1-7F4C-3048-8A39-6DA31319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5D2C-8DD8-D045-984B-3791BC1B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3BB2-55AC-AD49-AF41-072F8D84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1270-F70A-3047-9668-0AF03B9C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D4DDA-EF68-2C42-A8B2-59E215FB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48A4-E03A-E14F-8E62-6D96820D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D330-CE7F-C24C-8B08-868696CA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A32A-DDB3-0F4C-BC4D-3C4475CC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9F054-DB1D-D445-962D-5FE808CBC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DCCB-1E4A-F949-B5DF-B9B625C8B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D9E3-6F49-F148-8F8F-5BB09595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4162-A789-1D41-9D53-2F430976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DA0B-C8A4-0C45-B376-532DD69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75CCA-0E60-8F46-B718-211C3EF6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8770-6D90-584C-826D-9A4693F3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2C58-16A1-0E47-919B-ECD0D666E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6F4D-9142-BA49-A44F-17E5D39F1439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B891-01EF-BA43-AC9D-AAEB13421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301A-52ED-3F48-99CF-BA017D9D1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2657-3DDC-854B-81F4-3D8E68CA7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FDAC-9963-DD4A-82E7-14C8E708E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 Case Study 2 </a:t>
            </a:r>
            <a:br>
              <a:rPr lang="en-US" dirty="0"/>
            </a:br>
            <a:r>
              <a:rPr lang="en-US" dirty="0"/>
              <a:t> Talent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433CD-01F9-1B48-94F0-9A8AC99B0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Ricco Ferraro, April 2021</a:t>
            </a:r>
          </a:p>
        </p:txBody>
      </p:sp>
    </p:spTree>
    <p:extLst>
      <p:ext uri="{BB962C8B-B14F-4D97-AF65-F5344CB8AC3E}">
        <p14:creationId xmlns:p14="http://schemas.microsoft.com/office/powerpoint/2010/main" val="392877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C741B8-B87E-9147-9BD8-5455A129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102" y="1070248"/>
            <a:ext cx="8194542" cy="5100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D1BDC-A178-0042-B780-96E1F7D073E0}"/>
              </a:ext>
            </a:extLst>
          </p:cNvPr>
          <p:cNvSpPr txBox="1"/>
          <p:nvPr/>
        </p:nvSpPr>
        <p:spPr>
          <a:xfrm>
            <a:off x="315247" y="1435185"/>
            <a:ext cx="2734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Variables: </a:t>
            </a:r>
          </a:p>
          <a:p>
            <a:r>
              <a:rPr lang="en-US" dirty="0"/>
              <a:t> -</a:t>
            </a:r>
            <a:r>
              <a:rPr lang="en-US" dirty="0" err="1"/>
              <a:t>TotalWorkingYears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YearsAtCompany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Re-running our model</a:t>
            </a:r>
          </a:p>
          <a:p>
            <a:r>
              <a:rPr lang="en-US" dirty="0"/>
              <a:t>Top factors are: </a:t>
            </a:r>
          </a:p>
        </p:txBody>
      </p:sp>
    </p:spTree>
    <p:extLst>
      <p:ext uri="{BB962C8B-B14F-4D97-AF65-F5344CB8AC3E}">
        <p14:creationId xmlns:p14="http://schemas.microsoft.com/office/powerpoint/2010/main" val="99219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A9F0-6399-2942-BEF4-A02CC9B1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Attrition: 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7FC68-6BE8-1241-B8D7-8D655D5F0055}"/>
              </a:ext>
            </a:extLst>
          </p:cNvPr>
          <p:cNvSpPr txBox="1"/>
          <p:nvPr/>
        </p:nvSpPr>
        <p:spPr>
          <a:xfrm>
            <a:off x="898754" y="1821681"/>
            <a:ext cx="5041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</a:t>
            </a:r>
            <a:r>
              <a:rPr lang="en-US" dirty="0" err="1"/>
              <a:t>CrossValidated</a:t>
            </a:r>
            <a:r>
              <a:rPr lang="en-US" dirty="0"/>
              <a:t> Cutoff Probability used = .145</a:t>
            </a:r>
          </a:p>
          <a:p>
            <a:endParaRPr lang="en-US" dirty="0"/>
          </a:p>
          <a:p>
            <a:r>
              <a:rPr lang="en-US" dirty="0"/>
              <a:t>Test Accuracy  = 0.7126</a:t>
            </a:r>
          </a:p>
          <a:p>
            <a:r>
              <a:rPr lang="en-US" dirty="0"/>
              <a:t>Test Sensitivity = 0.7143</a:t>
            </a:r>
          </a:p>
          <a:p>
            <a:r>
              <a:rPr lang="en-US" dirty="0"/>
              <a:t>Test Specificity = 0.7192</a:t>
            </a:r>
          </a:p>
          <a:p>
            <a:endParaRPr lang="en-US" dirty="0"/>
          </a:p>
          <a:p>
            <a:r>
              <a:rPr lang="en-US" dirty="0"/>
              <a:t>Test: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3F802-77A2-124E-8102-CF01056C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32" y="3983999"/>
            <a:ext cx="4002881" cy="2253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71550-24A2-6B45-8CF2-9C7DA972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41" y="3941978"/>
            <a:ext cx="4058520" cy="2550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08140B-6E04-8347-AC85-14E884AB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29" y="1294103"/>
            <a:ext cx="3554000" cy="241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8B3E-90EC-7244-917A-72E9F007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Attrition: Logistic Regression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7FBA64-91F8-084E-BE9C-8CD3461F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537" y="3982581"/>
            <a:ext cx="4196392" cy="2633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75DEA-F927-6F44-B3AE-66EF7E7A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62" y="3941480"/>
            <a:ext cx="4107565" cy="2551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47C91-82E1-F947-BD2C-6529A994B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059" y="1307839"/>
            <a:ext cx="4070172" cy="2633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7C611C-7819-C040-9215-C7376ABC7712}"/>
              </a:ext>
            </a:extLst>
          </p:cNvPr>
          <p:cNvSpPr txBox="1"/>
          <p:nvPr/>
        </p:nvSpPr>
        <p:spPr>
          <a:xfrm>
            <a:off x="838200" y="1622121"/>
            <a:ext cx="61381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Although Accuracy is similar to Random Forest</a:t>
            </a:r>
          </a:p>
          <a:p>
            <a:r>
              <a:rPr lang="en-US" dirty="0"/>
              <a:t>When we tune thresholds to achieve the required </a:t>
            </a:r>
          </a:p>
          <a:p>
            <a:r>
              <a:rPr lang="en-US" dirty="0"/>
              <a:t>Specificity and sensitivity, performance is much worse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Threshold .13 we get Accuracy = 0.56, Sensitivity=0.575 and</a:t>
            </a:r>
          </a:p>
          <a:p>
            <a:r>
              <a:rPr lang="en-US" dirty="0"/>
              <a:t>Specificity=0.53</a:t>
            </a:r>
          </a:p>
        </p:txBody>
      </p:sp>
    </p:spTree>
    <p:extLst>
      <p:ext uri="{BB962C8B-B14F-4D97-AF65-F5344CB8AC3E}">
        <p14:creationId xmlns:p14="http://schemas.microsoft.com/office/powerpoint/2010/main" val="123320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7F86-F592-F640-B052-5221F37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Attrition: Choose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5BB-3701-C444-9EA8-89C08977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&gt; Logistic Regression With Lasso! </a:t>
            </a:r>
          </a:p>
        </p:txBody>
      </p:sp>
    </p:spTree>
    <p:extLst>
      <p:ext uri="{BB962C8B-B14F-4D97-AF65-F5344CB8AC3E}">
        <p14:creationId xmlns:p14="http://schemas.microsoft.com/office/powerpoint/2010/main" val="18209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2D1-28D2-B043-97EA-7BE4CCFA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Prediction: Monthly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08CD6-55A9-634F-BC44-19FE3F8AF92C}"/>
              </a:ext>
            </a:extLst>
          </p:cNvPr>
          <p:cNvSpPr txBox="1"/>
          <p:nvPr/>
        </p:nvSpPr>
        <p:spPr>
          <a:xfrm>
            <a:off x="986246" y="2031273"/>
            <a:ext cx="3644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MLR with LASSO</a:t>
            </a:r>
            <a:r>
              <a:rPr lang="en-US" sz="2400" dirty="0"/>
              <a:t>: 	</a:t>
            </a:r>
          </a:p>
          <a:p>
            <a:r>
              <a:rPr lang="en-US" sz="2400" b="1" dirty="0"/>
              <a:t>"Train RSME" </a:t>
            </a:r>
          </a:p>
          <a:p>
            <a:r>
              <a:rPr lang="en-US" sz="2400" dirty="0"/>
              <a:t> 490.9302 </a:t>
            </a:r>
          </a:p>
          <a:p>
            <a:endParaRPr lang="en-US" sz="2400" dirty="0"/>
          </a:p>
          <a:p>
            <a:r>
              <a:rPr lang="en-US" sz="2400" b="1" dirty="0"/>
              <a:t>"Test RSME" </a:t>
            </a:r>
          </a:p>
          <a:p>
            <a:r>
              <a:rPr lang="en-US" sz="2400" dirty="0"/>
              <a:t> 509.3047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7B786-5A7D-074E-BE5A-4299A6259D27}"/>
              </a:ext>
            </a:extLst>
          </p:cNvPr>
          <p:cNvSpPr txBox="1"/>
          <p:nvPr/>
        </p:nvSpPr>
        <p:spPr>
          <a:xfrm>
            <a:off x="3899262" y="2018209"/>
            <a:ext cx="2954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KNN-5</a:t>
            </a:r>
            <a:r>
              <a:rPr lang="en-US" sz="2400" dirty="0"/>
              <a:t>: 		</a:t>
            </a:r>
          </a:p>
          <a:p>
            <a:r>
              <a:rPr lang="en-US" sz="2400" b="1" dirty="0"/>
              <a:t>"Train RSME" </a:t>
            </a:r>
          </a:p>
          <a:p>
            <a:r>
              <a:rPr lang="en-US" sz="2400" dirty="0"/>
              <a:t> 490.9302 </a:t>
            </a:r>
          </a:p>
          <a:p>
            <a:endParaRPr lang="en-US" sz="2400" dirty="0"/>
          </a:p>
          <a:p>
            <a:r>
              <a:rPr lang="en-US" sz="2400" b="1" dirty="0"/>
              <a:t>"Test RSME" </a:t>
            </a:r>
          </a:p>
          <a:p>
            <a:r>
              <a:rPr lang="en-US" sz="2400" dirty="0"/>
              <a:t> 509.3047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7A14-B1B2-DB48-9578-1CBC8D41B682}"/>
              </a:ext>
            </a:extLst>
          </p:cNvPr>
          <p:cNvSpPr txBox="1"/>
          <p:nvPr/>
        </p:nvSpPr>
        <p:spPr>
          <a:xfrm>
            <a:off x="2207623" y="519248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MLR with LASSO!</a:t>
            </a:r>
          </a:p>
        </p:txBody>
      </p:sp>
    </p:spTree>
    <p:extLst>
      <p:ext uri="{BB962C8B-B14F-4D97-AF65-F5344CB8AC3E}">
        <p14:creationId xmlns:p14="http://schemas.microsoft.com/office/powerpoint/2010/main" val="134211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F11-835D-2942-882C-4E80F10B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497D-3AD6-DC41-B82A-BDE6021D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Employee data from over 870 Employees. </a:t>
            </a:r>
          </a:p>
          <a:p>
            <a:r>
              <a:rPr lang="en-US" dirty="0"/>
              <a:t>Properties including: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 err="1"/>
              <a:t>JobLevel</a:t>
            </a:r>
            <a:endParaRPr lang="en-US" dirty="0"/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Attrition</a:t>
            </a:r>
          </a:p>
          <a:p>
            <a:pPr lvl="1"/>
            <a:r>
              <a:rPr lang="en-US" dirty="0" err="1"/>
              <a:t>MonthlyIncome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6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FB7F-8A4A-204C-98DB-D6456A2F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2AA7D-4AC2-D34C-9B2D-09C7E1933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976" y="1430347"/>
            <a:ext cx="7721451" cy="4880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C4696-7D65-494F-9E6C-BCD47C0F5422}"/>
              </a:ext>
            </a:extLst>
          </p:cNvPr>
          <p:cNvSpPr txBox="1"/>
          <p:nvPr/>
        </p:nvSpPr>
        <p:spPr>
          <a:xfrm>
            <a:off x="1865134" y="18469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21D1-A4F0-6A43-A4C1-F59ADDED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9E9826-8DBF-E841-A8E8-381A4C4CE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031" y="1392435"/>
            <a:ext cx="8473580" cy="5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8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6190-355F-164F-B7AB-E9FB72FA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overview: colorized by Attrition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BF7D03-8E71-9B49-A36A-7F114AA89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64" y="1581367"/>
            <a:ext cx="3610656" cy="2364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1066B-8F34-3B48-85EF-AB50E394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874" y="1581368"/>
            <a:ext cx="3267205" cy="2364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C0EFB-A849-874D-8E72-67CFE6100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069" y="1581366"/>
            <a:ext cx="3361012" cy="2364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A2ABC5-CA2A-1F41-A63B-A0686DC5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494" y="4108537"/>
            <a:ext cx="3383767" cy="24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8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D956-4ED9-FD45-926C-4D9A37BF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Principal Component Analysis: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BC969F-9502-7E49-A20A-C7565DAB3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14" y="1872315"/>
            <a:ext cx="7084072" cy="4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6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54E1-7BF1-F942-ADF4-E4B52FEB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Top Factors Contribute to Attrition?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8EC211-1967-084E-BB67-8C6D1945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145" y="1690688"/>
            <a:ext cx="6046801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DC297-BC81-264D-A842-CEF876E6553A}"/>
              </a:ext>
            </a:extLst>
          </p:cNvPr>
          <p:cNvSpPr txBox="1"/>
          <p:nvPr/>
        </p:nvSpPr>
        <p:spPr>
          <a:xfrm>
            <a:off x="514388" y="1996031"/>
            <a:ext cx="4098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These variables are Correlated!!</a:t>
            </a:r>
          </a:p>
          <a:p>
            <a:r>
              <a:rPr lang="en-US" b="1" dirty="0"/>
              <a:t>We must determine which are correlated</a:t>
            </a:r>
          </a:p>
          <a:p>
            <a:r>
              <a:rPr lang="en-US" b="1" dirty="0"/>
              <a:t>To accurately isolate the top 3. </a:t>
            </a:r>
          </a:p>
          <a:p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047A4-0AE2-AF47-A03D-DE7DF1445E1D}"/>
              </a:ext>
            </a:extLst>
          </p:cNvPr>
          <p:cNvSpPr txBox="1"/>
          <p:nvPr/>
        </p:nvSpPr>
        <p:spPr>
          <a:xfrm>
            <a:off x="9181954" y="1614383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Correlated</a:t>
            </a:r>
            <a:r>
              <a:rPr lang="en-US" dirty="0"/>
              <a:t>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1D743-5EEC-C341-B46E-2ACF47EAAD2F}"/>
              </a:ext>
            </a:extLst>
          </p:cNvPr>
          <p:cNvSpPr txBox="1"/>
          <p:nvPr/>
        </p:nvSpPr>
        <p:spPr>
          <a:xfrm>
            <a:off x="4942434" y="1614383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Correlated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71070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B16845-7142-B043-8108-A6DB4D23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1" y="828071"/>
            <a:ext cx="8877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6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F99D92-D6CE-424D-86B9-6AE61A413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9"/>
          <a:stretch/>
        </p:blipFill>
        <p:spPr>
          <a:xfrm>
            <a:off x="678092" y="511553"/>
            <a:ext cx="9800246" cy="60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5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227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DDS Case Study 2   Talent Management </vt:lpstr>
      <vt:lpstr>Dataset: </vt:lpstr>
      <vt:lpstr>Missing Data</vt:lpstr>
      <vt:lpstr>Attrition</vt:lpstr>
      <vt:lpstr>Data overview: colorized by Attrition</vt:lpstr>
      <vt:lpstr>EDA: Principal Component Analysis: </vt:lpstr>
      <vt:lpstr>Which Top Factors Contribute to Attrition? </vt:lpstr>
      <vt:lpstr>PowerPoint Presentation</vt:lpstr>
      <vt:lpstr>PowerPoint Presentation</vt:lpstr>
      <vt:lpstr>PowerPoint Presentation</vt:lpstr>
      <vt:lpstr>Predicting Attrition: Random Forest</vt:lpstr>
      <vt:lpstr>Predicting Attrition: Logistic Regression </vt:lpstr>
      <vt:lpstr>Predicting Attrition: Choose Random Forest</vt:lpstr>
      <vt:lpstr>Prediction: Monthly Income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Case Study 2   Talent Management </dc:title>
  <dc:creator>Ferraro, Ricco</dc:creator>
  <cp:lastModifiedBy>Ferraro, Ricco</cp:lastModifiedBy>
  <cp:revision>13</cp:revision>
  <dcterms:created xsi:type="dcterms:W3CDTF">2021-04-18T03:45:56Z</dcterms:created>
  <dcterms:modified xsi:type="dcterms:W3CDTF">2021-04-18T06:36:47Z</dcterms:modified>
</cp:coreProperties>
</file>