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6F0E8-B3E6-4AE9-5D04-C1129FA32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语言程序设计</a:t>
            </a:r>
            <a:br>
              <a:rPr lang="en-US" altLang="zh-CN" dirty="0"/>
            </a:br>
            <a:r>
              <a:rPr lang="zh-CN" altLang="en-US" dirty="0"/>
              <a:t>课程设计报告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6930CC-E5EE-9402-C391-B83444124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150" y="4256396"/>
            <a:ext cx="7766936" cy="1096899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NJUCS </a:t>
            </a:r>
            <a:r>
              <a:rPr lang="en-US" altLang="zh-CN" dirty="0"/>
              <a:t>221220144 </a:t>
            </a:r>
            <a:r>
              <a:rPr lang="zh-CN" altLang="en-US" dirty="0"/>
              <a:t>张路远</a:t>
            </a:r>
            <a:endParaRPr lang="en-US" altLang="zh-CN" dirty="0"/>
          </a:p>
          <a:p>
            <a:r>
              <a:rPr lang="en-US" altLang="zh-CN" dirty="0"/>
              <a:t>2023.6.7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6146BF-15E6-9E8C-43C3-E0AE46A05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"/>
          <a:stretch/>
        </p:blipFill>
        <p:spPr>
          <a:xfrm>
            <a:off x="1219200" y="2913493"/>
            <a:ext cx="2787492" cy="303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8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17642-98C6-A59A-C8AA-F7872662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52" y="737190"/>
            <a:ext cx="8596668" cy="13208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51A0A-D1CD-D99F-7868-C31DD5BF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757" y="1791994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主题与框架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方正姚体" panose="02010601030101010101" pitchFamily="2" charset="-122"/>
              <a:cs typeface="+mj-cs"/>
            </a:endParaRPr>
          </a:p>
          <a:p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编辑器、编译器与图形库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方正姚体" panose="02010601030101010101" pitchFamily="2" charset="-122"/>
              <a:cs typeface="+mj-cs"/>
            </a:endParaRPr>
          </a:p>
          <a:p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数据结构与数据类型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方正姚体" panose="02010601030101010101" pitchFamily="2" charset="-122"/>
              <a:cs typeface="+mj-cs"/>
            </a:endParaRPr>
          </a:p>
          <a:p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主程序与模块化设计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方正姚体" panose="02010601030101010101" pitchFamily="2" charset="-122"/>
              <a:cs typeface="+mj-cs"/>
            </a:endParaRPr>
          </a:p>
          <a:p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自定义图形库函数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方正姚体" panose="02010601030101010101" pitchFamily="2" charset="-122"/>
              <a:cs typeface="+mj-cs"/>
            </a:endParaRPr>
          </a:p>
          <a:p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实际展示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33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BFCF3-2193-E63E-1413-785C85DE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66" y="654495"/>
            <a:ext cx="8596668" cy="1320800"/>
          </a:xfrm>
        </p:spPr>
        <p:txBody>
          <a:bodyPr/>
          <a:lstStyle/>
          <a:p>
            <a:r>
              <a:rPr lang="zh-CN" altLang="en-US" dirty="0"/>
              <a:t>主题与框架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CDD51-2F2C-C73F-CECF-F8B9F6F39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441" y="1603153"/>
            <a:ext cx="8596668" cy="3880773"/>
          </a:xfrm>
        </p:spPr>
        <p:txBody>
          <a:bodyPr/>
          <a:lstStyle/>
          <a:p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方正姚体" panose="02010601030101010101" pitchFamily="2" charset="-122"/>
                <a:cs typeface="+mj-cs"/>
              </a:rPr>
              <a:t>通讯录系统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D7A10C-DC11-A0A4-0F31-71C710BF5C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66" y="2448094"/>
            <a:ext cx="8375097" cy="309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0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47F76-65C0-5388-CDC2-C4F253CB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54" y="575464"/>
            <a:ext cx="8596668" cy="1320800"/>
          </a:xfrm>
        </p:spPr>
        <p:txBody>
          <a:bodyPr/>
          <a:lstStyle/>
          <a:p>
            <a:r>
              <a:rPr lang="zh-CN" altLang="en-US" dirty="0"/>
              <a:t>编辑器、编译器与图形库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920CC-A76A-FE13-B2E1-B21C9A7D2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033" y="1926673"/>
            <a:ext cx="8596668" cy="3880773"/>
          </a:xfrm>
        </p:spPr>
        <p:txBody>
          <a:bodyPr/>
          <a:lstStyle/>
          <a:p>
            <a:r>
              <a:rPr lang="en-US" altLang="zh-CN" sz="3600" dirty="0">
                <a:solidFill>
                  <a:srgbClr val="5FCBEF"/>
                </a:solidFill>
                <a:latin typeface="Trebuchet MS" panose="020B0603020202020204"/>
                <a:ea typeface="方正姚体" panose="02010601030101010101" pitchFamily="2" charset="-122"/>
                <a:cs typeface="+mj-cs"/>
              </a:rPr>
              <a:t>VScode+MinGW</a:t>
            </a:r>
          </a:p>
          <a:p>
            <a:endParaRPr lang="en-US" altLang="zh-CN" sz="3600" dirty="0">
              <a:solidFill>
                <a:srgbClr val="5FCBEF"/>
              </a:solidFill>
              <a:latin typeface="Trebuchet MS" panose="020B0603020202020204"/>
              <a:ea typeface="方正姚体" panose="02010601030101010101" pitchFamily="2" charset="-122"/>
              <a:cs typeface="+mj-cs"/>
            </a:endParaRPr>
          </a:p>
          <a:p>
            <a:r>
              <a:rPr lang="en-US" altLang="zh-CN" sz="3600" dirty="0">
                <a:solidFill>
                  <a:srgbClr val="5FCBEF"/>
                </a:solidFill>
                <a:latin typeface="Trebuchet MS" panose="020B0603020202020204"/>
                <a:ea typeface="方正姚体" panose="02010601030101010101" pitchFamily="2" charset="-122"/>
                <a:cs typeface="+mj-cs"/>
              </a:rPr>
              <a:t>SDL2</a:t>
            </a:r>
            <a:r>
              <a:rPr lang="zh-CN" altLang="en-US" sz="3600" dirty="0">
                <a:solidFill>
                  <a:srgbClr val="5FCBEF"/>
                </a:solidFill>
                <a:latin typeface="Trebuchet MS" panose="020B0603020202020204"/>
                <a:ea typeface="方正姚体" panose="02010601030101010101" pitchFamily="2" charset="-122"/>
                <a:cs typeface="+mj-cs"/>
              </a:rPr>
              <a:t>、</a:t>
            </a:r>
            <a:r>
              <a:rPr lang="en-US" altLang="zh-CN" sz="3600" dirty="0">
                <a:solidFill>
                  <a:srgbClr val="5FCBEF"/>
                </a:solidFill>
                <a:latin typeface="Trebuchet MS" panose="020B0603020202020204"/>
                <a:ea typeface="方正姚体" panose="02010601030101010101" pitchFamily="2" charset="-122"/>
                <a:cs typeface="+mj-cs"/>
              </a:rPr>
              <a:t>SDL2_ttf</a:t>
            </a:r>
          </a:p>
          <a:p>
            <a:pPr marL="0" indent="0">
              <a:buNone/>
            </a:pPr>
            <a:endParaRPr lang="en-US" altLang="zh-CN" sz="3600" dirty="0">
              <a:solidFill>
                <a:srgbClr val="5FCBEF"/>
              </a:solidFill>
              <a:latin typeface="Trebuchet MS" panose="020B0603020202020204"/>
              <a:ea typeface="方正姚体" panose="02010601030101010101" pitchFamily="2" charset="-122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9E8085-0A67-A321-9CE4-288503A3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31" y="1613638"/>
            <a:ext cx="1975746" cy="36307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SDL Logo">
            <a:extLst>
              <a:ext uri="{FF2B5EF4-FFF2-40B4-BE49-F238E27FC236}">
                <a16:creationId xmlns:a16="http://schemas.microsoft.com/office/drawing/2014/main" id="{5ACB4642-6920-9A6F-A8F4-C4858E2B1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169" y="2892863"/>
            <a:ext cx="2703732" cy="149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1A18512-A952-54B6-8F6B-EA013B7D835C}"/>
              </a:ext>
            </a:extLst>
          </p:cNvPr>
          <p:cNvSpPr txBox="1"/>
          <p:nvPr/>
        </p:nvSpPr>
        <p:spPr>
          <a:xfrm>
            <a:off x="4975431" y="5274770"/>
            <a:ext cx="1975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VScode</a:t>
            </a:r>
            <a:r>
              <a:rPr lang="en-US" altLang="zh-CN" dirty="0"/>
              <a:t>——</a:t>
            </a:r>
            <a:r>
              <a:rPr lang="zh-CN" altLang="en-US" sz="2800" dirty="0"/>
              <a:t>启动！</a:t>
            </a:r>
          </a:p>
        </p:txBody>
      </p:sp>
    </p:spTree>
    <p:extLst>
      <p:ext uri="{BB962C8B-B14F-4D97-AF65-F5344CB8AC3E}">
        <p14:creationId xmlns:p14="http://schemas.microsoft.com/office/powerpoint/2010/main" val="396632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1387A-309B-735C-4CAC-C1D8574A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数据结构与数据类型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EC887-93FC-A90A-8ECA-D338BE6C4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956" y="1972665"/>
            <a:ext cx="8596668" cy="3880773"/>
          </a:xfrm>
        </p:spPr>
        <p:txBody>
          <a:bodyPr/>
          <a:lstStyle/>
          <a:p>
            <a:r>
              <a:rPr lang="zh-CN" altLang="en-US" sz="3600" dirty="0">
                <a:solidFill>
                  <a:srgbClr val="5FCBEF"/>
                </a:solidFill>
                <a:latin typeface="Trebuchet MS" panose="020B0603020202020204"/>
                <a:ea typeface="方正姚体" panose="02010601030101010101" pitchFamily="2" charset="-122"/>
                <a:cs typeface="+mj-cs"/>
              </a:rPr>
              <a:t>双向链表</a:t>
            </a:r>
            <a:endParaRPr lang="en-US" altLang="zh-CN" sz="3600" dirty="0">
              <a:solidFill>
                <a:srgbClr val="5FCBEF"/>
              </a:solidFill>
              <a:latin typeface="Trebuchet MS" panose="020B0603020202020204"/>
              <a:ea typeface="方正姚体" panose="02010601030101010101" pitchFamily="2" charset="-122"/>
              <a:cs typeface="+mj-cs"/>
            </a:endParaRPr>
          </a:p>
          <a:p>
            <a:endParaRPr lang="en-US" altLang="zh-CN" sz="3600" dirty="0">
              <a:solidFill>
                <a:srgbClr val="5FCBEF"/>
              </a:solidFill>
              <a:latin typeface="Trebuchet MS" panose="020B0603020202020204"/>
              <a:ea typeface="方正姚体" panose="02010601030101010101" pitchFamily="2" charset="-122"/>
              <a:cs typeface="+mj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38339A-E1F2-9FE9-169A-A0EF2FFF1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55" y="1549622"/>
            <a:ext cx="3213626" cy="1682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FC7998-9209-719A-CDD2-7824E7FF9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489" y="1549622"/>
            <a:ext cx="4775045" cy="43038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782102A-8EFB-ADAE-3137-A44662F10D80}"/>
              </a:ext>
            </a:extLst>
          </p:cNvPr>
          <p:cNvCxnSpPr/>
          <p:nvPr/>
        </p:nvCxnSpPr>
        <p:spPr>
          <a:xfrm>
            <a:off x="10455349" y="3429000"/>
            <a:ext cx="56707" cy="1192619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74D132-FE4D-232F-03BA-D101877C2FD2}"/>
              </a:ext>
            </a:extLst>
          </p:cNvPr>
          <p:cNvCxnSpPr>
            <a:cxnSpLocks/>
          </p:cNvCxnSpPr>
          <p:nvPr/>
        </p:nvCxnSpPr>
        <p:spPr>
          <a:xfrm>
            <a:off x="9816508" y="4348717"/>
            <a:ext cx="345558" cy="27290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B75730D-2685-F60D-63F7-482BD73467E3}"/>
              </a:ext>
            </a:extLst>
          </p:cNvPr>
          <p:cNvSpPr txBox="1"/>
          <p:nvPr/>
        </p:nvSpPr>
        <p:spPr>
          <a:xfrm>
            <a:off x="9657907" y="4683530"/>
            <a:ext cx="170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宏定义可修改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8BE92FE-9294-DBCC-9AAC-7FB82A009DBC}"/>
              </a:ext>
            </a:extLst>
          </p:cNvPr>
          <p:cNvSpPr txBox="1">
            <a:spLocks/>
          </p:cNvSpPr>
          <p:nvPr/>
        </p:nvSpPr>
        <p:spPr>
          <a:xfrm>
            <a:off x="4303036" y="391305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rgbClr val="5FCBEF"/>
                </a:solidFill>
                <a:latin typeface="Trebuchet MS" panose="020B0603020202020204"/>
                <a:ea typeface="方正姚体" panose="02010601030101010101" pitchFamily="2" charset="-122"/>
                <a:cs typeface="+mj-cs"/>
              </a:rPr>
              <a:t>联系人</a:t>
            </a:r>
            <a:endParaRPr lang="en-US" altLang="zh-CN" sz="3600" dirty="0">
              <a:solidFill>
                <a:srgbClr val="5FCBEF"/>
              </a:solidFill>
              <a:latin typeface="Trebuchet MS" panose="020B0603020202020204"/>
              <a:ea typeface="方正姚体" panose="02010601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9077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A9817-30FA-0B9F-E196-F82DE142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主程序与模块化设计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BD17B-3AD4-0945-0494-42337C49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571" y="1756201"/>
            <a:ext cx="8596668" cy="3880773"/>
          </a:xfrm>
        </p:spPr>
        <p:txBody>
          <a:bodyPr/>
          <a:lstStyle/>
          <a:p>
            <a:r>
              <a:rPr lang="zh-CN" altLang="en-US" sz="3600" dirty="0">
                <a:solidFill>
                  <a:srgbClr val="5FCBEF"/>
                </a:solidFill>
                <a:latin typeface="Trebuchet MS" panose="020B0603020202020204"/>
                <a:ea typeface="方正姚体" panose="02010601030101010101" pitchFamily="2" charset="-122"/>
                <a:cs typeface="+mj-cs"/>
              </a:rPr>
              <a:t>极简的主程序</a:t>
            </a:r>
            <a:endParaRPr lang="en-US" altLang="zh-CN" sz="3600" dirty="0">
              <a:solidFill>
                <a:srgbClr val="5FCBEF"/>
              </a:solidFill>
              <a:latin typeface="Trebuchet MS" panose="020B0603020202020204"/>
              <a:ea typeface="方正姚体" panose="02010601030101010101" pitchFamily="2" charset="-122"/>
              <a:cs typeface="+mj-cs"/>
            </a:endParaRPr>
          </a:p>
          <a:p>
            <a:endParaRPr lang="en-US" altLang="zh-CN" sz="3600" dirty="0">
              <a:solidFill>
                <a:srgbClr val="5FCBEF"/>
              </a:solidFill>
              <a:latin typeface="Trebuchet MS" panose="020B0603020202020204"/>
              <a:ea typeface="方正姚体" panose="02010601030101010101" pitchFamily="2" charset="-122"/>
              <a:cs typeface="+mj-cs"/>
            </a:endParaRPr>
          </a:p>
          <a:p>
            <a:endParaRPr lang="en-US" altLang="zh-CN" sz="3600" dirty="0">
              <a:solidFill>
                <a:srgbClr val="5FCBEF"/>
              </a:solidFill>
              <a:latin typeface="Trebuchet MS" panose="020B0603020202020204"/>
              <a:ea typeface="方正姚体" panose="02010601030101010101" pitchFamily="2" charset="-122"/>
              <a:cs typeface="+mj-cs"/>
            </a:endParaRPr>
          </a:p>
          <a:p>
            <a:r>
              <a:rPr lang="zh-CN" altLang="en-US" sz="3600" dirty="0">
                <a:solidFill>
                  <a:srgbClr val="5FCBEF"/>
                </a:solidFill>
                <a:latin typeface="Trebuchet MS" panose="020B0603020202020204"/>
                <a:ea typeface="方正姚体" panose="02010601030101010101" pitchFamily="2" charset="-122"/>
                <a:cs typeface="+mj-cs"/>
              </a:rPr>
              <a:t>模块化设计：搭积木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5DB56D-2675-4F1B-A846-538FCB959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83" y="1383484"/>
            <a:ext cx="1573044" cy="1851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72D3F0-4184-834B-249E-1C45DCAF6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185" y="1383484"/>
            <a:ext cx="4314671" cy="4887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7628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E3197-970E-F338-C321-9B8A422D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自定义图形库函数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D72E84-A683-1DF1-0DFE-70BDFAB13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227" y="1699845"/>
            <a:ext cx="8596668" cy="3880773"/>
          </a:xfrm>
        </p:spPr>
        <p:txBody>
          <a:bodyPr/>
          <a:lstStyle/>
          <a:p>
            <a:r>
              <a:rPr lang="zh-CN" altLang="en-US" sz="3600" dirty="0">
                <a:solidFill>
                  <a:srgbClr val="5FCBEF"/>
                </a:solidFill>
                <a:latin typeface="Trebuchet MS" panose="020B0603020202020204"/>
                <a:ea typeface="方正姚体" panose="02010601030101010101" pitchFamily="2" charset="-122"/>
                <a:cs typeface="+mj-cs"/>
              </a:rPr>
              <a:t>从零开始的</a:t>
            </a:r>
            <a:r>
              <a:rPr lang="en-US" altLang="zh-CN" sz="3600" dirty="0">
                <a:solidFill>
                  <a:srgbClr val="5FCBEF"/>
                </a:solidFill>
                <a:latin typeface="Trebuchet MS" panose="020B0603020202020204"/>
                <a:ea typeface="方正姚体" panose="02010601030101010101" pitchFamily="2" charset="-122"/>
                <a:cs typeface="+mj-cs"/>
              </a:rPr>
              <a:t>SDL2</a:t>
            </a:r>
            <a:r>
              <a:rPr lang="zh-CN" altLang="en-US" sz="3600" dirty="0">
                <a:solidFill>
                  <a:srgbClr val="5FCBEF"/>
                </a:solidFill>
                <a:latin typeface="Trebuchet MS" panose="020B0603020202020204"/>
                <a:ea typeface="方正姚体" panose="02010601030101010101" pitchFamily="2" charset="-122"/>
                <a:cs typeface="+mj-cs"/>
              </a:rPr>
              <a:t>生活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43812F-8199-4AC9-D3AE-BD6C2D890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53" y="2568638"/>
            <a:ext cx="10748890" cy="25895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2409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3AD68-5C5F-0A16-C1C9-1BD455A7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9551F-24CA-FF3B-0D91-B848CFDAA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260" y="1742375"/>
            <a:ext cx="8596668" cy="3880773"/>
          </a:xfrm>
        </p:spPr>
        <p:txBody>
          <a:bodyPr/>
          <a:lstStyle/>
          <a:p>
            <a:r>
              <a:rPr lang="zh-CN" altLang="en-US" sz="3600" dirty="0">
                <a:solidFill>
                  <a:srgbClr val="5FCBEF"/>
                </a:solidFill>
                <a:latin typeface="Trebuchet MS" panose="020B0603020202020204"/>
                <a:ea typeface="方正姚体" panose="02010601030101010101" pitchFamily="2" charset="-122"/>
                <a:cs typeface="+mj-cs"/>
              </a:rPr>
              <a:t>使用的示例：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397BA4-96FE-3EF5-E7BA-9C159BAA6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86" y="2547233"/>
            <a:ext cx="7086103" cy="2606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913097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93</Words>
  <Application>Microsoft Office PowerPoint</Application>
  <PresentationFormat>宽屏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平面</vt:lpstr>
      <vt:lpstr>C语言程序设计 课程设计报告</vt:lpstr>
      <vt:lpstr>目录</vt:lpstr>
      <vt:lpstr>主题与框架</vt:lpstr>
      <vt:lpstr>编辑器、编译器与图形库</vt:lpstr>
      <vt:lpstr>数据结构与数据类型</vt:lpstr>
      <vt:lpstr>主程序与模块化设计</vt:lpstr>
      <vt:lpstr>自定义图形库函数</vt:lpstr>
      <vt:lpstr>实际展示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 课程设计报告</dc:title>
  <dc:creator>路远 张</dc:creator>
  <cp:lastModifiedBy>路远 张</cp:lastModifiedBy>
  <cp:revision>5</cp:revision>
  <dcterms:created xsi:type="dcterms:W3CDTF">2023-06-06T13:31:18Z</dcterms:created>
  <dcterms:modified xsi:type="dcterms:W3CDTF">2023-06-07T06:05:54Z</dcterms:modified>
</cp:coreProperties>
</file>