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71" r:id="rId3"/>
    <p:sldMasterId id="2147483672" r:id="rId4"/>
  </p:sldMasterIdLst>
  <p:notesMasterIdLst>
    <p:notesMasterId r:id="rId17"/>
  </p:notesMasterIdLst>
  <p:sldIdLst>
    <p:sldId id="380" r:id="rId5"/>
    <p:sldId id="351" r:id="rId6"/>
    <p:sldId id="376" r:id="rId7"/>
    <p:sldId id="400" r:id="rId8"/>
    <p:sldId id="421" r:id="rId9"/>
    <p:sldId id="422" r:id="rId10"/>
    <p:sldId id="429" r:id="rId11"/>
    <p:sldId id="430" r:id="rId12"/>
    <p:sldId id="431" r:id="rId13"/>
    <p:sldId id="402" r:id="rId14"/>
    <p:sldId id="420" r:id="rId15"/>
    <p:sldId id="394" r:id="rId16"/>
  </p:sldIdLst>
  <p:sldSz cx="18291175" cy="10290175"/>
  <p:notesSz cx="6858000" cy="9144000"/>
  <p:defaultTextStyle>
    <a:defPPr>
      <a:defRPr lang="en-US"/>
    </a:defPPr>
    <a:lvl1pPr marL="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4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8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2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6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76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0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64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2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477"/>
    <a:srgbClr val="8064A2"/>
    <a:srgbClr val="2C5777"/>
    <a:srgbClr val="54578E"/>
    <a:srgbClr val="53575A"/>
    <a:srgbClr val="5D5F98"/>
    <a:srgbClr val="B0B0B0"/>
    <a:srgbClr val="515151"/>
    <a:srgbClr val="888888"/>
    <a:srgbClr val="578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794" autoAdjust="0"/>
  </p:normalViewPr>
  <p:slideViewPr>
    <p:cSldViewPr>
      <p:cViewPr varScale="1">
        <p:scale>
          <a:sx n="74" d="100"/>
          <a:sy n="74" d="100"/>
        </p:scale>
        <p:origin x="534" y="66"/>
      </p:cViewPr>
      <p:guideLst>
        <p:guide orient="horz" pos="3282"/>
        <p:guide pos="5760"/>
      </p:guideLst>
    </p:cSldViewPr>
  </p:slideViewPr>
  <p:outlineViewPr>
    <p:cViewPr>
      <p:scale>
        <a:sx n="33" d="100"/>
        <a:sy n="33" d="100"/>
      </p:scale>
      <p:origin x="0" y="-14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E02E53-1812-47D4-ABB1-0734168CD8C6}" type="datetimeFigureOut">
              <a:rPr lang="zh-CN" altLang="en-US" smtClean="0"/>
              <a:t>2019/9/16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5EA0642-E7D1-4315-85F6-B2983CF3324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A0642-E7D1-4315-85F6-B2983CF33240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34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A0642-E7D1-4315-85F6-B2983CF33240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24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A0642-E7D1-4315-85F6-B2983CF33240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536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A0642-E7D1-4315-85F6-B2983CF33240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13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100" baseline="0"/>
            </a:lvl1pPr>
          </a:lstStyle>
          <a:p>
            <a:r>
              <a:rPr lang="en-US"/>
              <a:t>Full Image Options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029" y="1715029"/>
            <a:ext cx="3697603" cy="7546128"/>
          </a:xfrm>
          <a:prstGeom prst="rect">
            <a:avLst/>
          </a:prstGeom>
        </p:spPr>
      </p:pic>
      <p:sp>
        <p:nvSpPr>
          <p:cNvPr id="3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2487061" y="2560635"/>
            <a:ext cx="3278693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884064" y="3495605"/>
            <a:ext cx="8270786" cy="4760466"/>
            <a:chOff x="609600" y="1905000"/>
            <a:chExt cx="4758957" cy="2738772"/>
          </a:xfrm>
        </p:grpSpPr>
        <p:sp>
          <p:nvSpPr>
            <p:cNvPr id="3" name="Freeform 45"/>
            <p:cNvSpPr/>
            <p:nvPr/>
          </p:nvSpPr>
          <p:spPr bwMode="auto">
            <a:xfrm>
              <a:off x="609600" y="4538017"/>
              <a:ext cx="2397104" cy="105755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46"/>
            <p:cNvSpPr/>
            <p:nvPr/>
          </p:nvSpPr>
          <p:spPr bwMode="auto">
            <a:xfrm>
              <a:off x="2971451" y="4538017"/>
              <a:ext cx="2397104" cy="105755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47"/>
            <p:cNvSpPr/>
            <p:nvPr/>
          </p:nvSpPr>
          <p:spPr bwMode="auto">
            <a:xfrm>
              <a:off x="1078716" y="1905000"/>
              <a:ext cx="3855975" cy="2641152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Freeform 48"/>
            <p:cNvSpPr/>
            <p:nvPr/>
          </p:nvSpPr>
          <p:spPr bwMode="auto">
            <a:xfrm>
              <a:off x="1092275" y="1918557"/>
              <a:ext cx="3831571" cy="2614036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49"/>
            <p:cNvSpPr/>
            <p:nvPr/>
          </p:nvSpPr>
          <p:spPr bwMode="auto">
            <a:xfrm>
              <a:off x="1092275" y="4421416"/>
              <a:ext cx="3831571" cy="111179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Rectangle 50"/>
            <p:cNvSpPr>
              <a:spLocks noChangeArrowheads="1"/>
            </p:cNvSpPr>
            <p:nvPr/>
          </p:nvSpPr>
          <p:spPr bwMode="auto">
            <a:xfrm>
              <a:off x="609600" y="4494630"/>
              <a:ext cx="4758957" cy="86773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51"/>
            <p:cNvSpPr/>
            <p:nvPr/>
          </p:nvSpPr>
          <p:spPr bwMode="auto">
            <a:xfrm>
              <a:off x="2646053" y="4494630"/>
              <a:ext cx="683337" cy="488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52"/>
            <p:cNvSpPr>
              <a:spLocks noChangeArrowheads="1"/>
            </p:cNvSpPr>
            <p:nvPr/>
          </p:nvSpPr>
          <p:spPr bwMode="auto">
            <a:xfrm>
              <a:off x="1219722" y="2083969"/>
              <a:ext cx="3576675" cy="2258810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230568" y="2097527"/>
              <a:ext cx="3552269" cy="22344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54"/>
            <p:cNvSpPr>
              <a:spLocks noChangeArrowheads="1"/>
            </p:cNvSpPr>
            <p:nvPr/>
          </p:nvSpPr>
          <p:spPr bwMode="auto">
            <a:xfrm>
              <a:off x="2985011" y="1989060"/>
              <a:ext cx="40676" cy="4067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55"/>
            <p:cNvSpPr>
              <a:spLocks noChangeArrowheads="1"/>
            </p:cNvSpPr>
            <p:nvPr/>
          </p:nvSpPr>
          <p:spPr bwMode="auto">
            <a:xfrm>
              <a:off x="2985011" y="1986350"/>
              <a:ext cx="40676" cy="379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Oval 56"/>
            <p:cNvSpPr>
              <a:spLocks noChangeArrowheads="1"/>
            </p:cNvSpPr>
            <p:nvPr/>
          </p:nvSpPr>
          <p:spPr bwMode="auto">
            <a:xfrm>
              <a:off x="2993145" y="1991773"/>
              <a:ext cx="24406" cy="2711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57"/>
            <p:cNvSpPr>
              <a:spLocks noChangeArrowheads="1"/>
            </p:cNvSpPr>
            <p:nvPr/>
          </p:nvSpPr>
          <p:spPr bwMode="auto">
            <a:xfrm>
              <a:off x="2998568" y="1999907"/>
              <a:ext cx="13559" cy="13559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58"/>
            <p:cNvSpPr/>
            <p:nvPr/>
          </p:nvSpPr>
          <p:spPr bwMode="auto">
            <a:xfrm>
              <a:off x="3003991" y="2002620"/>
              <a:ext cx="2713" cy="5423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7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963269" y="3823120"/>
            <a:ext cx="6186990" cy="38828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600072" y="2845088"/>
            <a:ext cx="3091032" cy="6416070"/>
            <a:chOff x="5065835" y="1896140"/>
            <a:chExt cx="2060330" cy="4276060"/>
          </a:xfrm>
        </p:grpSpPr>
        <p:sp>
          <p:nvSpPr>
            <p:cNvPr id="3" name="Freeform 78"/>
            <p:cNvSpPr/>
            <p:nvPr/>
          </p:nvSpPr>
          <p:spPr bwMode="auto">
            <a:xfrm>
              <a:off x="5065835" y="1896140"/>
              <a:ext cx="2060330" cy="4276060"/>
            </a:xfrm>
            <a:custGeom>
              <a:avLst/>
              <a:gdLst>
                <a:gd name="T0" fmla="*/ 411 w 411"/>
                <a:gd name="T1" fmla="*/ 811 h 853"/>
                <a:gd name="T2" fmla="*/ 369 w 411"/>
                <a:gd name="T3" fmla="*/ 853 h 853"/>
                <a:gd name="T4" fmla="*/ 41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1 w 411"/>
                <a:gd name="T11" fmla="*/ 0 h 853"/>
                <a:gd name="T12" fmla="*/ 369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69" y="853"/>
                  </a:cubicBezTo>
                  <a:cubicBezTo>
                    <a:pt x="41" y="853"/>
                    <a:pt x="41" y="853"/>
                    <a:pt x="41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79"/>
            <p:cNvSpPr/>
            <p:nvPr/>
          </p:nvSpPr>
          <p:spPr bwMode="auto">
            <a:xfrm>
              <a:off x="5090901" y="1921206"/>
              <a:ext cx="2010200" cy="4225930"/>
            </a:xfrm>
            <a:custGeom>
              <a:avLst/>
              <a:gdLst>
                <a:gd name="T0" fmla="*/ 36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6 w 401"/>
                <a:gd name="T7" fmla="*/ 0 h 843"/>
                <a:gd name="T8" fmla="*/ 364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4 w 401"/>
                <a:gd name="T15" fmla="*/ 843 h 843"/>
                <a:gd name="T16" fmla="*/ 36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6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4" y="843"/>
                  </a:cubicBezTo>
                  <a:lnTo>
                    <a:pt x="36" y="8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80"/>
            <p:cNvSpPr>
              <a:spLocks noChangeArrowheads="1"/>
            </p:cNvSpPr>
            <p:nvPr/>
          </p:nvSpPr>
          <p:spPr bwMode="auto">
            <a:xfrm>
              <a:off x="6063416" y="2101673"/>
              <a:ext cx="65170" cy="6015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81"/>
            <p:cNvSpPr>
              <a:spLocks noChangeArrowheads="1"/>
            </p:cNvSpPr>
            <p:nvPr/>
          </p:nvSpPr>
          <p:spPr bwMode="auto">
            <a:xfrm>
              <a:off x="6088479" y="2121725"/>
              <a:ext cx="15040" cy="1504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82"/>
            <p:cNvSpPr>
              <a:spLocks noChangeArrowheads="1"/>
            </p:cNvSpPr>
            <p:nvPr/>
          </p:nvSpPr>
          <p:spPr bwMode="auto">
            <a:xfrm>
              <a:off x="6063416" y="2096658"/>
              <a:ext cx="65170" cy="60156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83"/>
            <p:cNvSpPr>
              <a:spLocks noChangeArrowheads="1"/>
            </p:cNvSpPr>
            <p:nvPr/>
          </p:nvSpPr>
          <p:spPr bwMode="auto">
            <a:xfrm>
              <a:off x="6088479" y="2116711"/>
              <a:ext cx="15040" cy="1504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84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85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86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87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Freeform 88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89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90"/>
            <p:cNvSpPr>
              <a:spLocks noChangeArrowheads="1"/>
            </p:cNvSpPr>
            <p:nvPr/>
          </p:nvSpPr>
          <p:spPr bwMode="auto">
            <a:xfrm>
              <a:off x="5933079" y="5721034"/>
              <a:ext cx="325844" cy="325844"/>
            </a:xfrm>
            <a:prstGeom prst="ellipse">
              <a:avLst/>
            </a:prstGeom>
            <a:solidFill>
              <a:srgbClr val="D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91"/>
            <p:cNvSpPr/>
            <p:nvPr/>
          </p:nvSpPr>
          <p:spPr bwMode="auto">
            <a:xfrm>
              <a:off x="6013286" y="5801241"/>
              <a:ext cx="165430" cy="165430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7" name="Rectangle 92"/>
            <p:cNvSpPr>
              <a:spLocks noChangeArrowheads="1"/>
            </p:cNvSpPr>
            <p:nvPr/>
          </p:nvSpPr>
          <p:spPr bwMode="auto">
            <a:xfrm>
              <a:off x="5211213" y="2527774"/>
              <a:ext cx="1769578" cy="3093001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8" name="Rectangle 93"/>
            <p:cNvSpPr>
              <a:spLocks noChangeArrowheads="1"/>
            </p:cNvSpPr>
            <p:nvPr/>
          </p:nvSpPr>
          <p:spPr bwMode="auto">
            <a:xfrm>
              <a:off x="5231265" y="2547826"/>
              <a:ext cx="1729474" cy="305289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9" name="Freeform 94"/>
            <p:cNvSpPr/>
            <p:nvPr/>
          </p:nvSpPr>
          <p:spPr bwMode="auto">
            <a:xfrm>
              <a:off x="5943106" y="2247047"/>
              <a:ext cx="365948" cy="85222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3"/>
                    <a:pt x="69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0" name="Freeform 95"/>
            <p:cNvSpPr/>
            <p:nvPr/>
          </p:nvSpPr>
          <p:spPr bwMode="auto">
            <a:xfrm>
              <a:off x="5963157" y="2272114"/>
              <a:ext cx="325844" cy="35092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1" name="Oval 96"/>
            <p:cNvSpPr>
              <a:spLocks noChangeArrowheads="1"/>
            </p:cNvSpPr>
            <p:nvPr/>
          </p:nvSpPr>
          <p:spPr bwMode="auto">
            <a:xfrm>
              <a:off x="5822794" y="2262088"/>
              <a:ext cx="55145" cy="5514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2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7847582" y="3823087"/>
            <a:ext cx="2592774" cy="45825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177334" y="3029966"/>
            <a:ext cx="6969505" cy="6346159"/>
            <a:chOff x="369044" y="1942733"/>
            <a:chExt cx="4645530" cy="422946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9044" y="1942733"/>
              <a:ext cx="4645530" cy="4229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873102" y="2485170"/>
              <a:ext cx="3767655" cy="20664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rgbClr val="FFFFFF"/>
                </a:solidFill>
              </a:endParaRPr>
            </a:p>
          </p:txBody>
        </p:sp>
      </p:grpSp>
      <p:sp>
        <p:nvSpPr>
          <p:cNvPr id="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4930865" y="3843872"/>
            <a:ext cx="5651973" cy="31007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6425726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  <p:sp>
        <p:nvSpPr>
          <p:cNvPr id="3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8869805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91175" cy="1029017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700"/>
          <p:cNvSpPr/>
          <p:nvPr userDrawn="1"/>
        </p:nvSpPr>
        <p:spPr>
          <a:xfrm>
            <a:off x="2855928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8" name="Shape 697"/>
          <p:cNvSpPr/>
          <p:nvPr userDrawn="1"/>
        </p:nvSpPr>
        <p:spPr>
          <a:xfrm>
            <a:off x="2861534" y="6787842"/>
            <a:ext cx="460353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9" name="Shape 698"/>
          <p:cNvSpPr/>
          <p:nvPr userDrawn="1"/>
        </p:nvSpPr>
        <p:spPr>
          <a:xfrm>
            <a:off x="10430653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0" name="Shape 699"/>
          <p:cNvSpPr/>
          <p:nvPr userDrawn="1"/>
        </p:nvSpPr>
        <p:spPr>
          <a:xfrm>
            <a:off x="10436258" y="6790223"/>
            <a:ext cx="460355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886128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8857555" y="6273407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27564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271915" y="6271026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688730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711849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688730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3711849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3711849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3711849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5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11251253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11274372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1251253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8" name="Content Placeholder 20"/>
          <p:cNvSpPr>
            <a:spLocks noGrp="1"/>
          </p:cNvSpPr>
          <p:nvPr>
            <p:ph sz="quarter" idx="33" hasCustomPrompt="1"/>
          </p:nvPr>
        </p:nvSpPr>
        <p:spPr>
          <a:xfrm>
            <a:off x="11274372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11274372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82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11274372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29" grpId="0" animBg="1"/>
      <p:bldP spid="30" grpId="0" animBg="1"/>
      <p:bldP spid="86" grpId="0"/>
      <p:bldP spid="87" grpId="0"/>
      <p:bldP spid="64" grpId="0"/>
      <p:bldP spid="26" grpId="0"/>
      <p:bldP spid="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icture Placeholder 2"/>
          <p:cNvSpPr>
            <a:spLocks noGrp="1"/>
          </p:cNvSpPr>
          <p:nvPr userDrawn="1">
            <p:ph type="pic" sz="quarter" idx="24"/>
          </p:nvPr>
        </p:nvSpPr>
        <p:spPr>
          <a:xfrm>
            <a:off x="10849213" y="2567579"/>
            <a:ext cx="4461040" cy="2648277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973254" y="2565620"/>
            <a:ext cx="4476551" cy="2650289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grpSp>
        <p:nvGrpSpPr>
          <p:cNvPr id="52" name="Group 971"/>
          <p:cNvGrpSpPr/>
          <p:nvPr userDrawn="1"/>
        </p:nvGrpSpPr>
        <p:grpSpPr>
          <a:xfrm>
            <a:off x="2973254" y="5745348"/>
            <a:ext cx="12344669" cy="2357724"/>
            <a:chOff x="0" y="0"/>
            <a:chExt cx="16456700" cy="3142661"/>
          </a:xfrm>
          <a:solidFill>
            <a:schemeClr val="accent2"/>
          </a:solidFill>
        </p:grpSpPr>
        <p:sp>
          <p:nvSpPr>
            <p:cNvPr id="53" name="Shape 963"/>
            <p:cNvSpPr/>
            <p:nvPr/>
          </p:nvSpPr>
          <p:spPr>
            <a:xfrm>
              <a:off x="0" y="0"/>
              <a:ext cx="5967697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4" name="Shape 964"/>
            <p:cNvSpPr/>
            <p:nvPr/>
          </p:nvSpPr>
          <p:spPr>
            <a:xfrm>
              <a:off x="10489003" y="0"/>
              <a:ext cx="5967698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5" name="Shape 965"/>
            <p:cNvSpPr/>
            <p:nvPr/>
          </p:nvSpPr>
          <p:spPr>
            <a:xfrm>
              <a:off x="0" y="1002504"/>
              <a:ext cx="5967697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6" name="Shape 966"/>
            <p:cNvSpPr/>
            <p:nvPr/>
          </p:nvSpPr>
          <p:spPr>
            <a:xfrm>
              <a:off x="10489003" y="1002504"/>
              <a:ext cx="5967698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8" name="Shape 967"/>
            <p:cNvSpPr/>
            <p:nvPr/>
          </p:nvSpPr>
          <p:spPr>
            <a:xfrm>
              <a:off x="0" y="2016800"/>
              <a:ext cx="5967697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9" name="Shape 968"/>
            <p:cNvSpPr/>
            <p:nvPr/>
          </p:nvSpPr>
          <p:spPr>
            <a:xfrm>
              <a:off x="10489003" y="2016800"/>
              <a:ext cx="5967698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60" name="Shape 969"/>
            <p:cNvSpPr/>
            <p:nvPr/>
          </p:nvSpPr>
          <p:spPr>
            <a:xfrm>
              <a:off x="0" y="3019304"/>
              <a:ext cx="5967697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61" name="Shape 970"/>
            <p:cNvSpPr/>
            <p:nvPr/>
          </p:nvSpPr>
          <p:spPr>
            <a:xfrm>
              <a:off x="10489003" y="3019304"/>
              <a:ext cx="5967698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</p:grpSp>
      <p:sp>
        <p:nvSpPr>
          <p:cNvPr id="62" name="Shape 972"/>
          <p:cNvSpPr/>
          <p:nvPr userDrawn="1"/>
        </p:nvSpPr>
        <p:spPr>
          <a:xfrm>
            <a:off x="3443165" y="5745348"/>
            <a:ext cx="4006640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4" name="Shape 973"/>
          <p:cNvSpPr/>
          <p:nvPr/>
        </p:nvSpPr>
        <p:spPr>
          <a:xfrm>
            <a:off x="7701263" y="2567579"/>
            <a:ext cx="2888650" cy="264827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algn="ctr"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6" name="Shape 976"/>
          <p:cNvSpPr/>
          <p:nvPr userDrawn="1"/>
        </p:nvSpPr>
        <p:spPr>
          <a:xfrm>
            <a:off x="10841658" y="5745348"/>
            <a:ext cx="3679274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9" name="Shape 979"/>
          <p:cNvSpPr/>
          <p:nvPr userDrawn="1"/>
        </p:nvSpPr>
        <p:spPr>
          <a:xfrm>
            <a:off x="5018621" y="6497459"/>
            <a:ext cx="2431183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0" name="Shape 980"/>
          <p:cNvSpPr/>
          <p:nvPr userDrawn="1"/>
        </p:nvSpPr>
        <p:spPr>
          <a:xfrm>
            <a:off x="10841658" y="6497459"/>
            <a:ext cx="1118995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3" name="Shape 983"/>
          <p:cNvSpPr/>
          <p:nvPr userDrawn="1"/>
        </p:nvSpPr>
        <p:spPr>
          <a:xfrm>
            <a:off x="4427845" y="7258415"/>
            <a:ext cx="3021959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83" name="Shape 984"/>
          <p:cNvSpPr/>
          <p:nvPr userDrawn="1"/>
        </p:nvSpPr>
        <p:spPr>
          <a:xfrm>
            <a:off x="10841658" y="7258415"/>
            <a:ext cx="2343911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93" name="Shape 987"/>
          <p:cNvSpPr/>
          <p:nvPr userDrawn="1"/>
        </p:nvSpPr>
        <p:spPr>
          <a:xfrm>
            <a:off x="3087485" y="8010525"/>
            <a:ext cx="4362318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99" name="Shape 988"/>
          <p:cNvSpPr/>
          <p:nvPr userDrawn="1"/>
        </p:nvSpPr>
        <p:spPr>
          <a:xfrm>
            <a:off x="10841657" y="8010525"/>
            <a:ext cx="2888649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12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887742" y="5561564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Professional Design</a:t>
            </a:r>
          </a:p>
        </p:txBody>
      </p:sp>
      <p:sp>
        <p:nvSpPr>
          <p:cNvPr id="121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7887742" y="6332732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Compatibility</a:t>
            </a:r>
          </a:p>
        </p:txBody>
      </p:sp>
      <p:sp>
        <p:nvSpPr>
          <p:cNvPr id="12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7887742" y="7074632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Responsive</a:t>
            </a:r>
          </a:p>
        </p:txBody>
      </p:sp>
      <p:sp>
        <p:nvSpPr>
          <p:cNvPr id="12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7887742" y="7845800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Multicolor</a:t>
            </a:r>
          </a:p>
        </p:txBody>
      </p:sp>
      <p:sp>
        <p:nvSpPr>
          <p:cNvPr id="125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14238364" y="594543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80%</a:t>
            </a:r>
          </a:p>
        </p:txBody>
      </p:sp>
      <p:sp>
        <p:nvSpPr>
          <p:cNvPr id="126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11700859" y="6684284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127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12936101" y="7445241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28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3437917" y="8197353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65%</a:t>
            </a:r>
          </a:p>
        </p:txBody>
      </p:sp>
      <p:sp>
        <p:nvSpPr>
          <p:cNvPr id="129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3404500" y="5913843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130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4968592" y="6675094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31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4386551" y="745811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70%</a:t>
            </a:r>
          </a:p>
        </p:txBody>
      </p:sp>
      <p:sp>
        <p:nvSpPr>
          <p:cNvPr id="132" name="Text Placeholder 17"/>
          <p:cNvSpPr>
            <a:spLocks noGrp="1"/>
          </p:cNvSpPr>
          <p:nvPr>
            <p:ph type="body" sz="quarter" idx="36" hasCustomPrompt="1"/>
          </p:nvPr>
        </p:nvSpPr>
        <p:spPr>
          <a:xfrm>
            <a:off x="3046183" y="818923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97%</a:t>
            </a:r>
          </a:p>
        </p:txBody>
      </p:sp>
      <p:sp>
        <p:nvSpPr>
          <p:cNvPr id="133" name="Text Placeholder 17"/>
          <p:cNvSpPr>
            <a:spLocks noGrp="1"/>
          </p:cNvSpPr>
          <p:nvPr>
            <p:ph type="body" sz="quarter" idx="37" hasCustomPrompt="1"/>
          </p:nvPr>
        </p:nvSpPr>
        <p:spPr>
          <a:xfrm>
            <a:off x="7887742" y="3201389"/>
            <a:ext cx="2515689" cy="138065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405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vs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57" grpId="0"/>
      <p:bldP spid="62" grpId="0" animBg="1"/>
      <p:bldP spid="64" grpId="0" animBg="1"/>
      <p:bldP spid="66" grpId="0" animBg="1"/>
      <p:bldP spid="69" grpId="0" animBg="1"/>
      <p:bldP spid="70" grpId="0" animBg="1"/>
      <p:bldP spid="73" grpId="0" animBg="1"/>
      <p:bldP spid="83" grpId="0" animBg="1"/>
      <p:bldP spid="93" grpId="0" animBg="1"/>
      <p:bldP spid="99" grpId="0" animBg="1"/>
      <p:bldP spid="12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-1" y="0"/>
            <a:ext cx="18291175" cy="6517111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2100">
                <a:latin typeface="Sinkin Sans 300 Light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7258819" y="5941815"/>
            <a:ext cx="3773538" cy="4382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950" b="0">
                <a:solidFill>
                  <a:schemeClr val="accent6"/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Social Marketing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4000" decel="56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45588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61102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800"/>
          <p:cNvSpPr/>
          <p:nvPr userDrawn="1"/>
        </p:nvSpPr>
        <p:spPr>
          <a:xfrm>
            <a:off x="1466123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1" name="Shape 801"/>
          <p:cNvSpPr/>
          <p:nvPr userDrawn="1"/>
        </p:nvSpPr>
        <p:spPr>
          <a:xfrm>
            <a:off x="11029271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9" name="Shape 799"/>
          <p:cNvSpPr/>
          <p:nvPr userDrawn="1"/>
        </p:nvSpPr>
        <p:spPr>
          <a:xfrm>
            <a:off x="740038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8" name="Shape 798"/>
          <p:cNvSpPr/>
          <p:nvPr userDrawn="1"/>
        </p:nvSpPr>
        <p:spPr>
          <a:xfrm>
            <a:off x="376784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7" name="Shape 797"/>
          <p:cNvSpPr/>
          <p:nvPr userDrawn="1"/>
        </p:nvSpPr>
        <p:spPr>
          <a:xfrm>
            <a:off x="13891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1" name="Shape 790"/>
          <p:cNvSpPr/>
          <p:nvPr userDrawn="1"/>
        </p:nvSpPr>
        <p:spPr>
          <a:xfrm>
            <a:off x="1466123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1" name="Shape 791"/>
          <p:cNvSpPr/>
          <p:nvPr userDrawn="1"/>
        </p:nvSpPr>
        <p:spPr>
          <a:xfrm>
            <a:off x="11029271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3" name="Shape 789"/>
          <p:cNvSpPr/>
          <p:nvPr userDrawn="1"/>
        </p:nvSpPr>
        <p:spPr>
          <a:xfrm>
            <a:off x="740038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2" name="Shape 788"/>
          <p:cNvSpPr/>
          <p:nvPr userDrawn="1"/>
        </p:nvSpPr>
        <p:spPr>
          <a:xfrm>
            <a:off x="376784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1" name="Shape 787"/>
          <p:cNvSpPr/>
          <p:nvPr userDrawn="1"/>
        </p:nvSpPr>
        <p:spPr>
          <a:xfrm>
            <a:off x="13891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5" name="Shape 805"/>
          <p:cNvSpPr/>
          <p:nvPr userDrawn="1"/>
        </p:nvSpPr>
        <p:spPr>
          <a:xfrm>
            <a:off x="1466123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6" name="Shape 806"/>
          <p:cNvSpPr/>
          <p:nvPr userDrawn="1"/>
        </p:nvSpPr>
        <p:spPr>
          <a:xfrm>
            <a:off x="11029271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4" name="Shape 804"/>
          <p:cNvSpPr/>
          <p:nvPr userDrawn="1"/>
        </p:nvSpPr>
        <p:spPr>
          <a:xfrm>
            <a:off x="740038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3" name="Shape 803"/>
          <p:cNvSpPr/>
          <p:nvPr userDrawn="1"/>
        </p:nvSpPr>
        <p:spPr>
          <a:xfrm>
            <a:off x="376784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2" name="Shape 802"/>
          <p:cNvSpPr/>
          <p:nvPr userDrawn="1"/>
        </p:nvSpPr>
        <p:spPr>
          <a:xfrm>
            <a:off x="13891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1029845" y="166139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7400384" y="166138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40150" y="163718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769038" y="166138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14661849" y="163719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2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139533" y="2382921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3769038" y="238534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7400383" y="238534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11029845" y="238534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4661849" y="238292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3769038" y="460696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7397923" y="460696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11029845" y="460696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14661849" y="460454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139533" y="461168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49" grpId="0" animBg="1"/>
      <p:bldP spid="48" grpId="0" animBg="1"/>
      <p:bldP spid="47" grpId="0" animBg="1"/>
      <p:bldP spid="31" grpId="0" animBg="1"/>
      <p:bldP spid="41" grpId="0" animBg="1"/>
      <p:bldP spid="23" grpId="0" animBg="1"/>
      <p:bldP spid="22" grpId="0" animBg="1"/>
      <p:bldP spid="21" grpId="0" animBg="1"/>
      <p:bldP spid="55" grpId="0" animBg="1"/>
      <p:bldP spid="56" grpId="0" animBg="1"/>
      <p:bldP spid="54" grpId="0" animBg="1"/>
      <p:bldP spid="53" grpId="0" animBg="1"/>
      <p:bldP spid="52" grpId="0" animBg="1"/>
      <p:bldP spid="70" grpId="0"/>
      <p:bldP spid="69" grpId="0"/>
      <p:bldP spid="36" grpId="0"/>
      <p:bldP spid="68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81" grpId="0"/>
      <p:bldP spid="82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397" y="1684064"/>
            <a:ext cx="13718381" cy="3582505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397" y="5404725"/>
            <a:ext cx="13718381" cy="248441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799965" indent="0" algn="ctr">
              <a:buNone/>
              <a:defRPr sz="2400"/>
            </a:lvl8pPr>
            <a:lvl9pPr marL="5485765" indent="0" algn="ctr">
              <a:buNone/>
              <a:defRPr sz="24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8291175" cy="1029017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7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2452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55112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5390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261102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5588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4559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030073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5588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3261102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8162437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17893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33017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30509" y="3783704"/>
            <a:ext cx="8162437" cy="5488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61539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7053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61538" y="6596829"/>
            <a:ext cx="8162437" cy="2675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51588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75"/>
            </a:lvl1pPr>
          </a:lstStyle>
          <a:p>
            <a:r>
              <a:rPr lang="en-US"/>
              <a:t>Header Full Image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220704" y="2858382"/>
            <a:ext cx="7155912" cy="5764122"/>
            <a:chOff x="6812620" y="1905000"/>
            <a:chExt cx="4769780" cy="3841562"/>
          </a:xfrm>
        </p:grpSpPr>
        <p:sp>
          <p:nvSpPr>
            <p:cNvPr id="3" name="Freeform 5"/>
            <p:cNvSpPr/>
            <p:nvPr/>
          </p:nvSpPr>
          <p:spPr bwMode="auto">
            <a:xfrm>
              <a:off x="6812620" y="1905000"/>
              <a:ext cx="4769780" cy="2883809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Rectangle 8" hidden="1"/>
            <p:cNvSpPr>
              <a:spLocks noChangeArrowheads="1"/>
            </p:cNvSpPr>
            <p:nvPr/>
          </p:nvSpPr>
          <p:spPr bwMode="auto">
            <a:xfrm>
              <a:off x="7019359" y="2122288"/>
              <a:ext cx="4356300" cy="244712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8386374" y="5681164"/>
              <a:ext cx="1605398" cy="65398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8377934" y="5176974"/>
              <a:ext cx="1620164" cy="55482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9164812" y="1985165"/>
              <a:ext cx="65398" cy="65398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9164812" y="1980945"/>
              <a:ext cx="65398" cy="65398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9175359" y="1991493"/>
              <a:ext cx="44302" cy="421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9188016" y="1999933"/>
              <a:ext cx="21096" cy="253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9194346" y="2010479"/>
              <a:ext cx="6330" cy="633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8377934" y="5176974"/>
              <a:ext cx="1310055" cy="55482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6812620" y="4788809"/>
              <a:ext cx="4769780" cy="45356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6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0531716" y="3184714"/>
            <a:ext cx="6529949" cy="36770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1514769" y="2755669"/>
            <a:ext cx="4097186" cy="5819477"/>
            <a:chOff x="7675180" y="1836546"/>
            <a:chExt cx="2730983" cy="3878454"/>
          </a:xfrm>
        </p:grpSpPr>
        <p:sp>
          <p:nvSpPr>
            <p:cNvPr id="3" name="Freeform 33"/>
            <p:cNvSpPr/>
            <p:nvPr/>
          </p:nvSpPr>
          <p:spPr bwMode="auto">
            <a:xfrm>
              <a:off x="7675180" y="1836546"/>
              <a:ext cx="2730983" cy="3878454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34"/>
            <p:cNvSpPr/>
            <p:nvPr/>
          </p:nvSpPr>
          <p:spPr bwMode="auto">
            <a:xfrm>
              <a:off x="7691573" y="1849660"/>
              <a:ext cx="2701475" cy="384894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35"/>
            <p:cNvSpPr>
              <a:spLocks noChangeArrowheads="1"/>
            </p:cNvSpPr>
            <p:nvPr/>
          </p:nvSpPr>
          <p:spPr bwMode="auto">
            <a:xfrm>
              <a:off x="9016083" y="1993913"/>
              <a:ext cx="49179" cy="49179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36"/>
            <p:cNvSpPr>
              <a:spLocks noChangeArrowheads="1"/>
            </p:cNvSpPr>
            <p:nvPr/>
          </p:nvSpPr>
          <p:spPr bwMode="auto">
            <a:xfrm>
              <a:off x="9016083" y="1990636"/>
              <a:ext cx="49179" cy="4917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37"/>
            <p:cNvSpPr>
              <a:spLocks noChangeArrowheads="1"/>
            </p:cNvSpPr>
            <p:nvPr/>
          </p:nvSpPr>
          <p:spPr bwMode="auto">
            <a:xfrm>
              <a:off x="9025918" y="2000470"/>
              <a:ext cx="29508" cy="295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38"/>
            <p:cNvSpPr>
              <a:spLocks noChangeArrowheads="1"/>
            </p:cNvSpPr>
            <p:nvPr/>
          </p:nvSpPr>
          <p:spPr bwMode="auto">
            <a:xfrm>
              <a:off x="9032475" y="2007028"/>
              <a:ext cx="16393" cy="16393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39"/>
            <p:cNvSpPr/>
            <p:nvPr/>
          </p:nvSpPr>
          <p:spPr bwMode="auto">
            <a:xfrm>
              <a:off x="9039031" y="2013584"/>
              <a:ext cx="3279" cy="3279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40"/>
            <p:cNvSpPr>
              <a:spLocks noChangeArrowheads="1"/>
            </p:cNvSpPr>
            <p:nvPr/>
          </p:nvSpPr>
          <p:spPr bwMode="auto">
            <a:xfrm>
              <a:off x="8963628" y="2007028"/>
              <a:ext cx="22950" cy="2295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7839104" y="2161118"/>
              <a:ext cx="2406411" cy="3209642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7852218" y="2174232"/>
              <a:ext cx="2380184" cy="31834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43"/>
            <p:cNvSpPr>
              <a:spLocks noChangeArrowheads="1"/>
            </p:cNvSpPr>
            <p:nvPr/>
          </p:nvSpPr>
          <p:spPr bwMode="auto">
            <a:xfrm>
              <a:off x="8940677" y="5439607"/>
              <a:ext cx="203266" cy="2065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44"/>
            <p:cNvSpPr/>
            <p:nvPr/>
          </p:nvSpPr>
          <p:spPr bwMode="auto">
            <a:xfrm>
              <a:off x="8989855" y="5488783"/>
              <a:ext cx="104911" cy="104911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1779707" y="3263318"/>
            <a:ext cx="3566779" cy="47746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84" tIns="68592" rIns="137184" bIns="68592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89"/>
            <a:ext cx="18291175" cy="10275487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2019/9/16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0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3"/>
            <a:ext cx="241578" cy="144061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4"/>
            <a:ext cx="241578" cy="144061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6"/>
            <a:ext cx="241578" cy="144061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6"/>
            <a:ext cx="241578" cy="144061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3"/>
            <a:ext cx="241578" cy="144061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1"/>
            <a:ext cx="241578" cy="144061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8"/>
            <a:ext cx="241578" cy="144061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ECA86D00-B51D-44F4-A3B9-C2DFF566A6B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t>9/16/2019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7468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91ECCB08-6A54-4A6F-9C2D-8452F220261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5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7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8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859"/>
            <a:ext cx="15776139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39282"/>
            <a:ext cx="15776139" cy="652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9708" y="9537468"/>
            <a:ext cx="4266670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2235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372235" rtl="0" eaLnBrk="1" latinLnBrk="0" hangingPunct="1">
        <a:lnSpc>
          <a:spcPts val="7200"/>
        </a:lnSpc>
        <a:spcBef>
          <a:spcPct val="0"/>
        </a:spcBef>
        <a:buNone/>
        <a:defRPr sz="5100" b="0" kern="1200">
          <a:solidFill>
            <a:schemeClr val="accent1"/>
          </a:solidFill>
          <a:latin typeface="Sinkin Sans 200 X Light" pitchFamily="50" charset="0"/>
          <a:ea typeface="+mj-ea"/>
          <a:cs typeface="+mj-cs"/>
        </a:defRPr>
      </a:lvl1pPr>
    </p:titleStyle>
    <p:bodyStyle>
      <a:lvl1pPr marL="0" indent="0" algn="l" defTabSz="1372235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None/>
        <a:defRPr sz="42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1pPr>
      <a:lvl2pPr marL="685800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2pPr>
      <a:lvl3pPr marL="13722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0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3pPr>
      <a:lvl4pPr marL="20580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4pPr>
      <a:lvl5pPr marL="27438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5pPr>
      <a:lvl6pPr marL="3773170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970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5405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1205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22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027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607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250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830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6" tIns="68582" rIns="137166" bIns="68582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91"/>
            <a:ext cx="18291175" cy="10275486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2019/9/16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1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5"/>
            <a:ext cx="241578" cy="144060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6"/>
            <a:ext cx="241578" cy="144060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7"/>
            <a:ext cx="241578" cy="144060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8"/>
            <a:ext cx="241578" cy="144060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5"/>
            <a:ext cx="241578" cy="144060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2"/>
            <a:ext cx="241578" cy="144060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9"/>
            <a:ext cx="241578" cy="144060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0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6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76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1" b="18331"/>
          <a:stretch>
            <a:fillRect/>
          </a:stretch>
        </p:blipFill>
        <p:spPr/>
      </p:pic>
      <p:sp>
        <p:nvSpPr>
          <p:cNvPr id="6" name="Text Placeholder 33"/>
          <p:cNvSpPr txBox="1"/>
          <p:nvPr/>
        </p:nvSpPr>
        <p:spPr>
          <a:xfrm>
            <a:off x="5148521" y="7161311"/>
            <a:ext cx="8029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诚挚引导 </a:t>
            </a:r>
            <a:r>
              <a:rPr lang="en-US" altLang="zh-CN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· </a:t>
            </a:r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睿智到老</a:t>
            </a:r>
            <a:endParaRPr lang="en-AU" altLang="zh-CN" sz="6000" dirty="0">
              <a:solidFill>
                <a:srgbClr val="5053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Box 20"/>
          <p:cNvSpPr txBox="1"/>
          <p:nvPr/>
        </p:nvSpPr>
        <p:spPr>
          <a:xfrm>
            <a:off x="2538453" y="8744457"/>
            <a:ext cx="13214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200000"/>
              </a:lnSpc>
              <a:spcBef>
                <a:spcPct val="20000"/>
              </a:spcBef>
              <a:defRPr/>
            </a:pPr>
            <a:r>
              <a:rPr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山不辞土，故能成其高；海不辞水，故能成其深！</a:t>
            </a:r>
          </a:p>
        </p:txBody>
      </p:sp>
      <p:sp>
        <p:nvSpPr>
          <p:cNvPr id="8" name="矩形 7"/>
          <p:cNvSpPr/>
          <p:nvPr/>
        </p:nvSpPr>
        <p:spPr>
          <a:xfrm>
            <a:off x="8701494" y="8274276"/>
            <a:ext cx="92356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1"/>
            <a:ext cx="18291174" cy="6517111"/>
          </a:xfrm>
          <a:prstGeom prst="rect">
            <a:avLst/>
          </a:prstGeom>
          <a:gradFill>
            <a:gsLst>
              <a:gs pos="0">
                <a:srgbClr val="2C5777">
                  <a:alpha val="9000"/>
                </a:srgbClr>
              </a:gs>
              <a:gs pos="100000">
                <a:srgbClr val="4C4477">
                  <a:alpha val="88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hape 3512"/>
          <p:cNvSpPr/>
          <p:nvPr/>
        </p:nvSpPr>
        <p:spPr>
          <a:xfrm>
            <a:off x="7145055" y="5586083"/>
            <a:ext cx="4001067" cy="95279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>
              <a:cs typeface="+mn-ea"/>
              <a:sym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7259055" y="5843337"/>
            <a:ext cx="3773064" cy="43828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Now … Let’s Talk About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8025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525068"/>
                </a:solidFill>
                <a:cs typeface="+mn-ea"/>
              </a:rPr>
              <a:t>实验</a:t>
            </a:r>
            <a:r>
              <a:rPr lang="zh-CN" altLang="en-US" sz="3200" b="1" dirty="0" smtClean="0">
                <a:solidFill>
                  <a:srgbClr val="525068"/>
                </a:solidFill>
                <a:cs typeface="+mn-ea"/>
              </a:rPr>
              <a:t>：利用串口实现</a:t>
            </a:r>
            <a:r>
              <a:rPr lang="en-US" altLang="zh-CN" sz="3200" b="1" dirty="0" err="1" smtClean="0">
                <a:solidFill>
                  <a:srgbClr val="525068"/>
                </a:solidFill>
                <a:cs typeface="+mn-ea"/>
              </a:rPr>
              <a:t>printf</a:t>
            </a:r>
            <a:r>
              <a:rPr lang="zh-CN" altLang="en-US" sz="3200" b="1" dirty="0" smtClean="0">
                <a:solidFill>
                  <a:srgbClr val="525068"/>
                </a:solidFill>
                <a:cs typeface="+mn-ea"/>
              </a:rPr>
              <a:t>输出核心</a:t>
            </a:r>
            <a:r>
              <a:rPr lang="zh-CN" altLang="en-US" sz="3200" b="1" dirty="0">
                <a:solidFill>
                  <a:srgbClr val="525068"/>
                </a:solidFill>
                <a:cs typeface="+mn-ea"/>
              </a:rPr>
              <a:t>代码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225707" y="2048743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在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main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中，首先要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enable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 </a:t>
            </a: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usart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模块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，接着进入主循环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。延时输出</a:t>
            </a: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printf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。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5" name="Freeform 62"/>
          <p:cNvSpPr/>
          <p:nvPr/>
        </p:nvSpPr>
        <p:spPr bwMode="auto">
          <a:xfrm>
            <a:off x="9389412" y="2048743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65" y="1760711"/>
            <a:ext cx="8188035" cy="6696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核心模块介绍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829754" y="2192759"/>
            <a:ext cx="8352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串口初始化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SCON = 0x50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：串口允许接收而且选择工作方式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；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TMOD = 0x20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：定时器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选择工作方式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3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（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8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位自动重装载，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TH1 = TL1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，初值为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0xFA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，波特率为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9600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）；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PCON = 0x80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：选择波特率加倍。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40" name="Freeform 62"/>
          <p:cNvSpPr/>
          <p:nvPr/>
        </p:nvSpPr>
        <p:spPr bwMode="auto">
          <a:xfrm>
            <a:off x="7993459" y="2192759"/>
            <a:ext cx="487829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29754" y="4497015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实现</a:t>
            </a: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printf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输出到串口，最重要的一步是需要将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TI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置一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2" name="Freeform 62"/>
          <p:cNvSpPr/>
          <p:nvPr/>
        </p:nvSpPr>
        <p:spPr bwMode="auto">
          <a:xfrm>
            <a:off x="7993459" y="4497015"/>
            <a:ext cx="487829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64" y="1462350"/>
            <a:ext cx="5495641" cy="793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2540" y="0"/>
            <a:ext cx="18291175" cy="10290175"/>
          </a:xfrm>
        </p:spPr>
      </p:pic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4541201" y="4140493"/>
            <a:ext cx="9212898" cy="124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zh-CN" altLang="en-US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分享结束谢谢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877335" y="7449343"/>
            <a:ext cx="4536504" cy="902800"/>
            <a:chOff x="6877335" y="7449343"/>
            <a:chExt cx="4536504" cy="902800"/>
          </a:xfrm>
        </p:grpSpPr>
        <p:sp>
          <p:nvSpPr>
            <p:cNvPr id="5" name="圆角矩形 4"/>
            <p:cNvSpPr/>
            <p:nvPr/>
          </p:nvSpPr>
          <p:spPr>
            <a:xfrm>
              <a:off x="6877335" y="7449343"/>
              <a:ext cx="4536504" cy="90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877335" y="7700803"/>
              <a:ext cx="45364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716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GND</a:t>
              </a: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工作室</a:t>
              </a: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---HokyGUAN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7862291" y="6215916"/>
            <a:ext cx="257072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KNOWLEDGE  SHARING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130800" y="5721350"/>
            <a:ext cx="8054975" cy="107950"/>
            <a:chOff x="7201371" y="5721151"/>
            <a:chExt cx="3672408" cy="3876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201371" y="5721151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01371" y="5759915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GND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0" y="2086610"/>
            <a:ext cx="1495425" cy="146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99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bldLvl="0" animBg="1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12700" y="0"/>
            <a:ext cx="18291175" cy="10290175"/>
          </a:xfrm>
        </p:spPr>
      </p:pic>
      <p:sp>
        <p:nvSpPr>
          <p:cNvPr id="19" name="矩形 18"/>
          <p:cNvSpPr/>
          <p:nvPr/>
        </p:nvSpPr>
        <p:spPr>
          <a:xfrm>
            <a:off x="7862291" y="6215916"/>
            <a:ext cx="257072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KNOWLEDGE  SHARING</a:t>
            </a: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4541201" y="4140493"/>
            <a:ext cx="9212898" cy="124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en-US" altLang="zh-CN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51</a:t>
            </a:r>
            <a:r>
              <a:rPr lang="zh-CN" altLang="en-US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单片机知识分享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5130800" y="5721350"/>
            <a:ext cx="8054975" cy="107950"/>
            <a:chOff x="7201371" y="5721151"/>
            <a:chExt cx="3672408" cy="38764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201371" y="5721151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201371" y="5759915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6877335" y="7449343"/>
            <a:ext cx="4536504" cy="902800"/>
            <a:chOff x="6877335" y="7449343"/>
            <a:chExt cx="4536504" cy="902800"/>
          </a:xfrm>
        </p:grpSpPr>
        <p:sp>
          <p:nvSpPr>
            <p:cNvPr id="29" name="圆角矩形 28"/>
            <p:cNvSpPr/>
            <p:nvPr/>
          </p:nvSpPr>
          <p:spPr>
            <a:xfrm>
              <a:off x="6877335" y="7449343"/>
              <a:ext cx="4536504" cy="90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77335" y="7700803"/>
              <a:ext cx="45364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716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GND</a:t>
              </a: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工作室</a:t>
              </a: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---HokyGUAN</a:t>
              </a:r>
            </a:p>
          </p:txBody>
        </p:sp>
      </p:grpSp>
      <p:pic>
        <p:nvPicPr>
          <p:cNvPr id="2" name="图片 1" descr="GND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0" y="2086610"/>
            <a:ext cx="1495425" cy="146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9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 bldLvl="0" animBg="1"/>
      <p:bldP spid="20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042887" y="1556875"/>
            <a:ext cx="218148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200" dirty="0">
                <a:solidFill>
                  <a:srgbClr val="44546A"/>
                </a:solidFill>
                <a:cs typeface="+mn-ea"/>
                <a:sym typeface="+mn-lt"/>
              </a:rPr>
              <a:t>Sections Menu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313363" y="694290"/>
            <a:ext cx="564053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章节目录</a:t>
            </a:r>
          </a:p>
        </p:txBody>
      </p:sp>
      <p:grpSp>
        <p:nvGrpSpPr>
          <p:cNvPr id="32" name="Group 276"/>
          <p:cNvGrpSpPr/>
          <p:nvPr/>
        </p:nvGrpSpPr>
        <p:grpSpPr>
          <a:xfrm>
            <a:off x="8481087" y="1935985"/>
            <a:ext cx="1329007" cy="61719"/>
            <a:chOff x="5071484" y="4559432"/>
            <a:chExt cx="1599308" cy="74272"/>
          </a:xfrm>
        </p:grpSpPr>
        <p:sp>
          <p:nvSpPr>
            <p:cNvPr id="33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02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9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40" name="Straight Connector 265"/>
              <p:cNvCxnSpPr>
                <a:endCxn id="33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4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  <p:sp>
        <p:nvSpPr>
          <p:cNvPr id="42" name="Text Placeholder 33"/>
          <p:cNvSpPr txBox="1"/>
          <p:nvPr/>
        </p:nvSpPr>
        <p:spPr>
          <a:xfrm>
            <a:off x="6269197" y="3225368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Led_project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Text Placeholder 33"/>
          <p:cNvSpPr txBox="1"/>
          <p:nvPr/>
        </p:nvSpPr>
        <p:spPr>
          <a:xfrm>
            <a:off x="6269197" y="5439613"/>
            <a:ext cx="3308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Key_irq_project</a:t>
            </a:r>
            <a:endParaRPr lang="en-US" altLang="zh-CN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Text Placeholder 33"/>
          <p:cNvSpPr txBox="1"/>
          <p:nvPr/>
        </p:nvSpPr>
        <p:spPr>
          <a:xfrm>
            <a:off x="6269197" y="4288993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Key_project</a:t>
            </a:r>
            <a:endParaRPr lang="zh-CN" altLang="en-US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Text Placeholder 33"/>
          <p:cNvSpPr txBox="1"/>
          <p:nvPr/>
        </p:nvSpPr>
        <p:spPr>
          <a:xfrm>
            <a:off x="12097227" y="5448503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I2c_oled_project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Text Placeholder 33"/>
          <p:cNvSpPr txBox="1"/>
          <p:nvPr/>
        </p:nvSpPr>
        <p:spPr>
          <a:xfrm>
            <a:off x="12097227" y="6707073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Spi_w25qxx_project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Text Placeholder 33"/>
          <p:cNvSpPr txBox="1"/>
          <p:nvPr/>
        </p:nvSpPr>
        <p:spPr>
          <a:xfrm>
            <a:off x="6269197" y="7941513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Usart_project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Text Placeholder 33"/>
          <p:cNvSpPr txBox="1"/>
          <p:nvPr/>
        </p:nvSpPr>
        <p:spPr>
          <a:xfrm>
            <a:off x="12097227" y="3215843"/>
            <a:ext cx="295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Timer_project</a:t>
            </a:r>
            <a:endParaRPr lang="zh-CN" altLang="en-US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Text Placeholder 33"/>
          <p:cNvSpPr txBox="1"/>
          <p:nvPr/>
        </p:nvSpPr>
        <p:spPr>
          <a:xfrm>
            <a:off x="6269197" y="6707073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Pwm_project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1" name="Text Placeholder 33"/>
          <p:cNvSpPr txBox="1"/>
          <p:nvPr/>
        </p:nvSpPr>
        <p:spPr>
          <a:xfrm>
            <a:off x="12097227" y="4298518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Single_dht11_project</a:t>
            </a:r>
            <a:endParaRPr lang="zh-CN" altLang="en-US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" name="平行四边形 89"/>
          <p:cNvSpPr/>
          <p:nvPr/>
        </p:nvSpPr>
        <p:spPr>
          <a:xfrm>
            <a:off x="4307840" y="436435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平行四边形 90"/>
          <p:cNvSpPr/>
          <p:nvPr/>
        </p:nvSpPr>
        <p:spPr>
          <a:xfrm rot="660000">
            <a:off x="4458970" y="424053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平行四边形 91"/>
          <p:cNvSpPr/>
          <p:nvPr/>
        </p:nvSpPr>
        <p:spPr>
          <a:xfrm rot="660000">
            <a:off x="5706110" y="424053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4541520" y="428879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0X01</a:t>
            </a:r>
          </a:p>
        </p:txBody>
      </p:sp>
      <p:sp>
        <p:nvSpPr>
          <p:cNvPr id="94" name="平行四边形 93"/>
          <p:cNvSpPr/>
          <p:nvPr/>
        </p:nvSpPr>
        <p:spPr>
          <a:xfrm>
            <a:off x="4307205" y="329120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平行四边形 94"/>
          <p:cNvSpPr/>
          <p:nvPr/>
        </p:nvSpPr>
        <p:spPr>
          <a:xfrm rot="660000">
            <a:off x="4458335" y="31673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平行四边形 95"/>
          <p:cNvSpPr/>
          <p:nvPr/>
        </p:nvSpPr>
        <p:spPr>
          <a:xfrm rot="660000">
            <a:off x="5705475" y="31673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4540885" y="321564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98" name="平行四边形 97"/>
          <p:cNvSpPr/>
          <p:nvPr/>
        </p:nvSpPr>
        <p:spPr>
          <a:xfrm>
            <a:off x="4307840" y="551497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平行四边形 98"/>
          <p:cNvSpPr/>
          <p:nvPr/>
        </p:nvSpPr>
        <p:spPr>
          <a:xfrm rot="660000">
            <a:off x="4458970" y="539115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平行四边形 99"/>
          <p:cNvSpPr/>
          <p:nvPr/>
        </p:nvSpPr>
        <p:spPr>
          <a:xfrm rot="660000">
            <a:off x="5706110" y="539115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4541520" y="543941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0X02</a:t>
            </a:r>
          </a:p>
        </p:txBody>
      </p:sp>
      <p:sp>
        <p:nvSpPr>
          <p:cNvPr id="102" name="平行四边形 101"/>
          <p:cNvSpPr/>
          <p:nvPr/>
        </p:nvSpPr>
        <p:spPr>
          <a:xfrm>
            <a:off x="4308475" y="678307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平行四边形 102"/>
          <p:cNvSpPr/>
          <p:nvPr/>
        </p:nvSpPr>
        <p:spPr>
          <a:xfrm rot="660000">
            <a:off x="4459605" y="66592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平行四边形 103"/>
          <p:cNvSpPr/>
          <p:nvPr/>
        </p:nvSpPr>
        <p:spPr>
          <a:xfrm rot="660000">
            <a:off x="5706745" y="66592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4542155" y="670750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106" name="平行四边形 105"/>
          <p:cNvSpPr/>
          <p:nvPr/>
        </p:nvSpPr>
        <p:spPr>
          <a:xfrm>
            <a:off x="4307205" y="801751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平行四边形 106"/>
          <p:cNvSpPr/>
          <p:nvPr/>
        </p:nvSpPr>
        <p:spPr>
          <a:xfrm rot="660000">
            <a:off x="4458335" y="789368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平行四边形 107"/>
          <p:cNvSpPr/>
          <p:nvPr/>
        </p:nvSpPr>
        <p:spPr>
          <a:xfrm rot="660000">
            <a:off x="5705475" y="789368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540885" y="794194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0X04</a:t>
            </a:r>
          </a:p>
        </p:txBody>
      </p:sp>
      <p:sp>
        <p:nvSpPr>
          <p:cNvPr id="110" name="平行四边形 109"/>
          <p:cNvSpPr/>
          <p:nvPr/>
        </p:nvSpPr>
        <p:spPr>
          <a:xfrm>
            <a:off x="10133965" y="329057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平行四边形 110"/>
          <p:cNvSpPr/>
          <p:nvPr/>
        </p:nvSpPr>
        <p:spPr>
          <a:xfrm rot="660000">
            <a:off x="10285095" y="31667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平行四边形 111"/>
          <p:cNvSpPr/>
          <p:nvPr/>
        </p:nvSpPr>
        <p:spPr>
          <a:xfrm rot="660000">
            <a:off x="11532235" y="31667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10367645" y="321500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0X05</a:t>
            </a:r>
          </a:p>
        </p:txBody>
      </p:sp>
      <p:sp>
        <p:nvSpPr>
          <p:cNvPr id="114" name="平行四边形 113"/>
          <p:cNvSpPr/>
          <p:nvPr/>
        </p:nvSpPr>
        <p:spPr>
          <a:xfrm>
            <a:off x="10134600" y="437451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平行四边形 114"/>
          <p:cNvSpPr/>
          <p:nvPr/>
        </p:nvSpPr>
        <p:spPr>
          <a:xfrm rot="660000">
            <a:off x="10285730" y="425069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平行四边形 115"/>
          <p:cNvSpPr/>
          <p:nvPr/>
        </p:nvSpPr>
        <p:spPr>
          <a:xfrm rot="660000">
            <a:off x="11532870" y="425069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/>
          <p:cNvSpPr txBox="1"/>
          <p:nvPr/>
        </p:nvSpPr>
        <p:spPr>
          <a:xfrm>
            <a:off x="10368280" y="429895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0X06</a:t>
            </a:r>
          </a:p>
        </p:txBody>
      </p:sp>
      <p:sp>
        <p:nvSpPr>
          <p:cNvPr id="118" name="平行四边形 117"/>
          <p:cNvSpPr/>
          <p:nvPr/>
        </p:nvSpPr>
        <p:spPr>
          <a:xfrm>
            <a:off x="10135235" y="552450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平行四边形 118"/>
          <p:cNvSpPr/>
          <p:nvPr/>
        </p:nvSpPr>
        <p:spPr>
          <a:xfrm rot="660000">
            <a:off x="10286365" y="540067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平行四边形 119"/>
          <p:cNvSpPr/>
          <p:nvPr/>
        </p:nvSpPr>
        <p:spPr>
          <a:xfrm rot="660000">
            <a:off x="11533505" y="540067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10368915" y="544893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0X07</a:t>
            </a:r>
          </a:p>
        </p:txBody>
      </p:sp>
      <p:sp>
        <p:nvSpPr>
          <p:cNvPr id="126" name="平行四边形 125"/>
          <p:cNvSpPr/>
          <p:nvPr/>
        </p:nvSpPr>
        <p:spPr>
          <a:xfrm>
            <a:off x="10135870" y="678370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平行四边形 126"/>
          <p:cNvSpPr/>
          <p:nvPr/>
        </p:nvSpPr>
        <p:spPr>
          <a:xfrm rot="660000">
            <a:off x="10287000" y="66598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平行四边形 127"/>
          <p:cNvSpPr/>
          <p:nvPr/>
        </p:nvSpPr>
        <p:spPr>
          <a:xfrm rot="660000">
            <a:off x="11534140" y="66598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10369550" y="670814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0X08</a:t>
            </a:r>
          </a:p>
        </p:txBody>
      </p:sp>
      <p:sp>
        <p:nvSpPr>
          <p:cNvPr id="56" name="Text Placeholder 33"/>
          <p:cNvSpPr txBox="1"/>
          <p:nvPr/>
        </p:nvSpPr>
        <p:spPr>
          <a:xfrm>
            <a:off x="12097227" y="7943653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Iwdg_project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平行四边形 56"/>
          <p:cNvSpPr/>
          <p:nvPr/>
        </p:nvSpPr>
        <p:spPr>
          <a:xfrm>
            <a:off x="10135870" y="802028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平行四边形 57"/>
          <p:cNvSpPr/>
          <p:nvPr/>
        </p:nvSpPr>
        <p:spPr>
          <a:xfrm rot="660000">
            <a:off x="10287000" y="789646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 rot="660000">
            <a:off x="11534140" y="789646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0369550" y="794472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0X09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33"/>
          <p:cNvSpPr txBox="1"/>
          <p:nvPr/>
        </p:nvSpPr>
        <p:spPr>
          <a:xfrm>
            <a:off x="4240158" y="5458567"/>
            <a:ext cx="9810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en-AU" sz="9600" dirty="0" err="1">
                <a:solidFill>
                  <a:srgbClr val="525068"/>
                </a:solidFill>
                <a:cs typeface="+mn-ea"/>
                <a:sym typeface="+mn-lt"/>
              </a:rPr>
              <a:t>Usart_project</a:t>
            </a:r>
            <a:endParaRPr lang="en-US" altLang="en-AU" sz="96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4" name="平行四边形 93"/>
          <p:cNvSpPr/>
          <p:nvPr/>
        </p:nvSpPr>
        <p:spPr>
          <a:xfrm>
            <a:off x="5154295" y="3147060"/>
            <a:ext cx="7981950" cy="1254125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平行四边形 94"/>
          <p:cNvSpPr/>
          <p:nvPr/>
        </p:nvSpPr>
        <p:spPr>
          <a:xfrm rot="480000">
            <a:off x="5701665" y="2943860"/>
            <a:ext cx="779780" cy="197294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平行四边形 95"/>
          <p:cNvSpPr/>
          <p:nvPr/>
        </p:nvSpPr>
        <p:spPr>
          <a:xfrm rot="600000">
            <a:off x="11649710" y="2927350"/>
            <a:ext cx="779780" cy="197294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6232525" y="3267075"/>
            <a:ext cx="58261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</a:rPr>
              <a:t>0X04</a:t>
            </a:r>
            <a:endParaRPr lang="en-US" altLang="zh-CN" sz="6000" dirty="0">
              <a:solidFill>
                <a:schemeClr val="bg1"/>
              </a:solidFill>
            </a:endParaRPr>
          </a:p>
        </p:txBody>
      </p:sp>
      <p:grpSp>
        <p:nvGrpSpPr>
          <p:cNvPr id="25" name="Group 276"/>
          <p:cNvGrpSpPr/>
          <p:nvPr/>
        </p:nvGrpSpPr>
        <p:grpSpPr>
          <a:xfrm flipV="1">
            <a:off x="5568168" y="6981956"/>
            <a:ext cx="7026697" cy="323370"/>
            <a:chOff x="5071484" y="4559432"/>
            <a:chExt cx="1599308" cy="74272"/>
          </a:xfrm>
        </p:grpSpPr>
        <p:sp>
          <p:nvSpPr>
            <p:cNvPr id="26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02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9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34" name="Straight Connector 265"/>
              <p:cNvCxnSpPr>
                <a:endCxn id="26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4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525068"/>
                </a:solidFill>
                <a:cs typeface="+mn-ea"/>
                <a:sym typeface="+mn-ea"/>
              </a:rPr>
              <a:t>串口</a:t>
            </a:r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介绍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93259" y="3992959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cs typeface="+mn-ea"/>
              </a:rPr>
              <a:t>下面带大家初步了解一下</a:t>
            </a:r>
            <a:endParaRPr lang="en-US" altLang="zh-CN" dirty="0">
              <a:solidFill>
                <a:srgbClr val="C00000"/>
              </a:solidFill>
              <a:cs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21303" y="1641761"/>
            <a:ext cx="14617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熟悉串口，首先要先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了解三个寄存器：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SCON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、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PCON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、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TMOD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7" name="Freeform 62"/>
          <p:cNvSpPr/>
          <p:nvPr/>
        </p:nvSpPr>
        <p:spPr bwMode="auto">
          <a:xfrm>
            <a:off x="1396524" y="1641761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194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62"/>
          <p:cNvSpPr/>
          <p:nvPr/>
        </p:nvSpPr>
        <p:spPr bwMode="auto">
          <a:xfrm>
            <a:off x="1248034" y="3937327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grpSp>
        <p:nvGrpSpPr>
          <p:cNvPr id="11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2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13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串口相关寄存器的介绍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18565" y="1400671"/>
            <a:ext cx="1382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SCON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39225" y="3972897"/>
            <a:ext cx="1382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RI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接收中断标志位，数据接收结束时，标志位会自动置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，需要通过程序将其置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0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8" name="Freeform 62"/>
          <p:cNvSpPr/>
          <p:nvPr/>
        </p:nvSpPr>
        <p:spPr bwMode="auto">
          <a:xfrm>
            <a:off x="1248034" y="4677469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39225" y="4713039"/>
            <a:ext cx="1382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TI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：发送中断标志位，数据发送结束时，标志位会自动置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，需要通过程序将其置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0</a:t>
            </a:r>
          </a:p>
        </p:txBody>
      </p:sp>
      <p:sp>
        <p:nvSpPr>
          <p:cNvPr id="20" name="Freeform 62"/>
          <p:cNvSpPr/>
          <p:nvPr/>
        </p:nvSpPr>
        <p:spPr bwMode="auto">
          <a:xfrm>
            <a:off x="1248034" y="5397549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39225" y="5433119"/>
            <a:ext cx="1382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RB8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：存放发送数据的第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9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位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22" name="Freeform 62"/>
          <p:cNvSpPr/>
          <p:nvPr/>
        </p:nvSpPr>
        <p:spPr bwMode="auto">
          <a:xfrm>
            <a:off x="1248034" y="6117629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39225" y="6153199"/>
            <a:ext cx="1382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TB8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：存放接收数据的第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9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位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24" name="Freeform 62"/>
          <p:cNvSpPr/>
          <p:nvPr/>
        </p:nvSpPr>
        <p:spPr bwMode="auto">
          <a:xfrm>
            <a:off x="1248034" y="6837709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39225" y="6873279"/>
            <a:ext cx="1382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REN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：串行接收允许位，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允许串行接收，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禁止串行接收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26" name="Freeform 62"/>
          <p:cNvSpPr/>
          <p:nvPr/>
        </p:nvSpPr>
        <p:spPr bwMode="auto">
          <a:xfrm>
            <a:off x="1248034" y="7557789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39225" y="7593359"/>
            <a:ext cx="1382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SM2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：多机控制位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28" name="Freeform 62"/>
          <p:cNvSpPr/>
          <p:nvPr/>
        </p:nvSpPr>
        <p:spPr bwMode="auto">
          <a:xfrm>
            <a:off x="1248034" y="8205861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839225" y="8241431"/>
            <a:ext cx="1382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SM1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SM0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：串行工作方式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637432"/>
              </p:ext>
            </p:extLst>
          </p:nvPr>
        </p:nvGraphicFramePr>
        <p:xfrm>
          <a:off x="1839225" y="2140813"/>
          <a:ext cx="12194120" cy="150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265">
                  <a:extLst>
                    <a:ext uri="{9D8B030D-6E8A-4147-A177-3AD203B41FA5}">
                      <a16:colId xmlns:a16="http://schemas.microsoft.com/office/drawing/2014/main" val="1793168927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1038224052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335117783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4191973378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3987574685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4077440906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3910008644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775184279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2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7474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SM0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SM1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SM2</a:t>
                      </a:r>
                      <a:endParaRPr lang="zh-CN" alt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REN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TB8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RB8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TI</a:t>
                      </a:r>
                      <a:endParaRPr lang="zh-CN" alt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RI</a:t>
                      </a:r>
                      <a:endParaRPr lang="zh-CN" altLang="en-US" dirty="0" smtClean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7863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18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2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13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串口相关寄存器的介绍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28" name="Freeform 62"/>
          <p:cNvSpPr/>
          <p:nvPr/>
        </p:nvSpPr>
        <p:spPr bwMode="auto">
          <a:xfrm>
            <a:off x="1271176" y="1494321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862367" y="1529891"/>
            <a:ext cx="1382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SM1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SM0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决定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串行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工作方式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78886"/>
              </p:ext>
            </p:extLst>
          </p:nvPr>
        </p:nvGraphicFramePr>
        <p:xfrm>
          <a:off x="1271176" y="2696815"/>
          <a:ext cx="16443363" cy="34563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48650">
                  <a:extLst>
                    <a:ext uri="{9D8B030D-6E8A-4147-A177-3AD203B41FA5}">
                      <a16:colId xmlns:a16="http://schemas.microsoft.com/office/drawing/2014/main" val="3917146847"/>
                    </a:ext>
                  </a:extLst>
                </a:gridCol>
                <a:gridCol w="2358659">
                  <a:extLst>
                    <a:ext uri="{9D8B030D-6E8A-4147-A177-3AD203B41FA5}">
                      <a16:colId xmlns:a16="http://schemas.microsoft.com/office/drawing/2014/main" val="2415856507"/>
                    </a:ext>
                  </a:extLst>
                </a:gridCol>
                <a:gridCol w="2515904">
                  <a:extLst>
                    <a:ext uri="{9D8B030D-6E8A-4147-A177-3AD203B41FA5}">
                      <a16:colId xmlns:a16="http://schemas.microsoft.com/office/drawing/2014/main" val="349784362"/>
                    </a:ext>
                  </a:extLst>
                </a:gridCol>
                <a:gridCol w="5831478">
                  <a:extLst>
                    <a:ext uri="{9D8B030D-6E8A-4147-A177-3AD203B41FA5}">
                      <a16:colId xmlns:a16="http://schemas.microsoft.com/office/drawing/2014/main" val="779938130"/>
                    </a:ext>
                  </a:extLst>
                </a:gridCol>
                <a:gridCol w="3288672">
                  <a:extLst>
                    <a:ext uri="{9D8B030D-6E8A-4147-A177-3AD203B41FA5}">
                      <a16:colId xmlns:a16="http://schemas.microsoft.com/office/drawing/2014/main" val="359362749"/>
                    </a:ext>
                  </a:extLst>
                </a:gridCol>
              </a:tblGrid>
              <a:tr h="4990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SM0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SM1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方式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波特率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89245267"/>
                  </a:ext>
                </a:extLst>
              </a:tr>
              <a:tr h="6492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移位寄存器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Fosc</a:t>
                      </a:r>
                      <a:r>
                        <a:rPr lang="en-US" altLang="zh-CN" dirty="0" smtClean="0"/>
                        <a:t>/12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88797749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位异步收发器（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位数据）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可变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43448195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位异步收发器（</a:t>
                      </a:r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位数据）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Fosc</a:t>
                      </a:r>
                      <a:r>
                        <a:rPr lang="en-US" altLang="zh-CN" dirty="0" smtClean="0"/>
                        <a:t>/64</a:t>
                      </a:r>
                      <a:endParaRPr lang="zh-CN" altLang="en-US" dirty="0" smtClean="0"/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err="1" smtClean="0"/>
                        <a:t>Fosc</a:t>
                      </a:r>
                      <a:r>
                        <a:rPr lang="en-US" altLang="zh-CN" dirty="0" smtClean="0"/>
                        <a:t>/32</a:t>
                      </a:r>
                      <a:endParaRPr lang="zh-CN" altLang="en-US" dirty="0" smtClean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73117481"/>
                  </a:ext>
                </a:extLst>
              </a:tr>
              <a:tr h="6697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位异步收发器（</a:t>
                      </a:r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位数据）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可变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5988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68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62"/>
          <p:cNvSpPr/>
          <p:nvPr/>
        </p:nvSpPr>
        <p:spPr bwMode="auto">
          <a:xfrm>
            <a:off x="1248034" y="3937327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grpSp>
        <p:nvGrpSpPr>
          <p:cNvPr id="11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2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13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串口相关寄存器的介绍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18565" y="1400671"/>
            <a:ext cx="1382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PCON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39225" y="3972897"/>
            <a:ext cx="1382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SOMD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：波特率是否加倍选择位，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波特率不加倍，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波特率加倍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38075"/>
              </p:ext>
            </p:extLst>
          </p:nvPr>
        </p:nvGraphicFramePr>
        <p:xfrm>
          <a:off x="1822709" y="2158444"/>
          <a:ext cx="12194120" cy="150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265">
                  <a:extLst>
                    <a:ext uri="{9D8B030D-6E8A-4147-A177-3AD203B41FA5}">
                      <a16:colId xmlns:a16="http://schemas.microsoft.com/office/drawing/2014/main" val="1793168927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1038224052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335117783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4191973378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3987574685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4077440906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3910008644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775184279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PCON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2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7474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SMOD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</a:t>
                      </a:r>
                      <a:endParaRPr lang="zh-CN" alt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</a:t>
                      </a:r>
                      <a:endParaRPr lang="zh-CN" alt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</a:t>
                      </a:r>
                      <a:endParaRPr lang="zh-CN" altLang="en-US" dirty="0" smtClean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78635049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1218565" y="5289103"/>
            <a:ext cx="1382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TMOD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485025"/>
              </p:ext>
            </p:extLst>
          </p:nvPr>
        </p:nvGraphicFramePr>
        <p:xfrm>
          <a:off x="1822709" y="5937175"/>
          <a:ext cx="12194120" cy="150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265">
                  <a:extLst>
                    <a:ext uri="{9D8B030D-6E8A-4147-A177-3AD203B41FA5}">
                      <a16:colId xmlns:a16="http://schemas.microsoft.com/office/drawing/2014/main" val="1793168927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1038224052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335117783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4191973378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3987574685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4077440906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3910008644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775184279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TMOD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2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7474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GATE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C/T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M1</a:t>
                      </a:r>
                      <a:endParaRPr lang="zh-CN" alt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GATE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C/T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M1</a:t>
                      </a:r>
                      <a:endParaRPr lang="zh-CN" alt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M0</a:t>
                      </a:r>
                      <a:endParaRPr lang="zh-CN" altLang="en-US" dirty="0" smtClean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7863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90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62"/>
          <p:cNvSpPr/>
          <p:nvPr/>
        </p:nvSpPr>
        <p:spPr bwMode="auto">
          <a:xfrm>
            <a:off x="1231518" y="1437109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grpSp>
        <p:nvGrpSpPr>
          <p:cNvPr id="11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2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13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波特率计算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22709" y="1472679"/>
            <a:ext cx="1382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波特率的计算需要知道串口的工作方式、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SMOD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以及单片机的晶振频率这些信息。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41153" y="2318772"/>
            <a:ext cx="143612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当串口工作方式为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0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和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2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时，波特率是固定的，而为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和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3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是可以通过给定时器赋值而改变。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C00000"/>
                </a:solidFill>
                <a:cs typeface="+mn-ea"/>
              </a:rPr>
              <a:t>波特率 </a:t>
            </a:r>
            <a:r>
              <a:rPr lang="en-US" altLang="zh-CN" sz="2800" dirty="0" smtClean="0">
                <a:solidFill>
                  <a:srgbClr val="C00000"/>
                </a:solidFill>
                <a:cs typeface="+mn-ea"/>
              </a:rPr>
              <a:t>= </a:t>
            </a:r>
            <a:r>
              <a:rPr lang="zh-CN" altLang="en-US" sz="2800" dirty="0" smtClean="0">
                <a:solidFill>
                  <a:srgbClr val="C00000"/>
                </a:solidFill>
                <a:cs typeface="+mn-ea"/>
              </a:rPr>
              <a:t>（</a:t>
            </a:r>
            <a:r>
              <a:rPr lang="en-US" altLang="zh-CN" sz="2800" dirty="0" smtClean="0">
                <a:solidFill>
                  <a:srgbClr val="C00000"/>
                </a:solidFill>
                <a:cs typeface="+mn-ea"/>
              </a:rPr>
              <a:t>2 ^ SMOD/32</a:t>
            </a:r>
            <a:r>
              <a:rPr lang="zh-CN" altLang="en-US" sz="2800" dirty="0" smtClean="0">
                <a:solidFill>
                  <a:srgbClr val="C00000"/>
                </a:solidFill>
                <a:cs typeface="+mn-ea"/>
              </a:rPr>
              <a:t>）</a:t>
            </a:r>
            <a:r>
              <a:rPr lang="en-US" altLang="zh-CN" sz="2800" dirty="0" smtClean="0">
                <a:solidFill>
                  <a:srgbClr val="C00000"/>
                </a:solidFill>
                <a:cs typeface="+mn-ea"/>
              </a:rPr>
              <a:t>*(</a:t>
            </a:r>
            <a:r>
              <a:rPr lang="zh-CN" altLang="en-US" sz="2800" dirty="0" smtClean="0">
                <a:solidFill>
                  <a:srgbClr val="C00000"/>
                </a:solidFill>
                <a:cs typeface="+mn-ea"/>
              </a:rPr>
              <a:t>晶振频率</a:t>
            </a:r>
            <a:r>
              <a:rPr lang="en-US" altLang="zh-CN" sz="2800" dirty="0" smtClean="0">
                <a:solidFill>
                  <a:srgbClr val="C00000"/>
                </a:solidFill>
                <a:cs typeface="+mn-ea"/>
              </a:rPr>
              <a:t>/</a:t>
            </a:r>
            <a:r>
              <a:rPr lang="zh-CN" altLang="en-US" sz="2800" dirty="0" smtClean="0">
                <a:solidFill>
                  <a:srgbClr val="C00000"/>
                </a:solidFill>
                <a:cs typeface="+mn-ea"/>
              </a:rPr>
              <a:t>（</a:t>
            </a:r>
            <a:r>
              <a:rPr lang="en-US" altLang="zh-CN" sz="2800" dirty="0" smtClean="0">
                <a:solidFill>
                  <a:srgbClr val="C00000"/>
                </a:solidFill>
                <a:cs typeface="+mn-ea"/>
              </a:rPr>
              <a:t>256 - X</a:t>
            </a:r>
            <a:r>
              <a:rPr lang="zh-CN" altLang="en-US" sz="2800" dirty="0" smtClean="0">
                <a:solidFill>
                  <a:srgbClr val="C00000"/>
                </a:solidFill>
                <a:cs typeface="+mn-ea"/>
              </a:rPr>
              <a:t>）</a:t>
            </a:r>
            <a:r>
              <a:rPr lang="en-US" altLang="zh-CN" sz="2800" dirty="0" smtClean="0">
                <a:solidFill>
                  <a:srgbClr val="C00000"/>
                </a:solidFill>
                <a:cs typeface="+mn-ea"/>
              </a:rPr>
              <a:t>)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X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就是定时器的初值。其中，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 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(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晶振频率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/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（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256 - X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）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)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也是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TI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溢出率。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06193" y="4479012"/>
            <a:ext cx="14361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那么，假设我们在波特率加倍、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串口工作在方式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、</a:t>
            </a:r>
            <a:r>
              <a:rPr lang="zh-CN" altLang="en-US" sz="2800" dirty="0" smtClean="0">
                <a:solidFill>
                  <a:srgbClr val="C00000"/>
                </a:solidFill>
                <a:cs typeface="+mn-ea"/>
              </a:rPr>
              <a:t>定时器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选择工作方式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2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而且晶振频率为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11.0592M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的情况下需要波特率是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9600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。式子为：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38933" y="6234182"/>
            <a:ext cx="9793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cs typeface="+mn-ea"/>
              </a:rPr>
              <a:t>9600 = </a:t>
            </a:r>
            <a:r>
              <a:rPr lang="zh-CN" altLang="en-US" sz="2800" dirty="0" smtClean="0">
                <a:solidFill>
                  <a:srgbClr val="C00000"/>
                </a:solidFill>
                <a:cs typeface="+mn-ea"/>
              </a:rPr>
              <a:t>（</a:t>
            </a:r>
            <a:r>
              <a:rPr lang="en-US" altLang="zh-CN" sz="2800" dirty="0" smtClean="0">
                <a:solidFill>
                  <a:srgbClr val="C00000"/>
                </a:solidFill>
                <a:cs typeface="+mn-ea"/>
              </a:rPr>
              <a:t>2^1 / 32</a:t>
            </a:r>
            <a:r>
              <a:rPr lang="zh-CN" altLang="en-US" sz="2800" dirty="0" smtClean="0">
                <a:solidFill>
                  <a:srgbClr val="C00000"/>
                </a:solidFill>
                <a:cs typeface="+mn-ea"/>
              </a:rPr>
              <a:t>）*（（</a:t>
            </a:r>
            <a:r>
              <a:rPr lang="en-US" altLang="zh-CN" sz="2800" dirty="0" smtClean="0">
                <a:solidFill>
                  <a:srgbClr val="C00000"/>
                </a:solidFill>
                <a:cs typeface="+mn-ea"/>
              </a:rPr>
              <a:t>11.0592M / 12M</a:t>
            </a:r>
            <a:r>
              <a:rPr lang="zh-CN" altLang="en-US" sz="2800" dirty="0" smtClean="0">
                <a:solidFill>
                  <a:srgbClr val="C00000"/>
                </a:solidFill>
                <a:cs typeface="+mn-ea"/>
              </a:rPr>
              <a:t>）</a:t>
            </a:r>
            <a:r>
              <a:rPr lang="en-US" altLang="zh-CN" sz="2800" dirty="0" smtClean="0">
                <a:solidFill>
                  <a:srgbClr val="C00000"/>
                </a:solidFill>
                <a:cs typeface="+mn-ea"/>
              </a:rPr>
              <a:t>/</a:t>
            </a:r>
            <a:r>
              <a:rPr lang="zh-CN" altLang="en-US" sz="2800" dirty="0" smtClean="0">
                <a:solidFill>
                  <a:srgbClr val="C00000"/>
                </a:solidFill>
                <a:cs typeface="+mn-ea"/>
              </a:rPr>
              <a:t>（</a:t>
            </a:r>
            <a:r>
              <a:rPr lang="en-US" altLang="zh-CN" sz="2800" dirty="0" smtClean="0">
                <a:solidFill>
                  <a:srgbClr val="C00000"/>
                </a:solidFill>
                <a:cs typeface="+mn-ea"/>
              </a:rPr>
              <a:t>256 – TH1</a:t>
            </a:r>
            <a:r>
              <a:rPr lang="zh-CN" altLang="en-US" sz="2800" dirty="0" smtClean="0">
                <a:solidFill>
                  <a:srgbClr val="C00000"/>
                </a:solidFill>
                <a:cs typeface="+mn-ea"/>
              </a:rPr>
              <a:t>））</a:t>
            </a:r>
            <a:r>
              <a:rPr lang="en-US" altLang="zh-CN" sz="2800" dirty="0" smtClean="0">
                <a:solidFill>
                  <a:srgbClr val="C00000"/>
                </a:solidFill>
                <a:cs typeface="+mn-ea"/>
              </a:rPr>
              <a:t> </a:t>
            </a:r>
            <a:endParaRPr lang="en-US" altLang="zh-CN" sz="2800" dirty="0">
              <a:solidFill>
                <a:srgbClr val="C00000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32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 advAuto="0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Ikon Yellow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BFA4"/>
      </a:accent1>
      <a:accent2>
        <a:srgbClr val="7B7BAD"/>
      </a:accent2>
      <a:accent3>
        <a:srgbClr val="32AFC8"/>
      </a:accent3>
      <a:accent4>
        <a:srgbClr val="1275B2"/>
      </a:accent4>
      <a:accent5>
        <a:srgbClr val="0479DA"/>
      </a:accent5>
      <a:accent6>
        <a:srgbClr val="8F298A"/>
      </a:accent6>
      <a:hlink>
        <a:srgbClr val="1FBFA4"/>
      </a:hlink>
      <a:folHlink>
        <a:srgbClr val="BFBFBF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BBBB5"/>
      </a:accent1>
      <a:accent2>
        <a:srgbClr val="D9D9D9"/>
      </a:accent2>
      <a:accent3>
        <a:srgbClr val="7BBBB5"/>
      </a:accent3>
      <a:accent4>
        <a:srgbClr val="7BBBB5"/>
      </a:accent4>
      <a:accent5>
        <a:srgbClr val="7BBBB5"/>
      </a:accent5>
      <a:accent6>
        <a:srgbClr val="7F7F7F"/>
      </a:accent6>
      <a:hlink>
        <a:srgbClr val="7F7F7F"/>
      </a:hlink>
      <a:folHlink>
        <a:srgbClr val="FFC000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cxv35r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587</Words>
  <Application>Microsoft Office PowerPoint</Application>
  <PresentationFormat>自定义</PresentationFormat>
  <Paragraphs>143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Sinkin Sans 200 X Light</vt:lpstr>
      <vt:lpstr>Sinkin Sans 300 Light</vt:lpstr>
      <vt:lpstr>Source Sans Pro Light</vt:lpstr>
      <vt:lpstr>Microsoft YaHei</vt:lpstr>
      <vt:lpstr>Microsoft YaHei</vt:lpstr>
      <vt:lpstr>Arial</vt:lpstr>
      <vt:lpstr>6_Office 主题</vt:lpstr>
      <vt:lpstr>1_Office Theme</vt:lpstr>
      <vt:lpstr>2_Office Theme</vt:lpstr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Hoky Guan (關賀基)</cp:lastModifiedBy>
  <cp:revision>284</cp:revision>
  <dcterms:created xsi:type="dcterms:W3CDTF">2011-08-31T09:28:00Z</dcterms:created>
  <dcterms:modified xsi:type="dcterms:W3CDTF">2019-09-16T07:47:43Z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