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71" r:id="rId3"/>
    <p:sldMasterId id="2147483672" r:id="rId4"/>
  </p:sldMasterIdLst>
  <p:notesMasterIdLst>
    <p:notesMasterId r:id="rId14"/>
  </p:notesMasterIdLst>
  <p:sldIdLst>
    <p:sldId id="380" r:id="rId5"/>
    <p:sldId id="351" r:id="rId6"/>
    <p:sldId id="400" r:id="rId7"/>
    <p:sldId id="397" r:id="rId8"/>
    <p:sldId id="419" r:id="rId9"/>
    <p:sldId id="420" r:id="rId10"/>
    <p:sldId id="421" r:id="rId11"/>
    <p:sldId id="422" r:id="rId12"/>
    <p:sldId id="394" r:id="rId13"/>
  </p:sldIdLst>
  <p:sldSz cx="18291175" cy="10290175"/>
  <p:notesSz cx="6858000" cy="9144000"/>
  <p:defaultTextStyle>
    <a:defPPr>
      <a:defRPr lang="en-US"/>
    </a:defPPr>
    <a:lvl1pPr marL="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2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77"/>
    <a:srgbClr val="8064A2"/>
    <a:srgbClr val="2C5777"/>
    <a:srgbClr val="54578E"/>
    <a:srgbClr val="53575A"/>
    <a:srgbClr val="5D5F98"/>
    <a:srgbClr val="B0B0B0"/>
    <a:srgbClr val="515151"/>
    <a:srgbClr val="888888"/>
    <a:srgbClr val="578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794" autoAdjust="0"/>
  </p:normalViewPr>
  <p:slideViewPr>
    <p:cSldViewPr>
      <p:cViewPr varScale="1">
        <p:scale>
          <a:sx n="55" d="100"/>
          <a:sy n="55" d="100"/>
        </p:scale>
        <p:origin x="-658" y="-91"/>
      </p:cViewPr>
      <p:guideLst>
        <p:guide orient="horz" pos="3282"/>
        <p:guide pos="5760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  <a:t>2019/9/15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2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100" baseline="0"/>
            </a:lvl1pPr>
          </a:lstStyle>
          <a:p>
            <a:r>
              <a:rPr lang="en-US"/>
              <a:t>Full Image Options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564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0849213" y="2567579"/>
            <a:ext cx="4461040" cy="26482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3254" y="2565620"/>
            <a:ext cx="4476551" cy="265028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52" name="Group 971"/>
          <p:cNvGrpSpPr/>
          <p:nvPr userDrawn="1"/>
        </p:nvGrpSpPr>
        <p:grpSpPr>
          <a:xfrm>
            <a:off x="2973254" y="5745348"/>
            <a:ext cx="12344669" cy="2357724"/>
            <a:chOff x="0" y="0"/>
            <a:chExt cx="16456700" cy="3142661"/>
          </a:xfrm>
          <a:solidFill>
            <a:schemeClr val="accent2"/>
          </a:solidFill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3443165" y="5745348"/>
            <a:ext cx="4006640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4" name="Shape 973"/>
          <p:cNvSpPr/>
          <p:nvPr/>
        </p:nvSpPr>
        <p:spPr>
          <a:xfrm>
            <a:off x="7701263" y="2567579"/>
            <a:ext cx="2888650" cy="264827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algn="ctr"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6" name="Shape 976"/>
          <p:cNvSpPr/>
          <p:nvPr userDrawn="1"/>
        </p:nvSpPr>
        <p:spPr>
          <a:xfrm>
            <a:off x="10841658" y="5745348"/>
            <a:ext cx="3679274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9" name="Shape 979"/>
          <p:cNvSpPr/>
          <p:nvPr userDrawn="1"/>
        </p:nvSpPr>
        <p:spPr>
          <a:xfrm>
            <a:off x="5018621" y="6497459"/>
            <a:ext cx="2431183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Shape 980"/>
          <p:cNvSpPr/>
          <p:nvPr userDrawn="1"/>
        </p:nvSpPr>
        <p:spPr>
          <a:xfrm>
            <a:off x="10841658" y="6497459"/>
            <a:ext cx="1118995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3" name="Shape 983"/>
          <p:cNvSpPr/>
          <p:nvPr userDrawn="1"/>
        </p:nvSpPr>
        <p:spPr>
          <a:xfrm>
            <a:off x="4427845" y="7258415"/>
            <a:ext cx="302195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3" name="Shape 984"/>
          <p:cNvSpPr/>
          <p:nvPr userDrawn="1"/>
        </p:nvSpPr>
        <p:spPr>
          <a:xfrm>
            <a:off x="10841658" y="7258415"/>
            <a:ext cx="2343911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3" name="Shape 987"/>
          <p:cNvSpPr/>
          <p:nvPr userDrawn="1"/>
        </p:nvSpPr>
        <p:spPr>
          <a:xfrm>
            <a:off x="3087485" y="8010525"/>
            <a:ext cx="4362318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9" name="Shape 988"/>
          <p:cNvSpPr/>
          <p:nvPr userDrawn="1"/>
        </p:nvSpPr>
        <p:spPr>
          <a:xfrm>
            <a:off x="10841657" y="8010525"/>
            <a:ext cx="288864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887742" y="5561564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887742" y="63327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887742" y="70746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7887742" y="7845800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14238364" y="59454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11700859" y="668428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2936101" y="7445241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3437917" y="819735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3404500" y="591384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4968592" y="667509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4386551" y="745811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3046183" y="81892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7887742" y="3201389"/>
            <a:ext cx="2515689" cy="138065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405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t>9/15/2019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928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223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2235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223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USB&amp;tn=SE_PcZhidaonwhc_ngpagmjz&amp;rsv_dl=gh_pc_zhida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aidu.com/s?wd=stm32&amp;tn=SE_PcZhidaonwhc_ngpagmjz&amp;rsv_dl=gh_pc_zhidao" TargetMode="External"/><Relationship Id="rId4" Type="http://schemas.openxmlformats.org/officeDocument/2006/relationships/hyperlink" Target="https://www.baidu.com/s?wd=2.0&amp;tn=SE_PcZhidaonwhc_ngpagmjz&amp;rsv_dl=gh_pc_zhida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8521" y="7161311"/>
            <a:ext cx="8029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诚挚引导 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· 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睿智到老</a:t>
            </a:r>
            <a:endParaRPr lang="en-AU" altLang="zh-CN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2538453" y="8744457"/>
            <a:ext cx="13214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200000"/>
              </a:lnSpc>
              <a:spcBef>
                <a:spcPct val="20000"/>
              </a:spcBef>
              <a:defRPr/>
            </a:pPr>
            <a:r>
              <a:rPr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山不辞土，故能成其高；海不辞水，故能成其深！</a:t>
            </a:r>
          </a:p>
        </p:txBody>
      </p:sp>
      <p:sp>
        <p:nvSpPr>
          <p:cNvPr id="8" name="矩形 7"/>
          <p:cNvSpPr/>
          <p:nvPr/>
        </p:nvSpPr>
        <p:spPr>
          <a:xfrm>
            <a:off x="8701494" y="8274276"/>
            <a:ext cx="923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4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Now … Let’s Talk About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12700" y="0"/>
            <a:ext cx="18291175" cy="10290175"/>
          </a:xfrm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STM32</a:t>
            </a:r>
            <a:r>
              <a:rPr lang="zh-CN" altLang="en-US" sz="8100" b="1" cap="all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知识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</a:t>
              </a:r>
              <a:r>
                <a:rPr lang="en-US" altLang="zh-CN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AlvinZHANG</a:t>
              </a:r>
              <a:endPara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3"/>
          <p:cNvSpPr txBox="1"/>
          <p:nvPr/>
        </p:nvSpPr>
        <p:spPr>
          <a:xfrm>
            <a:off x="5384036" y="5394233"/>
            <a:ext cx="7552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600" dirty="0" err="1">
                <a:solidFill>
                  <a:srgbClr val="525068"/>
                </a:solidFill>
                <a:cs typeface="+mn-ea"/>
                <a:sym typeface="+mn-lt"/>
              </a:rPr>
              <a:t>Led_project</a:t>
            </a:r>
            <a:endParaRPr lang="en-US" altLang="en-AU" sz="96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平行四边形 93"/>
          <p:cNvSpPr/>
          <p:nvPr/>
        </p:nvSpPr>
        <p:spPr>
          <a:xfrm>
            <a:off x="5154295" y="3147060"/>
            <a:ext cx="7981950" cy="1254125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480000">
            <a:off x="5701665" y="294386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00000">
            <a:off x="11649710" y="292735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015993" y="3266290"/>
            <a:ext cx="6131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标准库</a:t>
            </a:r>
            <a:r>
              <a:rPr lang="zh-CN" altLang="en-US" sz="6000" dirty="0" smtClean="0">
                <a:solidFill>
                  <a:schemeClr val="bg1"/>
                </a:solidFill>
              </a:rPr>
              <a:t>例程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grpSp>
        <p:nvGrpSpPr>
          <p:cNvPr id="25" name="Group 276"/>
          <p:cNvGrpSpPr/>
          <p:nvPr/>
        </p:nvGrpSpPr>
        <p:grpSpPr>
          <a:xfrm flipV="1">
            <a:off x="5568168" y="6981956"/>
            <a:ext cx="7026697" cy="323370"/>
            <a:chOff x="5071484" y="4559432"/>
            <a:chExt cx="1599308" cy="74272"/>
          </a:xfrm>
        </p:grpSpPr>
        <p:sp>
          <p:nvSpPr>
            <p:cNvPr id="2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4" name="Straight Connector 265"/>
              <p:cNvCxnSpPr>
                <a:endCxn id="2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18565" y="445770"/>
            <a:ext cx="5510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25068"/>
                </a:solidFill>
                <a:cs typeface="+mn-ea"/>
              </a:rPr>
              <a:t>Stm32f103c8t6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芯片简介</a:t>
            </a:r>
            <a:endParaRPr lang="zh-CN" altLang="en-US" sz="3200" b="1" dirty="0">
              <a:solidFill>
                <a:srgbClr val="525068"/>
              </a:solidFill>
              <a:cs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19" y="2336775"/>
            <a:ext cx="6038767" cy="4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8565" y="7269323"/>
            <a:ext cx="490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stm32f103C8T6</a:t>
            </a:r>
            <a:r>
              <a:rPr lang="zh-CN" altLang="en-US" dirty="0" smtClean="0"/>
              <a:t>引脚图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36411" y="642354"/>
            <a:ext cx="11510176" cy="95102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首先我们来普及下</a:t>
            </a:r>
            <a:r>
              <a:rPr lang="en-US" altLang="zh-CN" dirty="0" smtClean="0"/>
              <a:t>stm32f103c8t6</a:t>
            </a:r>
            <a:r>
              <a:rPr lang="zh-CN" altLang="en-US" dirty="0" smtClean="0"/>
              <a:t>的基本知识：</a:t>
            </a:r>
            <a:endParaRPr lang="en-US" altLang="zh-CN" dirty="0" smtClean="0"/>
          </a:p>
          <a:p>
            <a:r>
              <a:rPr lang="en-US" altLang="zh-CN" dirty="0" smtClean="0"/>
              <a:t>1.stm32</a:t>
            </a:r>
            <a:r>
              <a:rPr lang="zh-CN" altLang="en-US" dirty="0" smtClean="0"/>
              <a:t>芯片后缀的意义，“</a:t>
            </a:r>
            <a:r>
              <a:rPr lang="en-US" altLang="zh-CN" u="sng" dirty="0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/>
              <a:t>”为芯片的产品类型，以</a:t>
            </a:r>
            <a:r>
              <a:rPr lang="en-US" altLang="zh-CN" dirty="0" smtClean="0"/>
              <a:t>F</a:t>
            </a:r>
            <a:r>
              <a:rPr lang="zh-CN" altLang="en-US" dirty="0" smtClean="0"/>
              <a:t>命名的即通用型；“</a:t>
            </a:r>
            <a:r>
              <a:rPr lang="en-US" altLang="zh-CN" u="sng" dirty="0" smtClean="0">
                <a:solidFill>
                  <a:srgbClr val="FF0000"/>
                </a:solidFill>
              </a:rPr>
              <a:t>103</a:t>
            </a:r>
            <a:r>
              <a:rPr lang="zh-CN" altLang="en-US" dirty="0" smtClean="0"/>
              <a:t>”指</a:t>
            </a:r>
            <a:r>
              <a:rPr lang="zh-CN" altLang="en-US" dirty="0"/>
              <a:t>的是产品</a:t>
            </a:r>
            <a:r>
              <a:rPr lang="zh-CN" altLang="en-US" dirty="0" smtClean="0"/>
              <a:t>子列</a:t>
            </a:r>
            <a:r>
              <a:rPr lang="en-US" altLang="zh-CN" dirty="0"/>
              <a:t>,101= </a:t>
            </a:r>
            <a:r>
              <a:rPr lang="zh-CN" altLang="en-US" dirty="0"/>
              <a:t>基本型</a:t>
            </a:r>
            <a:r>
              <a:rPr lang="en-US" altLang="zh-CN" dirty="0"/>
              <a:t>,102 = </a:t>
            </a:r>
            <a:r>
              <a:rPr lang="en-US" altLang="zh-CN" dirty="0">
                <a:hlinkClick r:id="rId3"/>
              </a:rPr>
              <a:t>USB</a:t>
            </a:r>
            <a:r>
              <a:rPr lang="zh-CN" altLang="en-US" dirty="0"/>
              <a:t>基本型、</a:t>
            </a:r>
            <a:r>
              <a:rPr lang="en-US" altLang="zh-CN" dirty="0">
                <a:hlinkClick r:id="rId3"/>
              </a:rPr>
              <a:t>USB</a:t>
            </a:r>
            <a:r>
              <a:rPr lang="zh-CN" altLang="en-US" dirty="0"/>
              <a:t> </a:t>
            </a:r>
            <a:r>
              <a:rPr lang="en-US" altLang="zh-CN" dirty="0">
                <a:hlinkClick r:id="rId4"/>
              </a:rPr>
              <a:t>2.0</a:t>
            </a:r>
            <a:r>
              <a:rPr lang="zh-CN" altLang="en-US" dirty="0"/>
              <a:t>全速设备，</a:t>
            </a:r>
            <a:r>
              <a:rPr lang="en-US" altLang="zh-CN" dirty="0"/>
              <a:t>103 = </a:t>
            </a:r>
            <a:r>
              <a:rPr lang="zh-CN" altLang="en-US" dirty="0"/>
              <a:t>增强型，</a:t>
            </a:r>
            <a:r>
              <a:rPr lang="en-US" altLang="zh-CN" dirty="0"/>
              <a:t>105</a:t>
            </a:r>
            <a:r>
              <a:rPr lang="zh-CN" altLang="en-US" dirty="0"/>
              <a:t>或</a:t>
            </a:r>
            <a:r>
              <a:rPr lang="en-US" altLang="zh-CN" dirty="0"/>
              <a:t>107 = </a:t>
            </a:r>
            <a:r>
              <a:rPr lang="zh-CN" altLang="en-US" dirty="0"/>
              <a:t>互联</a:t>
            </a:r>
            <a:r>
              <a:rPr lang="zh-CN" altLang="en-US" dirty="0" smtClean="0"/>
              <a:t>型；“</a:t>
            </a:r>
            <a:r>
              <a:rPr lang="en-US" altLang="zh-CN" u="sng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/>
              <a:t>”指的是芯片引脚数目，</a:t>
            </a:r>
            <a:r>
              <a:rPr lang="en-US" altLang="zh-CN" dirty="0"/>
              <a:t>T=36</a:t>
            </a:r>
            <a:r>
              <a:rPr lang="zh-CN" altLang="en-US" dirty="0"/>
              <a:t>脚，</a:t>
            </a:r>
            <a:r>
              <a:rPr lang="en-US" altLang="zh-CN" dirty="0"/>
              <a:t>C=48</a:t>
            </a:r>
            <a:r>
              <a:rPr lang="zh-CN" altLang="en-US" dirty="0"/>
              <a:t>脚，</a:t>
            </a:r>
            <a:r>
              <a:rPr lang="en-US" altLang="zh-CN" dirty="0"/>
              <a:t>R=64</a:t>
            </a:r>
            <a:r>
              <a:rPr lang="zh-CN" altLang="en-US" dirty="0"/>
              <a:t>脚，</a:t>
            </a:r>
            <a:r>
              <a:rPr lang="en-US" altLang="zh-CN" dirty="0"/>
              <a:t>V=100</a:t>
            </a:r>
            <a:r>
              <a:rPr lang="zh-CN" altLang="en-US" dirty="0"/>
              <a:t>脚，</a:t>
            </a:r>
            <a:r>
              <a:rPr lang="en-US" altLang="zh-CN" dirty="0"/>
              <a:t>Z = 144</a:t>
            </a:r>
            <a:r>
              <a:rPr lang="zh-CN" altLang="en-US" dirty="0" smtClean="0"/>
              <a:t>脚；</a:t>
            </a:r>
            <a:r>
              <a:rPr lang="en-US" altLang="zh-CN" dirty="0" smtClean="0"/>
              <a:t>“</a:t>
            </a:r>
            <a:r>
              <a:rPr lang="en-US" altLang="zh-CN" u="sng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指</a:t>
            </a:r>
            <a:r>
              <a:rPr lang="zh-CN" altLang="en-US" dirty="0"/>
              <a:t>的是</a:t>
            </a:r>
            <a:r>
              <a:rPr lang="en-US" altLang="zh-CN" dirty="0"/>
              <a:t>FLASH</a:t>
            </a:r>
            <a:r>
              <a:rPr lang="zh-CN" altLang="en-US" dirty="0"/>
              <a:t>的大小，</a:t>
            </a:r>
            <a:r>
              <a:rPr lang="en-US" altLang="zh-CN" dirty="0"/>
              <a:t>4=16K</a:t>
            </a:r>
            <a:r>
              <a:rPr lang="zh-CN" altLang="en-US" dirty="0"/>
              <a:t>，</a:t>
            </a:r>
            <a:r>
              <a:rPr lang="en-US" altLang="zh-CN" dirty="0"/>
              <a:t>6=32K</a:t>
            </a:r>
            <a:r>
              <a:rPr lang="zh-CN" altLang="en-US" dirty="0"/>
              <a:t>，</a:t>
            </a:r>
            <a:r>
              <a:rPr lang="en-US" altLang="zh-CN" dirty="0"/>
              <a:t>8=64K</a:t>
            </a:r>
            <a:r>
              <a:rPr lang="zh-CN" altLang="en-US" dirty="0"/>
              <a:t>，</a:t>
            </a:r>
            <a:r>
              <a:rPr lang="en-US" altLang="zh-CN" dirty="0"/>
              <a:t>B=128K</a:t>
            </a:r>
            <a:r>
              <a:rPr lang="zh-CN" altLang="en-US" dirty="0"/>
              <a:t>，</a:t>
            </a:r>
            <a:r>
              <a:rPr lang="en-US" altLang="zh-CN" dirty="0"/>
              <a:t>C=256K</a:t>
            </a:r>
            <a:r>
              <a:rPr lang="zh-CN" altLang="en-US" dirty="0"/>
              <a:t>，</a:t>
            </a:r>
            <a:r>
              <a:rPr lang="en-US" altLang="zh-CN" dirty="0"/>
              <a:t>D=384K</a:t>
            </a:r>
            <a:r>
              <a:rPr lang="zh-CN" altLang="en-US" dirty="0"/>
              <a:t>，</a:t>
            </a:r>
            <a:r>
              <a:rPr lang="en-US" altLang="zh-CN" dirty="0" smtClean="0"/>
              <a:t>E=512K</a:t>
            </a:r>
            <a:r>
              <a:rPr lang="zh-CN" altLang="en-US" dirty="0" smtClean="0"/>
              <a:t>；</a:t>
            </a:r>
            <a:r>
              <a:rPr lang="en-US" altLang="zh-CN" dirty="0" smtClean="0"/>
              <a:t>“</a:t>
            </a:r>
            <a:r>
              <a:rPr lang="en-US" altLang="zh-CN" u="sng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指的是封装方式</a:t>
            </a:r>
            <a:r>
              <a:rPr lang="en-US" altLang="zh-CN" dirty="0" smtClean="0"/>
              <a:t>H=BGA,T=LQFP,U=VFQFPN,Y=WLCSP64;</a:t>
            </a:r>
            <a:r>
              <a:rPr lang="zh-CN" altLang="en-US" dirty="0"/>
              <a:t> </a:t>
            </a:r>
            <a:r>
              <a:rPr lang="en-US" altLang="zh-CN" dirty="0" smtClean="0"/>
              <a:t>“</a:t>
            </a:r>
            <a:r>
              <a:rPr lang="en-US" altLang="zh-CN" u="sng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指</a:t>
            </a:r>
            <a:r>
              <a:rPr lang="zh-CN" altLang="en-US" dirty="0"/>
              <a:t>的是温度范围，</a:t>
            </a:r>
            <a:r>
              <a:rPr lang="en-US" altLang="zh-CN" dirty="0"/>
              <a:t>6=-40~85</a:t>
            </a:r>
            <a:r>
              <a:rPr lang="zh-CN" altLang="en-US" dirty="0" smtClean="0"/>
              <a:t>摄氏度。要是对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产品命名规则有兴趣的萌新可以百度下</a:t>
            </a:r>
            <a:r>
              <a:rPr lang="en-US" altLang="zh-CN" u="sng" dirty="0">
                <a:solidFill>
                  <a:schemeClr val="tx1"/>
                </a:solidFill>
                <a:hlinkClick r:id="rId5"/>
              </a:rPr>
              <a:t>stm32</a:t>
            </a:r>
            <a:r>
              <a:rPr lang="zh-CN" altLang="en-US" dirty="0"/>
              <a:t>系列产品命名</a:t>
            </a:r>
            <a:r>
              <a:rPr lang="zh-CN" altLang="en-US" dirty="0" smtClean="0"/>
              <a:t>规则。</a:t>
            </a:r>
            <a:endParaRPr lang="en-US" altLang="zh-CN" dirty="0" smtClean="0"/>
          </a:p>
          <a:p>
            <a:r>
              <a:rPr lang="en-US" altLang="zh-CN" dirty="0" smtClean="0"/>
              <a:t>2.stm32f103C8T6</a:t>
            </a:r>
            <a:r>
              <a:rPr lang="zh-CN" altLang="en-US" dirty="0" smtClean="0"/>
              <a:t>这款芯片的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64K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RAM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20K</a:t>
            </a:r>
            <a:r>
              <a:rPr lang="zh-CN" altLang="en-US" dirty="0" smtClean="0"/>
              <a:t>，通用定时器有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个，高级定时器有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个，两组</a:t>
            </a:r>
            <a:r>
              <a:rPr lang="en-US" altLang="zh-CN" dirty="0" smtClean="0"/>
              <a:t>SPI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I2C</a:t>
            </a:r>
            <a:r>
              <a:rPr lang="zh-CN" altLang="en-US" dirty="0" smtClean="0"/>
              <a:t>，三组</a:t>
            </a:r>
            <a:r>
              <a:rPr lang="en-US" altLang="zh-CN" dirty="0" smtClean="0"/>
              <a:t>USART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个通用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口。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</a:t>
            </a:r>
            <a:r>
              <a:rPr lang="en-US" altLang="zh-CN" dirty="0" smtClean="0"/>
              <a:t>10</a:t>
            </a:r>
            <a:r>
              <a:rPr lang="zh-CN" altLang="en-US" dirty="0" smtClean="0"/>
              <a:t>通道</a:t>
            </a:r>
            <a:r>
              <a:rPr lang="en-US" altLang="zh-CN" dirty="0" smtClean="0"/>
              <a:t>ADC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的工作频率为</a:t>
            </a:r>
            <a:r>
              <a:rPr lang="en-US" altLang="zh-CN" dirty="0" smtClean="0"/>
              <a:t>72MHz</a:t>
            </a:r>
            <a:r>
              <a:rPr lang="zh-CN" altLang="en-US" dirty="0" smtClean="0"/>
              <a:t>，工作电压</a:t>
            </a:r>
            <a:r>
              <a:rPr lang="en-US" altLang="zh-CN" dirty="0" smtClean="0"/>
              <a:t>2-3.6V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对于萌新来说可能对我描述的这些接口一脸懵逼，不过没关系，后续的教程会帮你们捋一捋。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7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8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73951" y="410220"/>
            <a:ext cx="359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GPIO</a:t>
            </a:r>
            <a:r>
              <a:rPr lang="zh-CN" altLang="en-US" dirty="0" smtClean="0"/>
              <a:t>口简介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5459" y="1256655"/>
            <a:ext cx="83920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GPIO </a:t>
            </a:r>
            <a:r>
              <a:rPr lang="en-US" altLang="zh-CN" dirty="0"/>
              <a:t>8</a:t>
            </a:r>
            <a:r>
              <a:rPr lang="zh-CN" altLang="en-US" dirty="0"/>
              <a:t>种工作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1.GPIO_Mode_AIN </a:t>
            </a:r>
            <a:r>
              <a:rPr lang="zh-CN" altLang="en-US" dirty="0" smtClean="0"/>
              <a:t>模拟输入</a:t>
            </a:r>
            <a:endParaRPr lang="en-US" altLang="zh-CN" dirty="0"/>
          </a:p>
          <a:p>
            <a:r>
              <a:rPr lang="en-US" altLang="zh-CN" dirty="0" smtClean="0"/>
              <a:t>2.GPIO_Mode_IN_FLOATING </a:t>
            </a:r>
            <a:r>
              <a:rPr lang="zh-CN" altLang="en-US" dirty="0"/>
              <a:t>浮空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en-US" altLang="zh-CN" dirty="0" smtClean="0"/>
              <a:t>3.GPIO_Mode_IPD </a:t>
            </a:r>
            <a:r>
              <a:rPr lang="zh-CN" altLang="en-US" dirty="0"/>
              <a:t>下拉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en-US" altLang="zh-CN" dirty="0" smtClean="0"/>
              <a:t>4.GPIO_Mode_IPU </a:t>
            </a:r>
            <a:r>
              <a:rPr lang="zh-CN" altLang="en-US" dirty="0"/>
              <a:t>上拉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en-US" altLang="zh-CN" dirty="0" smtClean="0"/>
              <a:t>5.GPIO_Mode_Out_OD </a:t>
            </a:r>
            <a:r>
              <a:rPr lang="zh-CN" altLang="en-US" dirty="0"/>
              <a:t>开漏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6.GPIO_Mode_Out_PP </a:t>
            </a:r>
            <a:r>
              <a:rPr lang="zh-CN" altLang="en-US" dirty="0"/>
              <a:t>推挽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7.GPIO_Mode_AF_OD </a:t>
            </a:r>
            <a:r>
              <a:rPr lang="zh-CN" altLang="en-US" dirty="0"/>
              <a:t>复用开漏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8.GPIO_Mode_AF_PP </a:t>
            </a:r>
            <a:r>
              <a:rPr lang="zh-CN" altLang="en-US" dirty="0"/>
              <a:t>复用推挽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5459" y="6585247"/>
            <a:ext cx="13751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口的这八种模式有疑惑的萌新可以看看下面网址的文章：</a:t>
            </a:r>
            <a:endParaRPr lang="en-US" altLang="zh-CN" dirty="0" smtClean="0"/>
          </a:p>
          <a:p>
            <a:r>
              <a:rPr lang="en-US" altLang="zh-CN" dirty="0"/>
              <a:t>STM32</a:t>
            </a:r>
            <a:r>
              <a:rPr lang="zh-CN" altLang="en-US" dirty="0"/>
              <a:t>开发 </a:t>
            </a:r>
            <a:r>
              <a:rPr lang="en-US" altLang="zh-CN" dirty="0"/>
              <a:t>-- GPIO</a:t>
            </a:r>
            <a:r>
              <a:rPr lang="zh-CN" altLang="en-US" dirty="0"/>
              <a:t>详解 </a:t>
            </a:r>
            <a:r>
              <a:rPr lang="en-US" altLang="zh-CN" dirty="0"/>
              <a:t>- </a:t>
            </a:r>
            <a:r>
              <a:rPr lang="zh-CN" altLang="en-US" dirty="0"/>
              <a:t>不积跬步，无以至千里 </a:t>
            </a:r>
            <a:r>
              <a:rPr lang="en-US" altLang="zh-CN" dirty="0"/>
              <a:t>- CSDN</a:t>
            </a:r>
            <a:r>
              <a:rPr lang="zh-CN" altLang="en-US" dirty="0"/>
              <a:t>博客  </a:t>
            </a:r>
            <a:r>
              <a:rPr lang="en-US" altLang="zh-CN" dirty="0"/>
              <a:t>https://blog.csdn.net/qq_29350001/article/details/80681244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7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8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12032" y="410220"/>
            <a:ext cx="290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GPIO</a:t>
            </a:r>
            <a:r>
              <a:rPr lang="zh-CN" altLang="en-US" dirty="0" smtClean="0"/>
              <a:t>口简介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4419" y="1256655"/>
            <a:ext cx="175481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GPIO</a:t>
            </a:r>
            <a:r>
              <a:rPr lang="zh-CN" altLang="en-US" dirty="0" smtClean="0"/>
              <a:t>的八种模式应用场景：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r>
              <a:rPr lang="zh-CN" altLang="en-US" dirty="0"/>
              <a:t>上拉输入、下拉输入可以用来检测外部信号；例如，按键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zh-CN" altLang="en-US" dirty="0"/>
              <a:t>浮空输入模式，由于输入阻抗较大，一般把这种模式用于标准通信协议的</a:t>
            </a:r>
            <a:r>
              <a:rPr lang="en-US" altLang="zh-CN" dirty="0"/>
              <a:t>I2C</a:t>
            </a:r>
            <a:r>
              <a:rPr lang="zh-CN" altLang="en-US" dirty="0"/>
              <a:t>、</a:t>
            </a:r>
            <a:r>
              <a:rPr lang="en-US" altLang="zh-CN" dirty="0"/>
              <a:t>USART</a:t>
            </a:r>
            <a:r>
              <a:rPr lang="zh-CN" altLang="en-US" dirty="0"/>
              <a:t>的接收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③</a:t>
            </a:r>
            <a:r>
              <a:rPr lang="zh-CN" altLang="en-US" dirty="0"/>
              <a:t>普通推挽输出模式一般应用在输出电平为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3.3V</a:t>
            </a:r>
            <a:r>
              <a:rPr lang="zh-CN" altLang="en-US" dirty="0"/>
              <a:t>的场合。而普通开漏输出模式一般应用在电平不匹配的场合，如需要输出</a:t>
            </a:r>
            <a:r>
              <a:rPr lang="en-US" altLang="zh-CN" dirty="0"/>
              <a:t>5V</a:t>
            </a:r>
            <a:r>
              <a:rPr lang="zh-CN" altLang="en-US" dirty="0"/>
              <a:t>的高电平，就需要在外部一个上拉电阻，电源为</a:t>
            </a:r>
            <a:r>
              <a:rPr lang="en-US" altLang="zh-CN" dirty="0"/>
              <a:t>5V</a:t>
            </a:r>
            <a:r>
              <a:rPr lang="zh-CN" altLang="en-US" dirty="0"/>
              <a:t>，把</a:t>
            </a:r>
            <a:r>
              <a:rPr lang="en-US" altLang="zh-CN" dirty="0"/>
              <a:t>GPIO</a:t>
            </a:r>
            <a:r>
              <a:rPr lang="zh-CN" altLang="en-US" dirty="0"/>
              <a:t>设置为开漏模式，当输出高阻态时，由上拉电阻和电源向外输出</a:t>
            </a:r>
            <a:r>
              <a:rPr lang="en-US" altLang="zh-CN" dirty="0"/>
              <a:t>5V</a:t>
            </a:r>
            <a:r>
              <a:rPr lang="zh-CN" altLang="en-US" dirty="0"/>
              <a:t>电平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④</a:t>
            </a:r>
            <a:r>
              <a:rPr lang="zh-CN" altLang="en-US" dirty="0"/>
              <a:t>对于相应的复用模式（复用输出来源片上外设），则是根据</a:t>
            </a:r>
            <a:r>
              <a:rPr lang="en-US" altLang="zh-CN" dirty="0"/>
              <a:t>GPIO</a:t>
            </a:r>
            <a:r>
              <a:rPr lang="zh-CN" altLang="en-US" dirty="0"/>
              <a:t>的复用功能来选择，如</a:t>
            </a:r>
            <a:r>
              <a:rPr lang="en-US" altLang="zh-CN" dirty="0"/>
              <a:t>GPIO</a:t>
            </a:r>
            <a:r>
              <a:rPr lang="zh-CN" altLang="en-US" dirty="0"/>
              <a:t>的引脚用作串口的输出（</a:t>
            </a:r>
            <a:r>
              <a:rPr lang="en-US" altLang="zh-CN" dirty="0"/>
              <a:t>USART/SPI/CAN</a:t>
            </a:r>
            <a:r>
              <a:rPr lang="zh-CN" altLang="en-US" dirty="0"/>
              <a:t>），则使用复用推挽输出模式。如果用在</a:t>
            </a:r>
            <a:r>
              <a:rPr lang="en-US" altLang="zh-CN" dirty="0"/>
              <a:t>I2C</a:t>
            </a:r>
            <a:r>
              <a:rPr lang="zh-CN" altLang="en-US" dirty="0"/>
              <a:t>、</a:t>
            </a:r>
            <a:r>
              <a:rPr lang="en-US" altLang="zh-CN" dirty="0"/>
              <a:t>SMBUS</a:t>
            </a:r>
            <a:r>
              <a:rPr lang="zh-CN" altLang="en-US" dirty="0"/>
              <a:t>这些需要线与功能的复用场合，就使用复用开漏模式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⑤</a:t>
            </a:r>
            <a:r>
              <a:rPr lang="zh-CN" altLang="en-US" dirty="0"/>
              <a:t>在使用任何一种开漏模式时，都需要接上拉电阻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75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7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8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6714" y="410220"/>
            <a:ext cx="633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STM32-</a:t>
            </a:r>
            <a:r>
              <a:rPr lang="zh-CN" altLang="en-US" dirty="0" smtClean="0"/>
              <a:t>简单的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点灯流程</a:t>
            </a:r>
            <a:endParaRPr lang="zh-CN" altLang="en-US" dirty="0"/>
          </a:p>
        </p:txBody>
      </p:sp>
      <p:sp>
        <p:nvSpPr>
          <p:cNvPr id="11" name="Freeform 62"/>
          <p:cNvSpPr/>
          <p:nvPr/>
        </p:nvSpPr>
        <p:spPr bwMode="auto">
          <a:xfrm>
            <a:off x="454390" y="161669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065" y="1590709"/>
            <a:ext cx="1704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第一步：萌新们拿到自己够买的开发板一定要向商家拿配套的资料。例程源码、开发板原理图等等。</a:t>
            </a:r>
            <a:endParaRPr lang="zh-CN" altLang="en-US" dirty="0"/>
          </a:p>
        </p:txBody>
      </p:sp>
      <p:sp>
        <p:nvSpPr>
          <p:cNvPr id="13" name="Freeform 62"/>
          <p:cNvSpPr/>
          <p:nvPr/>
        </p:nvSpPr>
        <p:spPr bwMode="auto">
          <a:xfrm>
            <a:off x="454419" y="305685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0333" y="3030869"/>
            <a:ext cx="16510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第二步：看商家提供的开发版原理图，主要看开发版都提供哪些外设、相应的外设接口接在哪个位置和预留了哪些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口用于开发。</a:t>
            </a:r>
            <a:endParaRPr lang="zh-CN" altLang="en-US" dirty="0"/>
          </a:p>
        </p:txBody>
      </p:sp>
      <p:sp>
        <p:nvSpPr>
          <p:cNvPr id="15" name="Freeform 62"/>
          <p:cNvSpPr/>
          <p:nvPr/>
        </p:nvSpPr>
        <p:spPr bwMode="auto">
          <a:xfrm>
            <a:off x="454419" y="4557322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2429" y="4416603"/>
            <a:ext cx="16200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第三步：以点灯例程为例，我们要先找到开发版上的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灯都接在哪些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口，然后找对应的设备时钟。我们家的开发板有两个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灯分别对应</a:t>
            </a:r>
            <a:r>
              <a:rPr lang="en-US" altLang="zh-CN" dirty="0" smtClean="0"/>
              <a:t>GPIOA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PIN2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PIN4</a:t>
            </a:r>
            <a:r>
              <a:rPr lang="zh-CN" altLang="en-US" dirty="0" smtClean="0"/>
              <a:t>。这样我们在初始化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灯之前必须开启</a:t>
            </a:r>
            <a:r>
              <a:rPr lang="en-US" altLang="zh-CN" dirty="0" smtClean="0"/>
              <a:t>GPIOA</a:t>
            </a:r>
            <a:r>
              <a:rPr lang="zh-CN" altLang="en-US" dirty="0" smtClean="0"/>
              <a:t>所对应的时钟线，不然</a:t>
            </a:r>
            <a:r>
              <a:rPr lang="en-US" altLang="zh-CN" dirty="0" smtClean="0"/>
              <a:t>LED</a:t>
            </a:r>
            <a:r>
              <a:rPr lang="zh-CN" altLang="en-US" dirty="0" smtClean="0"/>
              <a:t>外设无法工作。初始化流程如下图：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29" y="6739315"/>
            <a:ext cx="8712968" cy="304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57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7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8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6715" y="41022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点灯代码分享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0725" y="1308090"/>
            <a:ext cx="1729519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void RCC_APB2PeriphClockCmd(uint32_t RCC_APB2Periph, </a:t>
            </a:r>
            <a:r>
              <a:rPr lang="en-US" altLang="zh-CN" sz="3200" dirty="0" err="1"/>
              <a:t>FunctionalState</a:t>
            </a:r>
            <a:r>
              <a:rPr lang="en-US" altLang="zh-CN" sz="3200" dirty="0"/>
              <a:t> </a:t>
            </a:r>
            <a:r>
              <a:rPr lang="en-US" altLang="zh-CN" sz="3200" dirty="0" err="1"/>
              <a:t>NewState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3200" dirty="0"/>
              <a:t>这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APB2</a:t>
            </a:r>
            <a:r>
              <a:rPr lang="zh-CN" altLang="en-US" sz="3200" dirty="0" smtClean="0"/>
              <a:t>的时钟初始化函数还有一个</a:t>
            </a:r>
            <a:r>
              <a:rPr lang="en-US" altLang="zh-CN" sz="3200" dirty="0" smtClean="0"/>
              <a:t>APB1</a:t>
            </a:r>
            <a:r>
              <a:rPr lang="zh-CN" altLang="en-US" sz="3200" dirty="0" smtClean="0"/>
              <a:t>的时钟初始化函数，不同外设对应不同的初始化时钟，任何外设在使用前必须开启相应时钟。此函数的第一个参数是对用的</a:t>
            </a:r>
            <a:r>
              <a:rPr lang="en-US" altLang="zh-CN" sz="3200" dirty="0" smtClean="0"/>
              <a:t>GIOP</a:t>
            </a:r>
            <a:r>
              <a:rPr lang="zh-CN" altLang="en-US" sz="3200" dirty="0" smtClean="0"/>
              <a:t>组号，如</a:t>
            </a:r>
            <a:r>
              <a:rPr lang="en-US" altLang="zh-CN" sz="3200" dirty="0" smtClean="0"/>
              <a:t>GPIOA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r>
              <a:rPr lang="zh-CN" altLang="en-US" sz="3200" dirty="0"/>
              <a:t>第二</a:t>
            </a:r>
            <a:r>
              <a:rPr lang="zh-CN" altLang="en-US" sz="3200" dirty="0" smtClean="0"/>
              <a:t>个参数是使能参数。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/>
              <a:t>GPIO_InitTypeDef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GPIO_InitStructure</a:t>
            </a:r>
            <a:r>
              <a:rPr lang="en-US" altLang="zh-CN" sz="3200" dirty="0" smtClean="0"/>
              <a:t>; </a:t>
            </a:r>
            <a:r>
              <a:rPr lang="zh-CN" altLang="en-US" sz="3200" dirty="0" smtClean="0"/>
              <a:t>这是定义一个</a:t>
            </a:r>
            <a:r>
              <a:rPr lang="en-US" altLang="zh-CN" sz="3200" dirty="0" smtClean="0"/>
              <a:t>GPIO</a:t>
            </a:r>
            <a:r>
              <a:rPr lang="zh-CN" altLang="en-US" sz="3200" dirty="0" smtClean="0"/>
              <a:t>结构体用于初始化，配置</a:t>
            </a:r>
            <a:r>
              <a:rPr lang="en-US" altLang="zh-CN" sz="3200" dirty="0" smtClean="0"/>
              <a:t>GPIO</a:t>
            </a:r>
            <a:r>
              <a:rPr lang="zh-CN" altLang="en-US" sz="3200" dirty="0" smtClean="0"/>
              <a:t>的引脚号，</a:t>
            </a:r>
            <a:r>
              <a:rPr lang="en-US" altLang="zh-CN" sz="3200" dirty="0" smtClean="0"/>
              <a:t>GPIO</a:t>
            </a:r>
            <a:r>
              <a:rPr lang="zh-CN" altLang="en-US" sz="3200" dirty="0" smtClean="0"/>
              <a:t>口的输入或输出模式和输出速率，输入模式下速率这一参数可不配置。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/>
              <a:t>void </a:t>
            </a:r>
            <a:r>
              <a:rPr lang="en-US" altLang="zh-CN" sz="3200" dirty="0" err="1"/>
              <a:t>GPIO_Init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GPIO_TypeDef</a:t>
            </a:r>
            <a:r>
              <a:rPr lang="en-US" altLang="zh-CN" sz="3200" dirty="0"/>
              <a:t>* </a:t>
            </a:r>
            <a:r>
              <a:rPr lang="en-US" altLang="zh-CN" sz="3200" dirty="0" err="1"/>
              <a:t>GPIOx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GPIO_InitTypeDef</a:t>
            </a:r>
            <a:r>
              <a:rPr lang="en-US" altLang="zh-CN" sz="3200" dirty="0"/>
              <a:t>* </a:t>
            </a:r>
            <a:r>
              <a:rPr lang="en-US" altLang="zh-CN" sz="3200" dirty="0" err="1"/>
              <a:t>GPIO_InitStruct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3200" dirty="0" smtClean="0"/>
              <a:t>这是</a:t>
            </a:r>
            <a:r>
              <a:rPr lang="en-US" altLang="zh-CN" sz="3200" dirty="0" smtClean="0"/>
              <a:t>GPIO</a:t>
            </a:r>
            <a:r>
              <a:rPr lang="zh-CN" altLang="en-US" sz="3200" dirty="0" smtClean="0"/>
              <a:t>口初始化的最后一步，把配置好的</a:t>
            </a:r>
            <a:r>
              <a:rPr lang="en-US" altLang="zh-CN" sz="3200" dirty="0" smtClean="0"/>
              <a:t>GPIO</a:t>
            </a:r>
            <a:r>
              <a:rPr lang="zh-CN" altLang="en-US" sz="3200" dirty="0" smtClean="0"/>
              <a:t>结构体做为实参传进去。有萌新可能会忘记这一步，以为配置好结构体就完事了。事实上这才是</a:t>
            </a:r>
            <a:r>
              <a:rPr lang="en-US" altLang="zh-CN" sz="3200" dirty="0" smtClean="0"/>
              <a:t>GPIO</a:t>
            </a:r>
            <a:r>
              <a:rPr lang="zh-CN" altLang="en-US" sz="3200" dirty="0" smtClean="0"/>
              <a:t>引脚初始化函数。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详细的代码请参考我们提供的对应例程。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01699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2540" y="0"/>
            <a:ext cx="18291175" cy="10290175"/>
          </a:xfr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分享结束谢谢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5" name="圆角矩形 4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</a:t>
              </a:r>
              <a:r>
                <a:rPr lang="en-US" altLang="zh-CN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AlvinZHANG</a:t>
              </a:r>
              <a:endPara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99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7" grpId="0"/>
      <p:bldP spid="7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721</Words>
  <Application>Microsoft Office PowerPoint</Application>
  <PresentationFormat>自定义</PresentationFormat>
  <Paragraphs>52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6_Office 主题</vt:lpstr>
      <vt:lpstr>1_Office Theme</vt:lpstr>
      <vt:lpstr>2_Office Theme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adminstrator</cp:lastModifiedBy>
  <cp:revision>255</cp:revision>
  <dcterms:created xsi:type="dcterms:W3CDTF">2011-08-31T09:28:00Z</dcterms:created>
  <dcterms:modified xsi:type="dcterms:W3CDTF">2019-09-15T07:40:36Z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