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71" r:id="rId3"/>
    <p:sldMasterId id="2147483672" r:id="rId4"/>
  </p:sldMasterIdLst>
  <p:notesMasterIdLst>
    <p:notesMasterId r:id="rId20"/>
  </p:notesMasterIdLst>
  <p:sldIdLst>
    <p:sldId id="380" r:id="rId5"/>
    <p:sldId id="351" r:id="rId6"/>
    <p:sldId id="400" r:id="rId7"/>
    <p:sldId id="402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394" r:id="rId19"/>
  </p:sldIdLst>
  <p:sldSz cx="18291175" cy="10290175"/>
  <p:notesSz cx="6858000" cy="9144000"/>
  <p:defaultTextStyle>
    <a:defPPr>
      <a:defRPr lang="en-US"/>
    </a:defPPr>
    <a:lvl1pPr marL="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4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8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2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6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76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0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64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2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477"/>
    <a:srgbClr val="8064A2"/>
    <a:srgbClr val="2C5777"/>
    <a:srgbClr val="54578E"/>
    <a:srgbClr val="53575A"/>
    <a:srgbClr val="5D5F98"/>
    <a:srgbClr val="B0B0B0"/>
    <a:srgbClr val="515151"/>
    <a:srgbClr val="888888"/>
    <a:srgbClr val="578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794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3282"/>
        <p:guide pos="5760"/>
      </p:guideLst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E02E53-1812-47D4-ABB1-0734168CD8C6}" type="datetimeFigureOut">
              <a:rPr lang="zh-CN" altLang="en-US" smtClean="0"/>
              <a:t>2019/10/8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5EA0642-E7D1-4315-85F6-B2983CF3324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100" baseline="0"/>
            </a:lvl1pPr>
          </a:lstStyle>
          <a:p>
            <a:r>
              <a:rPr lang="en-US"/>
              <a:t>Full Image Options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029" y="1715029"/>
            <a:ext cx="3697603" cy="7546128"/>
          </a:xfrm>
          <a:prstGeom prst="rect">
            <a:avLst/>
          </a:prstGeom>
        </p:spPr>
      </p:pic>
      <p:sp>
        <p:nvSpPr>
          <p:cNvPr id="3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2487061" y="2560635"/>
            <a:ext cx="3278693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84064" y="3495605"/>
            <a:ext cx="8270786" cy="4760466"/>
            <a:chOff x="609600" y="1905000"/>
            <a:chExt cx="4758957" cy="2738772"/>
          </a:xfrm>
        </p:grpSpPr>
        <p:sp>
          <p:nvSpPr>
            <p:cNvPr id="3" name="Freeform 45"/>
            <p:cNvSpPr/>
            <p:nvPr/>
          </p:nvSpPr>
          <p:spPr bwMode="auto">
            <a:xfrm>
              <a:off x="609600" y="4538017"/>
              <a:ext cx="2397104" cy="105755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46"/>
            <p:cNvSpPr/>
            <p:nvPr/>
          </p:nvSpPr>
          <p:spPr bwMode="auto">
            <a:xfrm>
              <a:off x="2971451" y="4538017"/>
              <a:ext cx="2397104" cy="105755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47"/>
            <p:cNvSpPr/>
            <p:nvPr/>
          </p:nvSpPr>
          <p:spPr bwMode="auto">
            <a:xfrm>
              <a:off x="1078716" y="1905000"/>
              <a:ext cx="3855975" cy="2641152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Freeform 48"/>
            <p:cNvSpPr/>
            <p:nvPr/>
          </p:nvSpPr>
          <p:spPr bwMode="auto">
            <a:xfrm>
              <a:off x="1092275" y="1918557"/>
              <a:ext cx="3831571" cy="2614036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49"/>
            <p:cNvSpPr/>
            <p:nvPr/>
          </p:nvSpPr>
          <p:spPr bwMode="auto">
            <a:xfrm>
              <a:off x="1092275" y="4421416"/>
              <a:ext cx="3831571" cy="111179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Rectangle 50"/>
            <p:cNvSpPr>
              <a:spLocks noChangeArrowheads="1"/>
            </p:cNvSpPr>
            <p:nvPr/>
          </p:nvSpPr>
          <p:spPr bwMode="auto">
            <a:xfrm>
              <a:off x="609600" y="4494630"/>
              <a:ext cx="4758957" cy="86773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51"/>
            <p:cNvSpPr/>
            <p:nvPr/>
          </p:nvSpPr>
          <p:spPr bwMode="auto">
            <a:xfrm>
              <a:off x="2646053" y="4494630"/>
              <a:ext cx="683337" cy="488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52"/>
            <p:cNvSpPr>
              <a:spLocks noChangeArrowheads="1"/>
            </p:cNvSpPr>
            <p:nvPr/>
          </p:nvSpPr>
          <p:spPr bwMode="auto">
            <a:xfrm>
              <a:off x="1219722" y="2083969"/>
              <a:ext cx="3576675" cy="2258810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230568" y="2097527"/>
              <a:ext cx="3552269" cy="22344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54"/>
            <p:cNvSpPr>
              <a:spLocks noChangeArrowheads="1"/>
            </p:cNvSpPr>
            <p:nvPr/>
          </p:nvSpPr>
          <p:spPr bwMode="auto">
            <a:xfrm>
              <a:off x="2985011" y="1989060"/>
              <a:ext cx="40676" cy="4067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55"/>
            <p:cNvSpPr>
              <a:spLocks noChangeArrowheads="1"/>
            </p:cNvSpPr>
            <p:nvPr/>
          </p:nvSpPr>
          <p:spPr bwMode="auto">
            <a:xfrm>
              <a:off x="2985011" y="1986350"/>
              <a:ext cx="40676" cy="379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Oval 56"/>
            <p:cNvSpPr>
              <a:spLocks noChangeArrowheads="1"/>
            </p:cNvSpPr>
            <p:nvPr/>
          </p:nvSpPr>
          <p:spPr bwMode="auto">
            <a:xfrm>
              <a:off x="2993145" y="1991773"/>
              <a:ext cx="24406" cy="2711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57"/>
            <p:cNvSpPr>
              <a:spLocks noChangeArrowheads="1"/>
            </p:cNvSpPr>
            <p:nvPr/>
          </p:nvSpPr>
          <p:spPr bwMode="auto">
            <a:xfrm>
              <a:off x="2998568" y="1999907"/>
              <a:ext cx="13559" cy="13559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58"/>
            <p:cNvSpPr/>
            <p:nvPr/>
          </p:nvSpPr>
          <p:spPr bwMode="auto">
            <a:xfrm>
              <a:off x="3003991" y="2002620"/>
              <a:ext cx="2713" cy="5423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7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963269" y="3823120"/>
            <a:ext cx="6186990" cy="38828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600072" y="2845088"/>
            <a:ext cx="3091032" cy="6416070"/>
            <a:chOff x="5065835" y="1896140"/>
            <a:chExt cx="2060330" cy="4276060"/>
          </a:xfrm>
        </p:grpSpPr>
        <p:sp>
          <p:nvSpPr>
            <p:cNvPr id="3" name="Freeform 78"/>
            <p:cNvSpPr/>
            <p:nvPr/>
          </p:nvSpPr>
          <p:spPr bwMode="auto">
            <a:xfrm>
              <a:off x="5065835" y="1896140"/>
              <a:ext cx="2060330" cy="4276060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79"/>
            <p:cNvSpPr/>
            <p:nvPr/>
          </p:nvSpPr>
          <p:spPr bwMode="auto">
            <a:xfrm>
              <a:off x="5090901" y="1921206"/>
              <a:ext cx="2010200" cy="4225930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80"/>
            <p:cNvSpPr>
              <a:spLocks noChangeArrowheads="1"/>
            </p:cNvSpPr>
            <p:nvPr/>
          </p:nvSpPr>
          <p:spPr bwMode="auto">
            <a:xfrm>
              <a:off x="6063416" y="2101673"/>
              <a:ext cx="65170" cy="6015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81"/>
            <p:cNvSpPr>
              <a:spLocks noChangeArrowheads="1"/>
            </p:cNvSpPr>
            <p:nvPr/>
          </p:nvSpPr>
          <p:spPr bwMode="auto">
            <a:xfrm>
              <a:off x="6088479" y="2121725"/>
              <a:ext cx="15040" cy="1504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82"/>
            <p:cNvSpPr>
              <a:spLocks noChangeArrowheads="1"/>
            </p:cNvSpPr>
            <p:nvPr/>
          </p:nvSpPr>
          <p:spPr bwMode="auto">
            <a:xfrm>
              <a:off x="6063416" y="2096658"/>
              <a:ext cx="65170" cy="60156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83"/>
            <p:cNvSpPr>
              <a:spLocks noChangeArrowheads="1"/>
            </p:cNvSpPr>
            <p:nvPr/>
          </p:nvSpPr>
          <p:spPr bwMode="auto">
            <a:xfrm>
              <a:off x="6088479" y="2116711"/>
              <a:ext cx="15040" cy="1504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84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85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86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87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Freeform 88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89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90"/>
            <p:cNvSpPr>
              <a:spLocks noChangeArrowheads="1"/>
            </p:cNvSpPr>
            <p:nvPr/>
          </p:nvSpPr>
          <p:spPr bwMode="auto">
            <a:xfrm>
              <a:off x="5933079" y="5721034"/>
              <a:ext cx="325844" cy="325844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91"/>
            <p:cNvSpPr/>
            <p:nvPr/>
          </p:nvSpPr>
          <p:spPr bwMode="auto">
            <a:xfrm>
              <a:off x="6013286" y="5801241"/>
              <a:ext cx="165430" cy="165430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7" name="Rectangle 92"/>
            <p:cNvSpPr>
              <a:spLocks noChangeArrowheads="1"/>
            </p:cNvSpPr>
            <p:nvPr/>
          </p:nvSpPr>
          <p:spPr bwMode="auto">
            <a:xfrm>
              <a:off x="5211213" y="2527774"/>
              <a:ext cx="1769578" cy="309300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8" name="Rectangle 93"/>
            <p:cNvSpPr>
              <a:spLocks noChangeArrowheads="1"/>
            </p:cNvSpPr>
            <p:nvPr/>
          </p:nvSpPr>
          <p:spPr bwMode="auto">
            <a:xfrm>
              <a:off x="5231265" y="2547826"/>
              <a:ext cx="1729474" cy="3052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9" name="Freeform 94"/>
            <p:cNvSpPr/>
            <p:nvPr/>
          </p:nvSpPr>
          <p:spPr bwMode="auto">
            <a:xfrm>
              <a:off x="5943106" y="2247047"/>
              <a:ext cx="365948" cy="85222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0" name="Freeform 95"/>
            <p:cNvSpPr/>
            <p:nvPr/>
          </p:nvSpPr>
          <p:spPr bwMode="auto">
            <a:xfrm>
              <a:off x="5963157" y="2272114"/>
              <a:ext cx="325844" cy="35092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1" name="Oval 96"/>
            <p:cNvSpPr>
              <a:spLocks noChangeArrowheads="1"/>
            </p:cNvSpPr>
            <p:nvPr/>
          </p:nvSpPr>
          <p:spPr bwMode="auto">
            <a:xfrm>
              <a:off x="5822794" y="2262088"/>
              <a:ext cx="55145" cy="5514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2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7847582" y="3823087"/>
            <a:ext cx="2592774" cy="4582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177334" y="3029966"/>
            <a:ext cx="6969505" cy="6346159"/>
            <a:chOff x="369044" y="1942733"/>
            <a:chExt cx="4645530" cy="422946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9044" y="1942733"/>
              <a:ext cx="4645530" cy="4229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873102" y="2485170"/>
              <a:ext cx="3767655" cy="20664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rgbClr val="FFFFFF"/>
                </a:solidFill>
              </a:endParaRPr>
            </a:p>
          </p:txBody>
        </p:sp>
      </p:grpSp>
      <p:sp>
        <p:nvSpPr>
          <p:cNvPr id="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4930865" y="3843872"/>
            <a:ext cx="5651973" cy="31007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6425726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  <p:sp>
        <p:nvSpPr>
          <p:cNvPr id="3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8869805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91175" cy="102901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700"/>
          <p:cNvSpPr/>
          <p:nvPr userDrawn="1"/>
        </p:nvSpPr>
        <p:spPr>
          <a:xfrm>
            <a:off x="2855928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8" name="Shape 697"/>
          <p:cNvSpPr/>
          <p:nvPr userDrawn="1"/>
        </p:nvSpPr>
        <p:spPr>
          <a:xfrm>
            <a:off x="2861534" y="6787842"/>
            <a:ext cx="460353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9" name="Shape 698"/>
          <p:cNvSpPr/>
          <p:nvPr userDrawn="1"/>
        </p:nvSpPr>
        <p:spPr>
          <a:xfrm>
            <a:off x="10430653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0" name="Shape 699"/>
          <p:cNvSpPr/>
          <p:nvPr userDrawn="1"/>
        </p:nvSpPr>
        <p:spPr>
          <a:xfrm>
            <a:off x="10436258" y="6790223"/>
            <a:ext cx="460355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886128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8857555" y="6273407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27564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71915" y="6271026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688730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711849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688730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3711849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3711849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3711849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5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11251253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11274372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1251253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8" name="Content Placeholder 20"/>
          <p:cNvSpPr>
            <a:spLocks noGrp="1"/>
          </p:cNvSpPr>
          <p:nvPr>
            <p:ph sz="quarter" idx="33" hasCustomPrompt="1"/>
          </p:nvPr>
        </p:nvSpPr>
        <p:spPr>
          <a:xfrm>
            <a:off x="11274372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11274372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82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11274372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29" grpId="0" animBg="1"/>
      <p:bldP spid="30" grpId="0" animBg="1"/>
      <p:bldP spid="86" grpId="0"/>
      <p:bldP spid="87" grpId="0"/>
      <p:bldP spid="64" grpId="0"/>
      <p:bldP spid="26" grpId="0"/>
      <p:bldP spid="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icture Placeholder 2"/>
          <p:cNvSpPr>
            <a:spLocks noGrp="1"/>
          </p:cNvSpPr>
          <p:nvPr userDrawn="1">
            <p:ph type="pic" sz="quarter" idx="24"/>
          </p:nvPr>
        </p:nvSpPr>
        <p:spPr>
          <a:xfrm>
            <a:off x="10849213" y="2567579"/>
            <a:ext cx="4461040" cy="2648277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973254" y="2565620"/>
            <a:ext cx="4476551" cy="2650289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grpSp>
        <p:nvGrpSpPr>
          <p:cNvPr id="52" name="Group 971"/>
          <p:cNvGrpSpPr/>
          <p:nvPr userDrawn="1"/>
        </p:nvGrpSpPr>
        <p:grpSpPr>
          <a:xfrm>
            <a:off x="2973254" y="5745348"/>
            <a:ext cx="12344669" cy="2357724"/>
            <a:chOff x="0" y="0"/>
            <a:chExt cx="16456700" cy="3142661"/>
          </a:xfrm>
          <a:solidFill>
            <a:schemeClr val="accent2"/>
          </a:solidFill>
        </p:grpSpPr>
        <p:sp>
          <p:nvSpPr>
            <p:cNvPr id="53" name="Shape 963"/>
            <p:cNvSpPr/>
            <p:nvPr/>
          </p:nvSpPr>
          <p:spPr>
            <a:xfrm>
              <a:off x="0" y="0"/>
              <a:ext cx="5967697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4" name="Shape 964"/>
            <p:cNvSpPr/>
            <p:nvPr/>
          </p:nvSpPr>
          <p:spPr>
            <a:xfrm>
              <a:off x="10489003" y="0"/>
              <a:ext cx="5967698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5" name="Shape 965"/>
            <p:cNvSpPr/>
            <p:nvPr/>
          </p:nvSpPr>
          <p:spPr>
            <a:xfrm>
              <a:off x="0" y="1002504"/>
              <a:ext cx="5967697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6" name="Shape 966"/>
            <p:cNvSpPr/>
            <p:nvPr/>
          </p:nvSpPr>
          <p:spPr>
            <a:xfrm>
              <a:off x="10489003" y="1002504"/>
              <a:ext cx="5967698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8" name="Shape 967"/>
            <p:cNvSpPr/>
            <p:nvPr/>
          </p:nvSpPr>
          <p:spPr>
            <a:xfrm>
              <a:off x="0" y="2016800"/>
              <a:ext cx="5967697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9" name="Shape 968"/>
            <p:cNvSpPr/>
            <p:nvPr/>
          </p:nvSpPr>
          <p:spPr>
            <a:xfrm>
              <a:off x="10489003" y="2016800"/>
              <a:ext cx="5967698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60" name="Shape 969"/>
            <p:cNvSpPr/>
            <p:nvPr/>
          </p:nvSpPr>
          <p:spPr>
            <a:xfrm>
              <a:off x="0" y="3019304"/>
              <a:ext cx="5967697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61" name="Shape 970"/>
            <p:cNvSpPr/>
            <p:nvPr/>
          </p:nvSpPr>
          <p:spPr>
            <a:xfrm>
              <a:off x="10489003" y="3019304"/>
              <a:ext cx="5967698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</p:grpSp>
      <p:sp>
        <p:nvSpPr>
          <p:cNvPr id="62" name="Shape 972"/>
          <p:cNvSpPr/>
          <p:nvPr userDrawn="1"/>
        </p:nvSpPr>
        <p:spPr>
          <a:xfrm>
            <a:off x="3443165" y="5745348"/>
            <a:ext cx="4006640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4" name="Shape 973"/>
          <p:cNvSpPr/>
          <p:nvPr/>
        </p:nvSpPr>
        <p:spPr>
          <a:xfrm>
            <a:off x="7701263" y="2567579"/>
            <a:ext cx="2888650" cy="264827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algn="ctr"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6" name="Shape 976"/>
          <p:cNvSpPr/>
          <p:nvPr userDrawn="1"/>
        </p:nvSpPr>
        <p:spPr>
          <a:xfrm>
            <a:off x="10841658" y="5745348"/>
            <a:ext cx="3679274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9" name="Shape 979"/>
          <p:cNvSpPr/>
          <p:nvPr userDrawn="1"/>
        </p:nvSpPr>
        <p:spPr>
          <a:xfrm>
            <a:off x="5018621" y="6497459"/>
            <a:ext cx="2431183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0" name="Shape 980"/>
          <p:cNvSpPr/>
          <p:nvPr userDrawn="1"/>
        </p:nvSpPr>
        <p:spPr>
          <a:xfrm>
            <a:off x="10841658" y="6497459"/>
            <a:ext cx="1118995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3" name="Shape 983"/>
          <p:cNvSpPr/>
          <p:nvPr userDrawn="1"/>
        </p:nvSpPr>
        <p:spPr>
          <a:xfrm>
            <a:off x="4427845" y="7258415"/>
            <a:ext cx="3021959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83" name="Shape 984"/>
          <p:cNvSpPr/>
          <p:nvPr userDrawn="1"/>
        </p:nvSpPr>
        <p:spPr>
          <a:xfrm>
            <a:off x="10841658" y="7258415"/>
            <a:ext cx="2343911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93" name="Shape 987"/>
          <p:cNvSpPr/>
          <p:nvPr userDrawn="1"/>
        </p:nvSpPr>
        <p:spPr>
          <a:xfrm>
            <a:off x="3087485" y="8010525"/>
            <a:ext cx="4362318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99" name="Shape 988"/>
          <p:cNvSpPr/>
          <p:nvPr userDrawn="1"/>
        </p:nvSpPr>
        <p:spPr>
          <a:xfrm>
            <a:off x="10841657" y="8010525"/>
            <a:ext cx="2888649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12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887742" y="5561564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Professional Design</a:t>
            </a:r>
          </a:p>
        </p:txBody>
      </p:sp>
      <p:sp>
        <p:nvSpPr>
          <p:cNvPr id="121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7887742" y="6332732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Compatibility</a:t>
            </a:r>
          </a:p>
        </p:txBody>
      </p:sp>
      <p:sp>
        <p:nvSpPr>
          <p:cNvPr id="12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7887742" y="7074632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Responsive</a:t>
            </a:r>
          </a:p>
        </p:txBody>
      </p:sp>
      <p:sp>
        <p:nvSpPr>
          <p:cNvPr id="12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7887742" y="7845800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Multicolor</a:t>
            </a:r>
          </a:p>
        </p:txBody>
      </p:sp>
      <p:sp>
        <p:nvSpPr>
          <p:cNvPr id="125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14238364" y="594543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126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11700859" y="6684284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127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12936101" y="7445241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28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3437917" y="8197353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65%</a:t>
            </a:r>
          </a:p>
        </p:txBody>
      </p:sp>
      <p:sp>
        <p:nvSpPr>
          <p:cNvPr id="129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3404500" y="5913843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130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4968592" y="6675094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31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4386551" y="745811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70%</a:t>
            </a:r>
          </a:p>
        </p:txBody>
      </p:sp>
      <p:sp>
        <p:nvSpPr>
          <p:cNvPr id="132" name="Text Placeholder 17"/>
          <p:cNvSpPr>
            <a:spLocks noGrp="1"/>
          </p:cNvSpPr>
          <p:nvPr>
            <p:ph type="body" sz="quarter" idx="36" hasCustomPrompt="1"/>
          </p:nvPr>
        </p:nvSpPr>
        <p:spPr>
          <a:xfrm>
            <a:off x="3046183" y="818923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97%</a:t>
            </a:r>
          </a:p>
        </p:txBody>
      </p:sp>
      <p:sp>
        <p:nvSpPr>
          <p:cNvPr id="133" name="Text Placeholder 17"/>
          <p:cNvSpPr>
            <a:spLocks noGrp="1"/>
          </p:cNvSpPr>
          <p:nvPr>
            <p:ph type="body" sz="quarter" idx="37" hasCustomPrompt="1"/>
          </p:nvPr>
        </p:nvSpPr>
        <p:spPr>
          <a:xfrm>
            <a:off x="7887742" y="3201389"/>
            <a:ext cx="2515689" cy="138065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405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vs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57" grpId="0"/>
      <p:bldP spid="62" grpId="0" animBg="1"/>
      <p:bldP spid="64" grpId="0" animBg="1"/>
      <p:bldP spid="66" grpId="0" animBg="1"/>
      <p:bldP spid="69" grpId="0" animBg="1"/>
      <p:bldP spid="70" grpId="0" animBg="1"/>
      <p:bldP spid="73" grpId="0" animBg="1"/>
      <p:bldP spid="83" grpId="0" animBg="1"/>
      <p:bldP spid="93" grpId="0" animBg="1"/>
      <p:bldP spid="99" grpId="0" animBg="1"/>
      <p:bldP spid="12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-1" y="0"/>
            <a:ext cx="18291175" cy="6517111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2100">
                <a:latin typeface="Sinkin Sans 300 Light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7258819" y="5941815"/>
            <a:ext cx="3773538" cy="4382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950" b="0">
                <a:solidFill>
                  <a:schemeClr val="accent6"/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Social Marketing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4000" decel="56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800"/>
          <p:cNvSpPr/>
          <p:nvPr userDrawn="1"/>
        </p:nvSpPr>
        <p:spPr>
          <a:xfrm>
            <a:off x="1466123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1" name="Shape 801"/>
          <p:cNvSpPr/>
          <p:nvPr userDrawn="1"/>
        </p:nvSpPr>
        <p:spPr>
          <a:xfrm>
            <a:off x="11029271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9" name="Shape 799"/>
          <p:cNvSpPr/>
          <p:nvPr userDrawn="1"/>
        </p:nvSpPr>
        <p:spPr>
          <a:xfrm>
            <a:off x="740038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8" name="Shape 798"/>
          <p:cNvSpPr/>
          <p:nvPr userDrawn="1"/>
        </p:nvSpPr>
        <p:spPr>
          <a:xfrm>
            <a:off x="376784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7" name="Shape 797"/>
          <p:cNvSpPr/>
          <p:nvPr userDrawn="1"/>
        </p:nvSpPr>
        <p:spPr>
          <a:xfrm>
            <a:off x="13891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1" name="Shape 790"/>
          <p:cNvSpPr/>
          <p:nvPr userDrawn="1"/>
        </p:nvSpPr>
        <p:spPr>
          <a:xfrm>
            <a:off x="1466123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1" name="Shape 791"/>
          <p:cNvSpPr/>
          <p:nvPr userDrawn="1"/>
        </p:nvSpPr>
        <p:spPr>
          <a:xfrm>
            <a:off x="11029271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3" name="Shape 789"/>
          <p:cNvSpPr/>
          <p:nvPr userDrawn="1"/>
        </p:nvSpPr>
        <p:spPr>
          <a:xfrm>
            <a:off x="740038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2" name="Shape 788"/>
          <p:cNvSpPr/>
          <p:nvPr userDrawn="1"/>
        </p:nvSpPr>
        <p:spPr>
          <a:xfrm>
            <a:off x="376784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1" name="Shape 787"/>
          <p:cNvSpPr/>
          <p:nvPr userDrawn="1"/>
        </p:nvSpPr>
        <p:spPr>
          <a:xfrm>
            <a:off x="13891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5" name="Shape 805"/>
          <p:cNvSpPr/>
          <p:nvPr userDrawn="1"/>
        </p:nvSpPr>
        <p:spPr>
          <a:xfrm>
            <a:off x="1466123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6" name="Shape 806"/>
          <p:cNvSpPr/>
          <p:nvPr userDrawn="1"/>
        </p:nvSpPr>
        <p:spPr>
          <a:xfrm>
            <a:off x="11029271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4" name="Shape 804"/>
          <p:cNvSpPr/>
          <p:nvPr userDrawn="1"/>
        </p:nvSpPr>
        <p:spPr>
          <a:xfrm>
            <a:off x="740038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3" name="Shape 803"/>
          <p:cNvSpPr/>
          <p:nvPr userDrawn="1"/>
        </p:nvSpPr>
        <p:spPr>
          <a:xfrm>
            <a:off x="376784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2" name="Shape 802"/>
          <p:cNvSpPr/>
          <p:nvPr userDrawn="1"/>
        </p:nvSpPr>
        <p:spPr>
          <a:xfrm>
            <a:off x="13891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1029845" y="166139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7400384" y="166138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40150" y="163718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769038" y="166138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14661849" y="163719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139533" y="2382921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3769038" y="238534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7400383" y="238534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11029845" y="238534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4661849" y="238292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3769038" y="460696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7397923" y="460696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11029845" y="460696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14661849" y="460454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139533" y="461168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49" grpId="0" animBg="1"/>
      <p:bldP spid="48" grpId="0" animBg="1"/>
      <p:bldP spid="47" grpId="0" animBg="1"/>
      <p:bldP spid="31" grpId="0" animBg="1"/>
      <p:bldP spid="41" grpId="0" animBg="1"/>
      <p:bldP spid="23" grpId="0" animBg="1"/>
      <p:bldP spid="22" grpId="0" animBg="1"/>
      <p:bldP spid="21" grpId="0" animBg="1"/>
      <p:bldP spid="55" grpId="0" animBg="1"/>
      <p:bldP spid="56" grpId="0" animBg="1"/>
      <p:bldP spid="54" grpId="0" animBg="1"/>
      <p:bldP spid="53" grpId="0" animBg="1"/>
      <p:bldP spid="52" grpId="0" animBg="1"/>
      <p:bldP spid="70" grpId="0"/>
      <p:bldP spid="69" grpId="0"/>
      <p:bldP spid="36" grpId="0"/>
      <p:bldP spid="68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45588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61102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397" y="1684064"/>
            <a:ext cx="13718381" cy="3582505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397" y="5404725"/>
            <a:ext cx="13718381" cy="248441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799965" indent="0" algn="ctr">
              <a:buNone/>
              <a:defRPr sz="2400"/>
            </a:lvl8pPr>
            <a:lvl9pPr marL="5485765" indent="0" algn="ctr">
              <a:buNone/>
              <a:defRPr sz="24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8291175" cy="1029017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7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2452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55112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5390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261102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5588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4559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030073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5588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3261102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8162437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17893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33017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30509" y="3783704"/>
            <a:ext cx="8162437" cy="5488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61539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7053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61538" y="6596829"/>
            <a:ext cx="8162437" cy="2675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51588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75"/>
            </a:lvl1pPr>
          </a:lstStyle>
          <a:p>
            <a:r>
              <a:rPr lang="en-US"/>
              <a:t>Header Full Image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220704" y="2858382"/>
            <a:ext cx="7155912" cy="5764122"/>
            <a:chOff x="6812620" y="1905000"/>
            <a:chExt cx="4769780" cy="3841562"/>
          </a:xfrm>
        </p:grpSpPr>
        <p:sp>
          <p:nvSpPr>
            <p:cNvPr id="3" name="Freeform 5"/>
            <p:cNvSpPr/>
            <p:nvPr/>
          </p:nvSpPr>
          <p:spPr bwMode="auto">
            <a:xfrm>
              <a:off x="6812620" y="1905000"/>
              <a:ext cx="4769780" cy="2883809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Rectangle 8" hidden="1"/>
            <p:cNvSpPr>
              <a:spLocks noChangeArrowheads="1"/>
            </p:cNvSpPr>
            <p:nvPr/>
          </p:nvSpPr>
          <p:spPr bwMode="auto">
            <a:xfrm>
              <a:off x="7019359" y="2122288"/>
              <a:ext cx="4356300" cy="244712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8386374" y="5681164"/>
              <a:ext cx="1605398" cy="65398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8377934" y="5176974"/>
              <a:ext cx="1620164" cy="55482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9164812" y="1985165"/>
              <a:ext cx="65398" cy="65398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9164812" y="1980945"/>
              <a:ext cx="65398" cy="65398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9175359" y="1991493"/>
              <a:ext cx="44302" cy="421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9188016" y="1999933"/>
              <a:ext cx="21096" cy="253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9194346" y="2010479"/>
              <a:ext cx="6330" cy="633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8377934" y="5176974"/>
              <a:ext cx="1310055" cy="55482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6812620" y="4788809"/>
              <a:ext cx="4769780" cy="45356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6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0531716" y="3184714"/>
            <a:ext cx="6529949" cy="36770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1514769" y="2755669"/>
            <a:ext cx="4097186" cy="5819477"/>
            <a:chOff x="7675180" y="1836546"/>
            <a:chExt cx="2730983" cy="3878454"/>
          </a:xfrm>
        </p:grpSpPr>
        <p:sp>
          <p:nvSpPr>
            <p:cNvPr id="3" name="Freeform 33"/>
            <p:cNvSpPr/>
            <p:nvPr/>
          </p:nvSpPr>
          <p:spPr bwMode="auto">
            <a:xfrm>
              <a:off x="7675180" y="1836546"/>
              <a:ext cx="2730983" cy="3878454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34"/>
            <p:cNvSpPr/>
            <p:nvPr/>
          </p:nvSpPr>
          <p:spPr bwMode="auto">
            <a:xfrm>
              <a:off x="7691573" y="1849660"/>
              <a:ext cx="2701475" cy="384894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35"/>
            <p:cNvSpPr>
              <a:spLocks noChangeArrowheads="1"/>
            </p:cNvSpPr>
            <p:nvPr/>
          </p:nvSpPr>
          <p:spPr bwMode="auto">
            <a:xfrm>
              <a:off x="9016083" y="1993913"/>
              <a:ext cx="49179" cy="49179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36"/>
            <p:cNvSpPr>
              <a:spLocks noChangeArrowheads="1"/>
            </p:cNvSpPr>
            <p:nvPr/>
          </p:nvSpPr>
          <p:spPr bwMode="auto">
            <a:xfrm>
              <a:off x="9016083" y="1990636"/>
              <a:ext cx="49179" cy="4917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37"/>
            <p:cNvSpPr>
              <a:spLocks noChangeArrowheads="1"/>
            </p:cNvSpPr>
            <p:nvPr/>
          </p:nvSpPr>
          <p:spPr bwMode="auto">
            <a:xfrm>
              <a:off x="9025918" y="2000470"/>
              <a:ext cx="29508" cy="295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38"/>
            <p:cNvSpPr>
              <a:spLocks noChangeArrowheads="1"/>
            </p:cNvSpPr>
            <p:nvPr/>
          </p:nvSpPr>
          <p:spPr bwMode="auto">
            <a:xfrm>
              <a:off x="9032475" y="2007028"/>
              <a:ext cx="16393" cy="16393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39"/>
            <p:cNvSpPr/>
            <p:nvPr/>
          </p:nvSpPr>
          <p:spPr bwMode="auto">
            <a:xfrm>
              <a:off x="9039031" y="2013584"/>
              <a:ext cx="3279" cy="3279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40"/>
            <p:cNvSpPr>
              <a:spLocks noChangeArrowheads="1"/>
            </p:cNvSpPr>
            <p:nvPr/>
          </p:nvSpPr>
          <p:spPr bwMode="auto">
            <a:xfrm>
              <a:off x="8963628" y="2007028"/>
              <a:ext cx="22950" cy="2295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7839104" y="2161118"/>
              <a:ext cx="2406411" cy="3209642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7852218" y="2174232"/>
              <a:ext cx="2380184" cy="31834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43"/>
            <p:cNvSpPr>
              <a:spLocks noChangeArrowheads="1"/>
            </p:cNvSpPr>
            <p:nvPr/>
          </p:nvSpPr>
          <p:spPr bwMode="auto">
            <a:xfrm>
              <a:off x="8940677" y="5439607"/>
              <a:ext cx="203266" cy="2065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44"/>
            <p:cNvSpPr/>
            <p:nvPr/>
          </p:nvSpPr>
          <p:spPr bwMode="auto">
            <a:xfrm>
              <a:off x="8989855" y="5488783"/>
              <a:ext cx="104911" cy="104911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1779707" y="3263318"/>
            <a:ext cx="3566779" cy="47746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84" tIns="68592" rIns="137184" bIns="6859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89"/>
            <a:ext cx="18291175" cy="10275487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2019/10/8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0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3"/>
            <a:ext cx="241578" cy="144061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4"/>
            <a:ext cx="241578" cy="144061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6"/>
            <a:ext cx="241578" cy="144061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6"/>
            <a:ext cx="241578" cy="144061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3"/>
            <a:ext cx="241578" cy="144061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1"/>
            <a:ext cx="241578" cy="144061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8"/>
            <a:ext cx="241578" cy="144061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ECA86D00-B51D-44F4-A3B9-C2DFF566A6B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t>10/8/2019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7468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91ECCB08-6A54-4A6F-9C2D-8452F220261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5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7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8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859"/>
            <a:ext cx="15776139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9282"/>
            <a:ext cx="15776139" cy="652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708" y="9537468"/>
            <a:ext cx="4266670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2235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372235" rtl="0" eaLnBrk="1" latinLnBrk="0" hangingPunct="1">
        <a:lnSpc>
          <a:spcPts val="7200"/>
        </a:lnSpc>
        <a:spcBef>
          <a:spcPct val="0"/>
        </a:spcBef>
        <a:buNone/>
        <a:defRPr sz="5100" b="0" kern="1200">
          <a:solidFill>
            <a:schemeClr val="accent1"/>
          </a:solidFill>
          <a:latin typeface="Sinkin Sans 200 X Light" pitchFamily="50" charset="0"/>
          <a:ea typeface="+mj-ea"/>
          <a:cs typeface="+mj-cs"/>
        </a:defRPr>
      </a:lvl1pPr>
    </p:titleStyle>
    <p:bodyStyle>
      <a:lvl1pPr marL="0" indent="0" algn="l" defTabSz="137223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None/>
        <a:defRPr sz="42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1pPr>
      <a:lvl2pPr marL="685800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2pPr>
      <a:lvl3pPr marL="13722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3pPr>
      <a:lvl4pPr marL="20580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4pPr>
      <a:lvl5pPr marL="27438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5pPr>
      <a:lvl6pPr marL="3773170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970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5405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1205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22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027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607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250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830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6" tIns="68582" rIns="137166" bIns="6858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91"/>
            <a:ext cx="18291175" cy="10275486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2019/10/8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1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5"/>
            <a:ext cx="241578" cy="144060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6"/>
            <a:ext cx="241578" cy="144060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7"/>
            <a:ext cx="241578" cy="144060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8"/>
            <a:ext cx="241578" cy="144060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5"/>
            <a:ext cx="241578" cy="144060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2"/>
            <a:ext cx="241578" cy="144060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9"/>
            <a:ext cx="241578" cy="144060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0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6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76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1" b="18331"/>
          <a:stretch>
            <a:fillRect/>
          </a:stretch>
        </p:blipFill>
        <p:spPr/>
      </p:pic>
      <p:sp>
        <p:nvSpPr>
          <p:cNvPr id="6" name="Text Placeholder 33"/>
          <p:cNvSpPr txBox="1"/>
          <p:nvPr/>
        </p:nvSpPr>
        <p:spPr>
          <a:xfrm>
            <a:off x="5148521" y="7161311"/>
            <a:ext cx="8029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诚挚引导 </a:t>
            </a:r>
            <a:r>
              <a:rPr lang="en-US" altLang="zh-CN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· </a:t>
            </a:r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睿智到老</a:t>
            </a:r>
            <a:endParaRPr lang="en-AU" altLang="zh-CN" sz="6000" dirty="0">
              <a:solidFill>
                <a:srgbClr val="5053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Box 20"/>
          <p:cNvSpPr txBox="1"/>
          <p:nvPr/>
        </p:nvSpPr>
        <p:spPr>
          <a:xfrm>
            <a:off x="2538453" y="8744457"/>
            <a:ext cx="13214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200000"/>
              </a:lnSpc>
              <a:spcBef>
                <a:spcPct val="20000"/>
              </a:spcBef>
              <a:defRPr/>
            </a:pPr>
            <a:r>
              <a:rPr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山不辞土，故能成其高；海不辞水，故能成其深！</a:t>
            </a:r>
          </a:p>
        </p:txBody>
      </p:sp>
      <p:sp>
        <p:nvSpPr>
          <p:cNvPr id="8" name="矩形 7"/>
          <p:cNvSpPr/>
          <p:nvPr/>
        </p:nvSpPr>
        <p:spPr>
          <a:xfrm>
            <a:off x="8701494" y="8274276"/>
            <a:ext cx="9235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18291174" cy="6517111"/>
          </a:xfrm>
          <a:prstGeom prst="rect">
            <a:avLst/>
          </a:prstGeom>
          <a:gradFill>
            <a:gsLst>
              <a:gs pos="0">
                <a:srgbClr val="2C5777">
                  <a:alpha val="9000"/>
                </a:srgbClr>
              </a:gs>
              <a:gs pos="100000">
                <a:srgbClr val="4C4477">
                  <a:alpha val="88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hape 3512"/>
          <p:cNvSpPr/>
          <p:nvPr/>
        </p:nvSpPr>
        <p:spPr>
          <a:xfrm>
            <a:off x="7145055" y="5586083"/>
            <a:ext cx="4001067" cy="95279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>
              <a:cs typeface="+mn-ea"/>
              <a:sym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7259055" y="5843337"/>
            <a:ext cx="3773064" cy="43828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Now … Let’s Talk About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7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8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54489" y="410220"/>
            <a:ext cx="3055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ADC</a:t>
            </a:r>
            <a:r>
              <a:rPr lang="zh-CN" altLang="en-US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转换方式</a:t>
            </a:r>
            <a:endParaRPr lang="zh-CN" altLang="en-US" b="1" dirty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0725" y="1203245"/>
            <a:ext cx="172078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扫描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模式，此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模式用来扫描一组模拟通道。扫描模式可通过设置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ADC_CR1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寄存器的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SCAN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位来选择。一旦这个位被设置，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ADC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扫描所有被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ADC_SQRX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寄存器（对规则通道）或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ADC_JSQR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（对注入通道）选中的所有通道。在每个组的每个通道上执行单次转换。在每个转换结束时，同一组的下一个通道被自动转换。如果设置了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位，转换不会在选择组的最后一个通道上停止，而是再次从选择组的第一个通道继续转换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3645" r="5899"/>
          <a:stretch/>
        </p:blipFill>
        <p:spPr>
          <a:xfrm>
            <a:off x="706911" y="4335001"/>
            <a:ext cx="16273808" cy="397772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6911" y="8569743"/>
            <a:ext cx="17151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这里需要注意的是：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如果在使用扫描模式的情况下使用中断，会在最后一个通道转换完毕后才会产生中断。而连续转换，是在每次转换后，都会产生中断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07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7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8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59394" y="41022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外部触发转换</a:t>
            </a:r>
            <a:endParaRPr lang="zh-CN" altLang="en-US" b="1" i="0" dirty="0">
              <a:solidFill>
                <a:srgbClr val="4F4F4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0725" y="1400671"/>
            <a:ext cx="173518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外部触发方式可以由，定时器</a:t>
            </a:r>
            <a:r>
              <a:rPr lang="zh-CN" altLang="en-US" dirty="0"/>
              <a:t>捕捉、</a:t>
            </a:r>
            <a:r>
              <a:rPr lang="en-US" altLang="zh-CN" dirty="0" smtClean="0"/>
              <a:t>EXTI</a:t>
            </a:r>
            <a:r>
              <a:rPr lang="zh-CN" altLang="en-US" dirty="0" smtClean="0"/>
              <a:t>线实现。</a:t>
            </a:r>
            <a:r>
              <a:rPr lang="zh-CN" altLang="en-US" dirty="0"/>
              <a:t>如果设置了</a:t>
            </a:r>
            <a:r>
              <a:rPr lang="en-US" altLang="zh-CN" dirty="0"/>
              <a:t>EXTTRIG</a:t>
            </a:r>
            <a:r>
              <a:rPr lang="zh-CN" altLang="en-US" dirty="0"/>
              <a:t>控制位，则外部事件就能够触发转换。</a:t>
            </a:r>
            <a:r>
              <a:rPr lang="en-US" altLang="zh-CN" dirty="0"/>
              <a:t>EXTSEL[2:0]</a:t>
            </a:r>
            <a:r>
              <a:rPr lang="zh-CN" altLang="en-US" dirty="0"/>
              <a:t>和</a:t>
            </a:r>
            <a:r>
              <a:rPr lang="en-US" altLang="zh-CN" dirty="0"/>
              <a:t>JEXTSEL2:0]</a:t>
            </a:r>
            <a:r>
              <a:rPr lang="zh-CN" altLang="en-US" dirty="0"/>
              <a:t>控制位允许应用程序选择</a:t>
            </a:r>
            <a:r>
              <a:rPr lang="en-US" altLang="zh-CN" dirty="0"/>
              <a:t>8</a:t>
            </a:r>
            <a:r>
              <a:rPr lang="zh-CN" altLang="en-US" dirty="0"/>
              <a:t>个可能的事件中的某一个，可以触发规则和注入组的采样。注意： 当外部触发信号被选为</a:t>
            </a:r>
            <a:r>
              <a:rPr lang="en-US" altLang="zh-CN" dirty="0"/>
              <a:t>ADC</a:t>
            </a:r>
            <a:r>
              <a:rPr lang="zh-CN" altLang="en-US" dirty="0"/>
              <a:t>规则或注入转换时，只有它的上升沿可以启动转换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25" y="4425007"/>
            <a:ext cx="12023254" cy="542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2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7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8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25371" y="40046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自动校准</a:t>
            </a:r>
            <a:endParaRPr lang="zh-CN" altLang="en-US" b="1" i="0" dirty="0">
              <a:solidFill>
                <a:srgbClr val="4F4F4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0725" y="1249995"/>
            <a:ext cx="173518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校准</a:t>
            </a:r>
            <a:r>
              <a:rPr lang="en-US" altLang="zh-CN" dirty="0"/>
              <a:t>ADC</a:t>
            </a:r>
            <a:r>
              <a:rPr lang="zh-CN" altLang="en-US" dirty="0"/>
              <a:t>有一个内置自校准模式。校准可大幅减小因内部电容器组的变化而造成的准精度误差。在校准期间，在每个电容器上都会计算出一个误差修正码（数字值），这个码用于消除在随后的转换中每个电容器上产生的误差。通过设置</a:t>
            </a:r>
            <a:r>
              <a:rPr lang="en-US" altLang="zh-CN" dirty="0"/>
              <a:t>ADC_CR2</a:t>
            </a:r>
            <a:r>
              <a:rPr lang="zh-CN" altLang="en-US" dirty="0"/>
              <a:t>寄存器的</a:t>
            </a:r>
            <a:r>
              <a:rPr lang="en-US" altLang="zh-CN" dirty="0"/>
              <a:t>CAL</a:t>
            </a:r>
            <a:r>
              <a:rPr lang="zh-CN" altLang="en-US" dirty="0"/>
              <a:t>位启动校准。一旦校准结束，</a:t>
            </a:r>
            <a:r>
              <a:rPr lang="en-US" altLang="zh-CN" dirty="0"/>
              <a:t>CAL</a:t>
            </a:r>
            <a:r>
              <a:rPr lang="zh-CN" altLang="en-US" dirty="0"/>
              <a:t>位被硬件复位，可以开始正常转换。建议在上电时执行一次</a:t>
            </a:r>
            <a:r>
              <a:rPr lang="en-US" altLang="zh-CN" dirty="0"/>
              <a:t>ADC</a:t>
            </a:r>
            <a:r>
              <a:rPr lang="zh-CN" altLang="en-US" dirty="0"/>
              <a:t>校准。校准阶段结束后，校准码储存在</a:t>
            </a:r>
            <a:r>
              <a:rPr lang="en-US" altLang="zh-CN" dirty="0"/>
              <a:t>ADC_DR</a:t>
            </a:r>
            <a:r>
              <a:rPr lang="zh-CN" altLang="en-US" dirty="0"/>
              <a:t>中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643" y="4713039"/>
            <a:ext cx="15192010" cy="485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1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7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8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440731" y="41022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数据对齐</a:t>
            </a:r>
            <a:endParaRPr lang="zh-CN" altLang="en-US" b="1" i="0" dirty="0">
              <a:solidFill>
                <a:srgbClr val="4F4F4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0725" y="1472679"/>
            <a:ext cx="170638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由于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STM32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ADC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位逐次逼近型的模拟数字转换器，而数据保存在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位寄存器中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。所以，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ADC_CR2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寄存器中的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ALIGN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位选择转换后数据储存的对齐方式。数据可以左对齐或右对齐，如下图所示：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4620" t="2597" r="4063" b="5195"/>
          <a:stretch/>
        </p:blipFill>
        <p:spPr>
          <a:xfrm>
            <a:off x="650725" y="3436928"/>
            <a:ext cx="14903574" cy="439025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50725" y="8037107"/>
            <a:ext cx="16057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注入组通道转换的数据值已经减去了在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ADC_JOFRx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寄存器中定义的偏移量，因此结果可以是一个负值。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SEXT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位是扩展的符号值。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对于规则组通道，不需减去偏移值，因此只有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个位有效</a:t>
            </a:r>
            <a:endParaRPr lang="zh-CN" alt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61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7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8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25371" y="41022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通道采样时间</a:t>
            </a:r>
            <a:endParaRPr lang="zh-CN" altLang="en-US" b="1" i="0" dirty="0">
              <a:solidFill>
                <a:srgbClr val="4F4F4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0725" y="1544687"/>
            <a:ext cx="172798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ADC</a:t>
            </a:r>
            <a:r>
              <a:rPr lang="zh-CN" altLang="en-US" dirty="0"/>
              <a:t>使用若干个</a:t>
            </a:r>
            <a:r>
              <a:rPr lang="en-US" altLang="zh-CN" dirty="0"/>
              <a:t>ADC_CLK</a:t>
            </a:r>
            <a:r>
              <a:rPr lang="zh-CN" altLang="en-US" dirty="0"/>
              <a:t>周期对输入电压采样，采样周期数目可以通过</a:t>
            </a:r>
            <a:r>
              <a:rPr lang="en-US" altLang="zh-CN" dirty="0"/>
              <a:t>ADC_SMPR1</a:t>
            </a:r>
            <a:r>
              <a:rPr lang="zh-CN" altLang="en-US" dirty="0"/>
              <a:t>和</a:t>
            </a:r>
            <a:r>
              <a:rPr lang="en-US" altLang="zh-CN" dirty="0"/>
              <a:t>ADC_SMPR2</a:t>
            </a:r>
            <a:r>
              <a:rPr lang="zh-CN" altLang="en-US" dirty="0"/>
              <a:t>寄存器中的</a:t>
            </a:r>
            <a:r>
              <a:rPr lang="en-US" altLang="zh-CN" dirty="0"/>
              <a:t>SMP[2:0]</a:t>
            </a:r>
            <a:r>
              <a:rPr lang="zh-CN" altLang="en-US" dirty="0"/>
              <a:t>位更改。每个通道可以分别用不同的时间采样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</a:t>
            </a:r>
            <a:r>
              <a:rPr lang="zh-CN" altLang="en-US" dirty="0"/>
              <a:t>转换时间如下计算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TCONV </a:t>
            </a:r>
            <a:r>
              <a:rPr lang="en-US" altLang="zh-CN" dirty="0"/>
              <a:t>= </a:t>
            </a:r>
            <a:r>
              <a:rPr lang="zh-CN" altLang="en-US" dirty="0"/>
              <a:t>采样时间</a:t>
            </a:r>
            <a:r>
              <a:rPr lang="en-US" altLang="zh-CN" dirty="0"/>
              <a:t>+ 12.5</a:t>
            </a:r>
            <a:r>
              <a:rPr lang="zh-CN" altLang="en-US" dirty="0"/>
              <a:t>个</a:t>
            </a:r>
            <a:r>
              <a:rPr lang="zh-CN" altLang="en-US" dirty="0" smtClean="0"/>
              <a:t>周期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zh-CN" altLang="en-US" dirty="0"/>
              <a:t>：当</a:t>
            </a:r>
            <a:r>
              <a:rPr lang="en-US" altLang="zh-CN" dirty="0"/>
              <a:t>ADCCLK=14MHz</a:t>
            </a:r>
            <a:r>
              <a:rPr lang="zh-CN" altLang="en-US" dirty="0"/>
              <a:t>，采样时间为</a:t>
            </a:r>
            <a:r>
              <a:rPr lang="en-US" altLang="zh-CN" dirty="0"/>
              <a:t>1.5</a:t>
            </a:r>
            <a:r>
              <a:rPr lang="zh-CN" altLang="en-US" dirty="0"/>
              <a:t>周期时，</a:t>
            </a:r>
            <a:r>
              <a:rPr lang="en-US" altLang="zh-CN" dirty="0"/>
              <a:t>TCONV =1.5+12.5=14</a:t>
            </a:r>
            <a:r>
              <a:rPr lang="zh-CN" altLang="en-US" dirty="0"/>
              <a:t>周期</a:t>
            </a:r>
            <a:r>
              <a:rPr lang="en-US" altLang="zh-CN" dirty="0"/>
              <a:t>=1μs</a:t>
            </a:r>
            <a:r>
              <a:rPr lang="zh-CN" altLang="en-US" dirty="0"/>
              <a:t>。故而，</a:t>
            </a:r>
            <a:r>
              <a:rPr lang="en-US" altLang="zh-CN" dirty="0"/>
              <a:t>ADC</a:t>
            </a:r>
            <a:r>
              <a:rPr lang="zh-CN" altLang="en-US" dirty="0"/>
              <a:t>的最小采样时间</a:t>
            </a:r>
            <a:r>
              <a:rPr lang="en-US" altLang="zh-CN" dirty="0"/>
              <a:t>1us</a:t>
            </a:r>
            <a:r>
              <a:rPr lang="zh-CN" altLang="en-US" dirty="0"/>
              <a:t>（</a:t>
            </a:r>
            <a:r>
              <a:rPr lang="en-US" altLang="zh-CN" dirty="0"/>
              <a:t>ADC</a:t>
            </a:r>
            <a:r>
              <a:rPr lang="zh-CN" altLang="en-US" dirty="0"/>
              <a:t>时钟</a:t>
            </a:r>
            <a:r>
              <a:rPr lang="en-US" altLang="zh-CN" dirty="0"/>
              <a:t>=14MHz</a:t>
            </a:r>
            <a:r>
              <a:rPr lang="zh-CN" altLang="en-US" dirty="0"/>
              <a:t>，采样周期为</a:t>
            </a:r>
            <a:r>
              <a:rPr lang="en-US" altLang="zh-CN" dirty="0"/>
              <a:t>1.5</a:t>
            </a:r>
            <a:r>
              <a:rPr lang="zh-CN" altLang="en-US" dirty="0"/>
              <a:t>周期下得到）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详细的</a:t>
            </a:r>
            <a:r>
              <a:rPr lang="en-US" altLang="zh-CN" dirty="0" smtClean="0"/>
              <a:t>ADC</a:t>
            </a:r>
            <a:r>
              <a:rPr lang="zh-CN" altLang="en-US" dirty="0" smtClean="0"/>
              <a:t>寄存器请参考数据手册。</a:t>
            </a:r>
            <a:endParaRPr lang="en-US" altLang="zh-CN" dirty="0" smtClean="0"/>
          </a:p>
          <a:p>
            <a:r>
              <a:rPr lang="zh-CN" altLang="en-US" dirty="0" smtClean="0"/>
              <a:t>例程代码只是简单的</a:t>
            </a:r>
            <a:r>
              <a:rPr lang="en-US" altLang="zh-CN" dirty="0" smtClean="0"/>
              <a:t>ADC</a:t>
            </a:r>
            <a:r>
              <a:rPr lang="zh-CN" altLang="en-US" dirty="0" smtClean="0"/>
              <a:t>单次转换实现，仅供参考。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92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2540" y="0"/>
            <a:ext cx="18291175" cy="10290175"/>
          </a:xfrm>
        </p:spPr>
      </p:pic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541201" y="4140493"/>
            <a:ext cx="9212898" cy="124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zh-CN" altLang="en-US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分享结束谢谢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877335" y="7449343"/>
            <a:ext cx="4536504" cy="902800"/>
            <a:chOff x="6877335" y="7449343"/>
            <a:chExt cx="4536504" cy="902800"/>
          </a:xfrm>
        </p:grpSpPr>
        <p:sp>
          <p:nvSpPr>
            <p:cNvPr id="5" name="圆角矩形 4"/>
            <p:cNvSpPr/>
            <p:nvPr/>
          </p:nvSpPr>
          <p:spPr>
            <a:xfrm>
              <a:off x="6877335" y="7449343"/>
              <a:ext cx="4536504" cy="90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877335" y="7700803"/>
              <a:ext cx="45364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716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GND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工作室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---</a:t>
              </a:r>
              <a:r>
                <a:rPr lang="en-US" altLang="zh-CN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AlvinZHANG</a:t>
              </a:r>
              <a:endPara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7862291" y="6215916"/>
            <a:ext cx="25707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KNOWLEDGE  SHARING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130800" y="5721350"/>
            <a:ext cx="8054975" cy="107950"/>
            <a:chOff x="7201371" y="5721151"/>
            <a:chExt cx="3672408" cy="3876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201371" y="5721151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01371" y="5759915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GND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2086610"/>
            <a:ext cx="1495425" cy="146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99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bldLvl="0" animBg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12700" y="0"/>
            <a:ext cx="18291175" cy="10290175"/>
          </a:xfrm>
        </p:spPr>
      </p:pic>
      <p:sp>
        <p:nvSpPr>
          <p:cNvPr id="19" name="矩形 18"/>
          <p:cNvSpPr/>
          <p:nvPr/>
        </p:nvSpPr>
        <p:spPr>
          <a:xfrm>
            <a:off x="7862291" y="6215916"/>
            <a:ext cx="25707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KNOWLEDGE  SHARING</a:t>
            </a: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541201" y="4140493"/>
            <a:ext cx="9212898" cy="124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en-US" altLang="zh-CN" sz="8100" b="1" cap="all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STM32</a:t>
            </a:r>
            <a:r>
              <a:rPr lang="zh-CN" altLang="en-US" sz="8100" b="1" cap="all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知识</a:t>
            </a:r>
            <a:r>
              <a:rPr lang="zh-CN" altLang="en-US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分享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130800" y="5721350"/>
            <a:ext cx="8054975" cy="107950"/>
            <a:chOff x="7201371" y="5721151"/>
            <a:chExt cx="3672408" cy="38764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201371" y="5721151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201371" y="5759915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6877335" y="7449343"/>
            <a:ext cx="4536504" cy="902800"/>
            <a:chOff x="6877335" y="7449343"/>
            <a:chExt cx="4536504" cy="902800"/>
          </a:xfrm>
        </p:grpSpPr>
        <p:sp>
          <p:nvSpPr>
            <p:cNvPr id="29" name="圆角矩形 28"/>
            <p:cNvSpPr/>
            <p:nvPr/>
          </p:nvSpPr>
          <p:spPr>
            <a:xfrm>
              <a:off x="6877335" y="7449343"/>
              <a:ext cx="4536504" cy="90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77335" y="7700803"/>
              <a:ext cx="45364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716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GND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工作室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---</a:t>
              </a:r>
              <a:r>
                <a:rPr lang="en-US" altLang="zh-CN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AlvinZHANG</a:t>
              </a:r>
              <a:endPara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 descr="GND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2086610"/>
            <a:ext cx="1495425" cy="146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50"/>
                            </p:stCondLst>
                            <p:childTnLst>
                              <p:par>
                                <p:cTn id="3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 bldLvl="0" animBg="1"/>
      <p:bldP spid="20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33"/>
          <p:cNvSpPr txBox="1"/>
          <p:nvPr/>
        </p:nvSpPr>
        <p:spPr>
          <a:xfrm>
            <a:off x="5384036" y="5394233"/>
            <a:ext cx="7552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9600" dirty="0" err="1" smtClean="0">
                <a:solidFill>
                  <a:srgbClr val="525068"/>
                </a:solidFill>
                <a:cs typeface="+mn-ea"/>
                <a:sym typeface="+mn-lt"/>
              </a:rPr>
              <a:t>adc_project</a:t>
            </a:r>
            <a:endParaRPr lang="en-US" altLang="en-AU" sz="96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4" name="平行四边形 93"/>
          <p:cNvSpPr/>
          <p:nvPr/>
        </p:nvSpPr>
        <p:spPr>
          <a:xfrm>
            <a:off x="5154295" y="3147060"/>
            <a:ext cx="7981950" cy="1254125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平行四边形 94"/>
          <p:cNvSpPr/>
          <p:nvPr/>
        </p:nvSpPr>
        <p:spPr>
          <a:xfrm rot="480000">
            <a:off x="5701665" y="2943860"/>
            <a:ext cx="779780" cy="197294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平行四边形 95"/>
          <p:cNvSpPr/>
          <p:nvPr/>
        </p:nvSpPr>
        <p:spPr>
          <a:xfrm rot="600000">
            <a:off x="11649710" y="2927350"/>
            <a:ext cx="779780" cy="197294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6232525" y="3267075"/>
            <a:ext cx="58261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</a:rPr>
              <a:t>GND-STM32</a:t>
            </a:r>
            <a:endParaRPr lang="en-US" altLang="zh-CN" sz="6000" dirty="0">
              <a:solidFill>
                <a:schemeClr val="bg1"/>
              </a:solidFill>
            </a:endParaRPr>
          </a:p>
        </p:txBody>
      </p:sp>
      <p:grpSp>
        <p:nvGrpSpPr>
          <p:cNvPr id="25" name="Group 276"/>
          <p:cNvGrpSpPr/>
          <p:nvPr/>
        </p:nvGrpSpPr>
        <p:grpSpPr>
          <a:xfrm flipV="1">
            <a:off x="5568168" y="6981956"/>
            <a:ext cx="7026697" cy="323370"/>
            <a:chOff x="5071484" y="4559432"/>
            <a:chExt cx="1599308" cy="74272"/>
          </a:xfrm>
        </p:grpSpPr>
        <p:sp>
          <p:nvSpPr>
            <p:cNvPr id="26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2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9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34" name="Straight Connector 265"/>
              <p:cNvCxnSpPr>
                <a:endCxn id="26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4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63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25068"/>
                </a:solidFill>
                <a:cs typeface="+mn-ea"/>
              </a:rPr>
              <a:t>ADC</a:t>
            </a:r>
            <a:r>
              <a:rPr lang="zh-CN" altLang="en-US" sz="3200" b="1" dirty="0" smtClean="0">
                <a:solidFill>
                  <a:srgbClr val="525068"/>
                </a:solidFill>
                <a:cs typeface="+mn-ea"/>
              </a:rPr>
              <a:t>的基本定义</a:t>
            </a:r>
            <a:endParaRPr lang="zh-CN" altLang="en-US" sz="3200" b="1" dirty="0">
              <a:solidFill>
                <a:srgbClr val="525068"/>
              </a:solidFill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0725" y="1247630"/>
            <a:ext cx="172078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Analog-to-Digital Converter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的缩写。指模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数转换器或者模拟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数字转换器。是指将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连续变量的模拟信号转换为离散的数字信号的器件</a:t>
            </a:r>
            <a:endParaRPr lang="zh-CN" altLang="en-US" dirty="0"/>
          </a:p>
        </p:txBody>
      </p:sp>
      <p:grpSp>
        <p:nvGrpSpPr>
          <p:cNvPr id="9" name="Group 1058"/>
          <p:cNvGrpSpPr/>
          <p:nvPr/>
        </p:nvGrpSpPr>
        <p:grpSpPr>
          <a:xfrm>
            <a:off x="454421" y="2840831"/>
            <a:ext cx="574644" cy="574796"/>
            <a:chOff x="0" y="0"/>
            <a:chExt cx="766155" cy="766155"/>
          </a:xfrm>
        </p:grpSpPr>
        <p:sp>
          <p:nvSpPr>
            <p:cNvPr id="10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11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218565" y="2840830"/>
            <a:ext cx="3517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ADC</a:t>
            </a:r>
            <a:r>
              <a:rPr lang="zh-CN" altLang="en-US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的主要特征</a:t>
            </a:r>
            <a:endParaRPr lang="zh-CN" altLang="en-US" b="1" i="0" dirty="0">
              <a:solidFill>
                <a:srgbClr val="4F4F4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4419" y="3582703"/>
            <a:ext cx="1740413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12</a:t>
            </a:r>
            <a:r>
              <a:rPr lang="zh-CN" altLang="en-US" sz="3200" dirty="0"/>
              <a:t>位逐次逼近型的模拟数字转换器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r>
              <a:rPr lang="zh-CN" altLang="en-US" sz="3200" dirty="0" smtClean="0"/>
              <a:t>最多</a:t>
            </a:r>
            <a:r>
              <a:rPr lang="zh-CN" altLang="en-US" sz="3200" dirty="0"/>
              <a:t>带</a:t>
            </a:r>
            <a:r>
              <a:rPr lang="en-US" altLang="zh-CN" sz="3200" dirty="0"/>
              <a:t>3</a:t>
            </a:r>
            <a:r>
              <a:rPr lang="zh-CN" altLang="en-US" sz="3200" dirty="0"/>
              <a:t>个</a:t>
            </a:r>
            <a:r>
              <a:rPr lang="en-US" altLang="zh-CN" sz="3200" dirty="0"/>
              <a:t>ADC</a:t>
            </a:r>
            <a:r>
              <a:rPr lang="zh-CN" altLang="en-US" sz="3200" dirty="0"/>
              <a:t>控制器，可以单独使用，也可以使用双重模式提高采样率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r>
              <a:rPr lang="zh-CN" altLang="en-US" sz="3200" dirty="0" smtClean="0"/>
              <a:t>最多</a:t>
            </a:r>
            <a:r>
              <a:rPr lang="zh-CN" altLang="en-US" sz="3200" dirty="0"/>
              <a:t>支持</a:t>
            </a:r>
            <a:r>
              <a:rPr lang="en-US" altLang="zh-CN" sz="3200" dirty="0"/>
              <a:t>23</a:t>
            </a:r>
            <a:r>
              <a:rPr lang="zh-CN" altLang="en-US" sz="3200" dirty="0"/>
              <a:t>个通道，可最多测量</a:t>
            </a:r>
            <a:r>
              <a:rPr lang="en-US" altLang="zh-CN" sz="3200" dirty="0"/>
              <a:t>21</a:t>
            </a:r>
            <a:r>
              <a:rPr lang="zh-CN" altLang="en-US" sz="3200" dirty="0"/>
              <a:t>个外部和</a:t>
            </a:r>
            <a:r>
              <a:rPr lang="en-US" altLang="zh-CN" sz="3200" dirty="0"/>
              <a:t>2</a:t>
            </a:r>
            <a:r>
              <a:rPr lang="zh-CN" altLang="en-US" sz="3200" dirty="0"/>
              <a:t>个内部信号源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r>
              <a:rPr lang="zh-CN" altLang="en-US" sz="3200" dirty="0" smtClean="0"/>
              <a:t>支持</a:t>
            </a:r>
            <a:r>
              <a:rPr lang="zh-CN" altLang="en-US" sz="3200" dirty="0"/>
              <a:t>单次和连续转换模式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r>
              <a:rPr lang="zh-CN" altLang="en-US" sz="3200" dirty="0" smtClean="0"/>
              <a:t>转换</a:t>
            </a:r>
            <a:r>
              <a:rPr lang="zh-CN" altLang="en-US" sz="3200" dirty="0"/>
              <a:t>结束，注入转换结束，和发生模拟看门狗事件时产生中断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r>
              <a:rPr lang="zh-CN" altLang="en-US" sz="3200" dirty="0" smtClean="0"/>
              <a:t>通道</a:t>
            </a:r>
            <a:r>
              <a:rPr lang="en-US" altLang="zh-CN" sz="3200" dirty="0"/>
              <a:t>0</a:t>
            </a:r>
            <a:r>
              <a:rPr lang="zh-CN" altLang="en-US" sz="3200" dirty="0"/>
              <a:t>到通道</a:t>
            </a:r>
            <a:r>
              <a:rPr lang="en-US" altLang="zh-CN" sz="3200" dirty="0"/>
              <a:t>n</a:t>
            </a:r>
            <a:r>
              <a:rPr lang="zh-CN" altLang="en-US" sz="3200" dirty="0"/>
              <a:t>的自动扫描模式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r>
              <a:rPr lang="zh-CN" altLang="en-US" sz="3200" dirty="0" smtClean="0"/>
              <a:t>自动</a:t>
            </a:r>
            <a:r>
              <a:rPr lang="zh-CN" altLang="en-US" sz="3200" dirty="0"/>
              <a:t>校准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r>
              <a:rPr lang="zh-CN" altLang="en-US" sz="3200" dirty="0" smtClean="0"/>
              <a:t>采样间隔</a:t>
            </a:r>
            <a:r>
              <a:rPr lang="zh-CN" altLang="en-US" sz="3200" dirty="0"/>
              <a:t>可以按通道编程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r>
              <a:rPr lang="zh-CN" altLang="en-US" sz="3200" dirty="0" smtClean="0"/>
              <a:t>规则</a:t>
            </a:r>
            <a:r>
              <a:rPr lang="zh-CN" altLang="en-US" sz="3200" dirty="0"/>
              <a:t>通道和注入通道均有外部触发选项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r>
              <a:rPr lang="zh-CN" altLang="en-US" sz="3200" dirty="0" smtClean="0"/>
              <a:t>转换</a:t>
            </a:r>
            <a:r>
              <a:rPr lang="zh-CN" altLang="en-US" sz="3200" dirty="0"/>
              <a:t>结果支持左对齐或右对齐方式存储在</a:t>
            </a:r>
            <a:r>
              <a:rPr lang="en-US" altLang="zh-CN" sz="3200" dirty="0"/>
              <a:t>16</a:t>
            </a:r>
            <a:r>
              <a:rPr lang="zh-CN" altLang="en-US" sz="3200" dirty="0"/>
              <a:t>位数据寄存器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r>
              <a:rPr lang="en-US" altLang="zh-CN" sz="3200" dirty="0" smtClean="0"/>
              <a:t>ADC</a:t>
            </a:r>
            <a:r>
              <a:rPr lang="zh-CN" altLang="en-US" sz="3200" dirty="0"/>
              <a:t>转换时间：最大转换速率 </a:t>
            </a:r>
            <a:r>
              <a:rPr lang="en-US" altLang="zh-CN" sz="3200" dirty="0"/>
              <a:t>1us</a:t>
            </a:r>
            <a:r>
              <a:rPr lang="zh-CN" altLang="en-US" sz="3200" dirty="0"/>
              <a:t>（最大转换速度为</a:t>
            </a:r>
            <a:r>
              <a:rPr lang="en-US" altLang="zh-CN" sz="3200" dirty="0"/>
              <a:t>1MHz</a:t>
            </a:r>
            <a:r>
              <a:rPr lang="zh-CN" altLang="en-US" sz="3200" dirty="0"/>
              <a:t>，在</a:t>
            </a:r>
            <a:r>
              <a:rPr lang="en-US" altLang="zh-CN" sz="3200" dirty="0"/>
              <a:t>ADCCLK=14M</a:t>
            </a:r>
            <a:r>
              <a:rPr lang="zh-CN" altLang="en-US" sz="3200" dirty="0"/>
              <a:t>，采样周期为</a:t>
            </a:r>
            <a:r>
              <a:rPr lang="en-US" altLang="zh-CN" sz="3200" dirty="0"/>
              <a:t>1.5</a:t>
            </a:r>
            <a:r>
              <a:rPr lang="zh-CN" altLang="en-US" sz="3200" dirty="0"/>
              <a:t>个</a:t>
            </a:r>
            <a:r>
              <a:rPr lang="en-US" altLang="zh-CN" sz="3200" dirty="0"/>
              <a:t>ADC</a:t>
            </a:r>
            <a:r>
              <a:rPr lang="zh-CN" altLang="en-US" sz="3200" dirty="0"/>
              <a:t>时钟下得到）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r>
              <a:rPr lang="en-US" altLang="zh-CN" sz="3200" dirty="0" smtClean="0"/>
              <a:t>ADC</a:t>
            </a:r>
            <a:r>
              <a:rPr lang="zh-CN" altLang="en-US" sz="3200" dirty="0"/>
              <a:t>供电要求：</a:t>
            </a:r>
            <a:r>
              <a:rPr lang="en-US" altLang="zh-CN" sz="3200" dirty="0"/>
              <a:t>2.4V-3.6V</a:t>
            </a:r>
            <a:r>
              <a:rPr lang="zh-CN" altLang="en-US" sz="3200" dirty="0"/>
              <a:t>；</a:t>
            </a:r>
            <a:r>
              <a:rPr lang="en-US" altLang="zh-CN" sz="3200" dirty="0"/>
              <a:t>ADC</a:t>
            </a:r>
            <a:r>
              <a:rPr lang="zh-CN" altLang="en-US" sz="3200" dirty="0"/>
              <a:t>输入范围：</a:t>
            </a:r>
            <a:r>
              <a:rPr lang="en-US" altLang="zh-CN" sz="3200" dirty="0"/>
              <a:t>VREF- ≤  VIN  ≤  VREF+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  <p:bldP spid="9" grpId="0" bldLvl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25068"/>
                </a:solidFill>
                <a:cs typeface="+mn-ea"/>
                <a:sym typeface="+mn-ea"/>
              </a:rPr>
              <a:t>ADC</a:t>
            </a:r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引脚图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5709" r="4438" b="2450"/>
          <a:stretch/>
        </p:blipFill>
        <p:spPr>
          <a:xfrm>
            <a:off x="650725" y="2213709"/>
            <a:ext cx="8219628" cy="80648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03160" y="2552799"/>
            <a:ext cx="9144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由右图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中可以看出，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STM32F103ZET6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带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ADC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控制器，一共支持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个通道，包括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个外部和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个内部信号源；但是每个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ADC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控制器最多只可以有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个通道，包括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个外部和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个内部信号源。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0725" y="1258996"/>
            <a:ext cx="102230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STM32F10x</a:t>
            </a:r>
            <a:r>
              <a:rPr lang="zh-CN" altLang="en-US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系列芯片</a:t>
            </a:r>
            <a:r>
              <a:rPr lang="en-US" altLang="zh-CN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ADC</a:t>
            </a:r>
            <a:r>
              <a:rPr lang="zh-CN" altLang="en-US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通道和引脚对应关系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7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25068"/>
                </a:solidFill>
                <a:cs typeface="+mn-ea"/>
                <a:sym typeface="+mn-ea"/>
              </a:rPr>
              <a:t>ADC</a:t>
            </a:r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时钟配置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2739" y="636922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41" y="1255504"/>
            <a:ext cx="15748662" cy="886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25068"/>
                </a:solidFill>
                <a:cs typeface="+mn-ea"/>
                <a:sym typeface="+mn-ea"/>
              </a:rPr>
              <a:t>ADC</a:t>
            </a:r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时钟配置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454" y="1400671"/>
            <a:ext cx="170870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上图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中标注的来自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ADC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预分频器的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ADCCLK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ADC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模块的时钟来源。通常，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由时钟控制器提供的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ADCCLK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时钟和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PCLK2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APB2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时钟）同步。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RCC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控制器为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ADC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时钟提供一个专用的可编程预分频器</a:t>
            </a:r>
            <a:r>
              <a:rPr lang="zh-CN" altLang="en-US" b="1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b="1" dirty="0" smtClean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/>
              <a:t>需要注意的是模拟输入信号不要超过</a:t>
            </a:r>
            <a:r>
              <a:rPr lang="en-US" altLang="zh-CN" dirty="0" smtClean="0"/>
              <a:t>3.3V</a:t>
            </a:r>
            <a:r>
              <a:rPr lang="zh-CN" altLang="en-US" dirty="0" smtClean="0"/>
              <a:t>。不要让</a:t>
            </a:r>
            <a:r>
              <a:rPr lang="en-US" altLang="zh-CN" dirty="0" smtClean="0"/>
              <a:t>ADC</a:t>
            </a:r>
            <a:r>
              <a:rPr lang="zh-CN" altLang="en-US" dirty="0" smtClean="0"/>
              <a:t>的时钟超过</a:t>
            </a:r>
            <a:r>
              <a:rPr lang="en-US" altLang="zh-CN" dirty="0" smtClean="0"/>
              <a:t>14MHz,</a:t>
            </a:r>
            <a:r>
              <a:rPr lang="zh-CN" altLang="en-US" dirty="0" smtClean="0"/>
              <a:t>否则可能不准。</a:t>
            </a:r>
            <a:r>
              <a:rPr lang="en-US" altLang="zh-CN" dirty="0" smtClean="0"/>
              <a:t>ADC</a:t>
            </a:r>
            <a:r>
              <a:rPr lang="zh-CN" altLang="en-US" dirty="0" smtClean="0"/>
              <a:t>的时钟一般是</a:t>
            </a:r>
            <a:r>
              <a:rPr lang="en-US" altLang="zh-CN" dirty="0" smtClean="0"/>
              <a:t>PCLK2</a:t>
            </a:r>
            <a:r>
              <a:rPr lang="zh-CN" altLang="en-US" dirty="0" smtClean="0"/>
              <a:t>，也就是</a:t>
            </a:r>
            <a:r>
              <a:rPr lang="en-US" altLang="zh-CN" dirty="0" smtClean="0"/>
              <a:t>72MHz,</a:t>
            </a:r>
            <a:r>
              <a:rPr lang="zh-CN" altLang="en-US" dirty="0" smtClean="0"/>
              <a:t>此时应该</a:t>
            </a:r>
            <a:r>
              <a:rPr lang="en-US" altLang="zh-CN" dirty="0" smtClean="0"/>
              <a:t>6</a:t>
            </a:r>
            <a:r>
              <a:rPr lang="zh-CN" altLang="en-US" dirty="0" smtClean="0"/>
              <a:t>分频或者</a:t>
            </a:r>
            <a:r>
              <a:rPr lang="en-US" altLang="zh-CN" dirty="0" smtClean="0"/>
              <a:t>8</a:t>
            </a:r>
            <a:r>
              <a:rPr lang="zh-CN" altLang="en-US" dirty="0" smtClean="0"/>
              <a:t>分频。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84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7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8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368723" y="445987"/>
            <a:ext cx="3055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ADC</a:t>
            </a:r>
            <a:r>
              <a:rPr lang="zh-CN" altLang="en-US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转换方式</a:t>
            </a:r>
            <a:endParaRPr lang="zh-CN" altLang="en-US" b="1" i="0" dirty="0">
              <a:solidFill>
                <a:srgbClr val="4F4F4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4971" y="1288685"/>
            <a:ext cx="171698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STM32</a:t>
            </a:r>
            <a:r>
              <a:rPr lang="zh-CN" altLang="en-US" dirty="0"/>
              <a:t>的</a:t>
            </a:r>
            <a:r>
              <a:rPr lang="en-US" altLang="zh-CN" dirty="0"/>
              <a:t>ADC</a:t>
            </a:r>
            <a:r>
              <a:rPr lang="zh-CN" altLang="en-US" dirty="0" smtClean="0"/>
              <a:t>的转换模式有三种，单</a:t>
            </a:r>
            <a:r>
              <a:rPr lang="zh-CN" altLang="en-US" dirty="0"/>
              <a:t>次转换、连续转换、扫描转换模式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单</a:t>
            </a:r>
            <a:r>
              <a:rPr lang="zh-CN" altLang="en-US" dirty="0"/>
              <a:t>次转换</a:t>
            </a:r>
            <a:r>
              <a:rPr lang="zh-CN" altLang="en-US" dirty="0" smtClean="0"/>
              <a:t>模式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单</a:t>
            </a:r>
            <a:r>
              <a:rPr lang="zh-CN" altLang="en-US" dirty="0"/>
              <a:t>次转换模式下，</a:t>
            </a:r>
            <a:r>
              <a:rPr lang="en-US" altLang="zh-CN" dirty="0"/>
              <a:t>ADC</a:t>
            </a:r>
            <a:r>
              <a:rPr lang="zh-CN" altLang="en-US" dirty="0"/>
              <a:t>只执行一次转换。该模式既可通过设置</a:t>
            </a:r>
            <a:r>
              <a:rPr lang="en-US" altLang="zh-CN" dirty="0"/>
              <a:t>ADC_CR2</a:t>
            </a:r>
            <a:r>
              <a:rPr lang="zh-CN" altLang="en-US" dirty="0"/>
              <a:t>寄存器的</a:t>
            </a:r>
            <a:r>
              <a:rPr lang="en-US" altLang="zh-CN" dirty="0"/>
              <a:t>ADON</a:t>
            </a:r>
            <a:r>
              <a:rPr lang="zh-CN" altLang="en-US" dirty="0"/>
              <a:t>位（只适用于规则通道）启动也可通过外部触发启动（适用于规则通道或注入通道），这时</a:t>
            </a:r>
            <a:r>
              <a:rPr lang="en-US" altLang="zh-CN" dirty="0"/>
              <a:t>CONT</a:t>
            </a:r>
            <a:r>
              <a:rPr lang="zh-CN" altLang="en-US" dirty="0"/>
              <a:t>位为</a:t>
            </a:r>
            <a:r>
              <a:rPr lang="en-US" altLang="zh-CN" dirty="0"/>
              <a:t>0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ADC</a:t>
            </a:r>
            <a:r>
              <a:rPr lang="zh-CN" altLang="en-US" dirty="0" smtClean="0"/>
              <a:t>例程也是用单次转换）</a:t>
            </a:r>
            <a:r>
              <a:rPr lang="zh-CN" altLang="en-US" dirty="0"/>
              <a:t> 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9" y="4972905"/>
            <a:ext cx="10048800" cy="492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8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7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8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25371" y="410220"/>
            <a:ext cx="3055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ADC</a:t>
            </a:r>
            <a:r>
              <a:rPr lang="zh-CN" altLang="en-US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转换方式</a:t>
            </a:r>
            <a:endParaRPr lang="zh-CN" altLang="en-US" b="1" dirty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0725" y="1400671"/>
            <a:ext cx="173518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连续转换模式</a:t>
            </a:r>
          </a:p>
          <a:p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在连续转换模式中，当前面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ADC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转换一结束马上就启动另一次转换。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此模式可通过外部触发启动或通过设置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ADC_CR2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寄存器上的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ADON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位启动，此时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位是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89" y="3704926"/>
            <a:ext cx="12028514" cy="62116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124" y="4021137"/>
            <a:ext cx="43529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Ikon Yellow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BFA4"/>
      </a:accent1>
      <a:accent2>
        <a:srgbClr val="7B7BAD"/>
      </a:accent2>
      <a:accent3>
        <a:srgbClr val="32AFC8"/>
      </a:accent3>
      <a:accent4>
        <a:srgbClr val="1275B2"/>
      </a:accent4>
      <a:accent5>
        <a:srgbClr val="0479DA"/>
      </a:accent5>
      <a:accent6>
        <a:srgbClr val="8F298A"/>
      </a:accent6>
      <a:hlink>
        <a:srgbClr val="1FBFA4"/>
      </a:hlink>
      <a:folHlink>
        <a:srgbClr val="BFBFBF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BBBB5"/>
      </a:accent1>
      <a:accent2>
        <a:srgbClr val="D9D9D9"/>
      </a:accent2>
      <a:accent3>
        <a:srgbClr val="7BBBB5"/>
      </a:accent3>
      <a:accent4>
        <a:srgbClr val="7BBBB5"/>
      </a:accent4>
      <a:accent5>
        <a:srgbClr val="7BBBB5"/>
      </a:accent5>
      <a:accent6>
        <a:srgbClr val="7F7F7F"/>
      </a:accent6>
      <a:hlink>
        <a:srgbClr val="7F7F7F"/>
      </a:hlink>
      <a:folHlink>
        <a:srgbClr val="FFC000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cxv35r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1087</Words>
  <Application>Microsoft Office PowerPoint</Application>
  <PresentationFormat>自定义</PresentationFormat>
  <Paragraphs>66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Sinkin Sans 200 X Light</vt:lpstr>
      <vt:lpstr>Sinkin Sans 300 Light</vt:lpstr>
      <vt:lpstr>Source Sans Pro Light</vt:lpstr>
      <vt:lpstr>微软雅黑</vt:lpstr>
      <vt:lpstr>微软雅黑</vt:lpstr>
      <vt:lpstr>Arial</vt:lpstr>
      <vt:lpstr>6_Office 主题</vt:lpstr>
      <vt:lpstr>1_Office Theme</vt:lpstr>
      <vt:lpstr>2_Office Theme</vt:lpstr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Alvin ZHANG （張煜唐）</cp:lastModifiedBy>
  <cp:revision>262</cp:revision>
  <dcterms:created xsi:type="dcterms:W3CDTF">2011-08-31T09:28:00Z</dcterms:created>
  <dcterms:modified xsi:type="dcterms:W3CDTF">2019-10-08T09:03:32Z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