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5"/>
  </p:notesMasterIdLst>
  <p:sldIdLst>
    <p:sldId id="380" r:id="rId5"/>
    <p:sldId id="351" r:id="rId6"/>
    <p:sldId id="376" r:id="rId7"/>
    <p:sldId id="400" r:id="rId8"/>
    <p:sldId id="397" r:id="rId9"/>
    <p:sldId id="418" r:id="rId10"/>
    <p:sldId id="402" r:id="rId11"/>
    <p:sldId id="403" r:id="rId12"/>
    <p:sldId id="417" r:id="rId13"/>
    <p:sldId id="394" r:id="rId14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74" d="100"/>
          <a:sy n="74" d="100"/>
        </p:scale>
        <p:origin x="534" y="66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9/9/2019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51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单片机知识分享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042887" y="1556875"/>
            <a:ext cx="218148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cs typeface="+mn-ea"/>
                <a:sym typeface="+mn-lt"/>
              </a:rPr>
              <a:t>Sections Menu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13363" y="694290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章节目录</a:t>
            </a:r>
          </a:p>
        </p:txBody>
      </p:sp>
      <p:grpSp>
        <p:nvGrpSpPr>
          <p:cNvPr id="32" name="Group 276"/>
          <p:cNvGrpSpPr/>
          <p:nvPr/>
        </p:nvGrpSpPr>
        <p:grpSpPr>
          <a:xfrm>
            <a:off x="8481087" y="1935985"/>
            <a:ext cx="1329007" cy="61719"/>
            <a:chOff x="5071484" y="4559432"/>
            <a:chExt cx="1599308" cy="74272"/>
          </a:xfrm>
        </p:grpSpPr>
        <p:sp>
          <p:nvSpPr>
            <p:cNvPr id="33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3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2" name="Text Placeholder 33"/>
          <p:cNvSpPr txBox="1"/>
          <p:nvPr/>
        </p:nvSpPr>
        <p:spPr>
          <a:xfrm>
            <a:off x="6269197" y="3225368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69197" y="5439613"/>
            <a:ext cx="330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Key_irq_project</a:t>
            </a:r>
            <a:endParaRPr lang="en-US" altLang="zh-CN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269197" y="428899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12097227" y="544850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I2c_oled_project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12097227" y="670707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Spi_w25qxx_project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6269197" y="794151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Usart_project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12097227" y="3215843"/>
            <a:ext cx="29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Timer_project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6269197" y="670707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Pwm_project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12097227" y="4298518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Single_dht11_project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4307840" y="436435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/>
          <p:cNvSpPr/>
          <p:nvPr/>
        </p:nvSpPr>
        <p:spPr>
          <a:xfrm rot="660000">
            <a:off x="445897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91"/>
          <p:cNvSpPr/>
          <p:nvPr/>
        </p:nvSpPr>
        <p:spPr>
          <a:xfrm rot="660000">
            <a:off x="570611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41520" y="428879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94" name="平行四边形 93"/>
          <p:cNvSpPr/>
          <p:nvPr/>
        </p:nvSpPr>
        <p:spPr>
          <a:xfrm>
            <a:off x="4307205" y="32912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660000">
            <a:off x="445833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60000">
            <a:off x="570547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540885" y="32156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98" name="平行四边形 97"/>
          <p:cNvSpPr/>
          <p:nvPr/>
        </p:nvSpPr>
        <p:spPr>
          <a:xfrm>
            <a:off x="4307840" y="551497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rot="660000">
            <a:off x="445897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/>
          <p:cNvSpPr/>
          <p:nvPr/>
        </p:nvSpPr>
        <p:spPr>
          <a:xfrm rot="660000">
            <a:off x="570611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541520" y="543941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02" name="平行四边形 101"/>
          <p:cNvSpPr/>
          <p:nvPr/>
        </p:nvSpPr>
        <p:spPr>
          <a:xfrm>
            <a:off x="4308475" y="67830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/>
          <p:cNvSpPr/>
          <p:nvPr/>
        </p:nvSpPr>
        <p:spPr>
          <a:xfrm rot="660000">
            <a:off x="445960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/>
          <p:cNvSpPr/>
          <p:nvPr/>
        </p:nvSpPr>
        <p:spPr>
          <a:xfrm rot="660000">
            <a:off x="570674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4542155" y="67075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06" name="平行四边形 105"/>
          <p:cNvSpPr/>
          <p:nvPr/>
        </p:nvSpPr>
        <p:spPr>
          <a:xfrm>
            <a:off x="4307205" y="801751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/>
          <p:cNvSpPr/>
          <p:nvPr/>
        </p:nvSpPr>
        <p:spPr>
          <a:xfrm rot="660000">
            <a:off x="445833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/>
          <p:cNvSpPr/>
          <p:nvPr/>
        </p:nvSpPr>
        <p:spPr>
          <a:xfrm rot="660000">
            <a:off x="570547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40885" y="794194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0" name="平行四边形 109"/>
          <p:cNvSpPr/>
          <p:nvPr/>
        </p:nvSpPr>
        <p:spPr>
          <a:xfrm>
            <a:off x="10133965" y="32905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/>
          <p:cNvSpPr/>
          <p:nvPr/>
        </p:nvSpPr>
        <p:spPr>
          <a:xfrm rot="660000">
            <a:off x="1028509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/>
          <p:cNvSpPr/>
          <p:nvPr/>
        </p:nvSpPr>
        <p:spPr>
          <a:xfrm rot="660000">
            <a:off x="1153223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367645" y="32150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4" name="平行四边形 113"/>
          <p:cNvSpPr/>
          <p:nvPr/>
        </p:nvSpPr>
        <p:spPr>
          <a:xfrm>
            <a:off x="10134600" y="437451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660000">
            <a:off x="1028573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/>
          <p:cNvSpPr/>
          <p:nvPr/>
        </p:nvSpPr>
        <p:spPr>
          <a:xfrm rot="660000">
            <a:off x="1153287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368280" y="429895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8" name="平行四边形 117"/>
          <p:cNvSpPr/>
          <p:nvPr/>
        </p:nvSpPr>
        <p:spPr>
          <a:xfrm>
            <a:off x="10135235" y="552450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/>
          <p:cNvSpPr/>
          <p:nvPr/>
        </p:nvSpPr>
        <p:spPr>
          <a:xfrm rot="660000">
            <a:off x="1028636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/>
          <p:cNvSpPr/>
          <p:nvPr/>
        </p:nvSpPr>
        <p:spPr>
          <a:xfrm rot="660000">
            <a:off x="1153350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368915" y="544893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26" name="平行四边形 125"/>
          <p:cNvSpPr/>
          <p:nvPr/>
        </p:nvSpPr>
        <p:spPr>
          <a:xfrm>
            <a:off x="10135870" y="67837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/>
          <p:cNvSpPr/>
          <p:nvPr/>
        </p:nvSpPr>
        <p:spPr>
          <a:xfrm rot="660000">
            <a:off x="1028700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/>
          <p:cNvSpPr/>
          <p:nvPr/>
        </p:nvSpPr>
        <p:spPr>
          <a:xfrm rot="660000">
            <a:off x="1153414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369550" y="67081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12097227" y="794365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Iwdg</a:t>
            </a:r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0135870" y="802028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660000">
            <a:off x="1028700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660000">
            <a:off x="1153414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369550" y="794472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0X09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5384036" y="5394233"/>
            <a:ext cx="7552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>
                <a:solidFill>
                  <a:srgbClr val="525068"/>
                </a:solidFill>
                <a:cs typeface="+mn-ea"/>
                <a:sym typeface="+mn-lt"/>
              </a:rPr>
              <a:t>Led_project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</a:rPr>
              <a:t>0X00</a:t>
            </a: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18565" y="445770"/>
            <a:ext cx="4187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51单片机引脚介绍</a:t>
            </a:r>
          </a:p>
        </p:txBody>
      </p:sp>
      <p:pic>
        <p:nvPicPr>
          <p:cNvPr id="6" name="图片 5" descr="dea399f04f0110043ba26c0fff497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2315210"/>
            <a:ext cx="5147310" cy="5659120"/>
          </a:xfrm>
          <a:prstGeom prst="rect">
            <a:avLst/>
          </a:prstGeom>
        </p:spPr>
      </p:pic>
      <p:sp>
        <p:nvSpPr>
          <p:cNvPr id="9" name="对角圆角矩形 8"/>
          <p:cNvSpPr/>
          <p:nvPr/>
        </p:nvSpPr>
        <p:spPr>
          <a:xfrm>
            <a:off x="5695950" y="269684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5758180" y="280797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07430" y="2696845"/>
            <a:ext cx="97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RST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745095" y="2696845"/>
            <a:ext cx="2800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复位输入</a:t>
            </a:r>
          </a:p>
        </p:txBody>
      </p:sp>
      <p:sp>
        <p:nvSpPr>
          <p:cNvPr id="17" name="对角圆角矩形 16"/>
          <p:cNvSpPr/>
          <p:nvPr/>
        </p:nvSpPr>
        <p:spPr>
          <a:xfrm>
            <a:off x="5695950" y="369252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5400000">
            <a:off x="5758180" y="380365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07430" y="3692525"/>
            <a:ext cx="97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RXD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745095" y="3684905"/>
            <a:ext cx="2800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串行输入</a:t>
            </a:r>
          </a:p>
        </p:txBody>
      </p:sp>
      <p:sp>
        <p:nvSpPr>
          <p:cNvPr id="28" name="对角圆角矩形 27"/>
          <p:cNvSpPr/>
          <p:nvPr/>
        </p:nvSpPr>
        <p:spPr>
          <a:xfrm>
            <a:off x="5695950" y="4688840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5758180" y="4799965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107430" y="4688840"/>
            <a:ext cx="97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TXD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745095" y="4658360"/>
            <a:ext cx="2800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串行输出</a:t>
            </a:r>
          </a:p>
        </p:txBody>
      </p:sp>
      <p:sp>
        <p:nvSpPr>
          <p:cNvPr id="35" name="对角圆角矩形 34"/>
          <p:cNvSpPr/>
          <p:nvPr/>
        </p:nvSpPr>
        <p:spPr>
          <a:xfrm>
            <a:off x="5695950" y="567753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5758180" y="578866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107430" y="5677535"/>
            <a:ext cx="97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743825" y="5662295"/>
            <a:ext cx="2800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外部中断</a:t>
            </a:r>
          </a:p>
        </p:txBody>
      </p:sp>
      <p:sp>
        <p:nvSpPr>
          <p:cNvPr id="40" name="对角圆角矩形 39"/>
          <p:cNvSpPr/>
          <p:nvPr/>
        </p:nvSpPr>
        <p:spPr>
          <a:xfrm>
            <a:off x="5695950" y="6670040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5758180" y="6781165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107430" y="6670040"/>
            <a:ext cx="97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T0/1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743825" y="6670040"/>
            <a:ext cx="334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定时器外部输入</a:t>
            </a:r>
          </a:p>
        </p:txBody>
      </p:sp>
      <p:sp>
        <p:nvSpPr>
          <p:cNvPr id="46" name="对角圆角矩形 45"/>
          <p:cNvSpPr/>
          <p:nvPr/>
        </p:nvSpPr>
        <p:spPr>
          <a:xfrm>
            <a:off x="5695950" y="766508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5758180" y="777621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017895" y="7665085"/>
            <a:ext cx="1421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WR/RD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743825" y="7665085"/>
            <a:ext cx="4360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外部数据存储器读写选通</a:t>
            </a:r>
          </a:p>
        </p:txBody>
      </p:sp>
      <p:sp>
        <p:nvSpPr>
          <p:cNvPr id="56" name="对角圆角矩形 55"/>
          <p:cNvSpPr/>
          <p:nvPr/>
        </p:nvSpPr>
        <p:spPr>
          <a:xfrm>
            <a:off x="11149965" y="270446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11212195" y="281559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1561445" y="2704465"/>
            <a:ext cx="138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XTAL1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3197840" y="2696845"/>
            <a:ext cx="523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振荡器反相放大器的输入端</a:t>
            </a:r>
          </a:p>
        </p:txBody>
      </p:sp>
      <p:sp>
        <p:nvSpPr>
          <p:cNvPr id="61" name="对角圆角矩形 60"/>
          <p:cNvSpPr/>
          <p:nvPr/>
        </p:nvSpPr>
        <p:spPr>
          <a:xfrm>
            <a:off x="11149965" y="369252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5400000">
            <a:off x="11212195" y="380365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1561445" y="3692525"/>
            <a:ext cx="138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XTAL2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3197840" y="3677285"/>
            <a:ext cx="523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振荡器反相放大器的输出端</a:t>
            </a:r>
          </a:p>
        </p:txBody>
      </p:sp>
      <p:sp>
        <p:nvSpPr>
          <p:cNvPr id="65" name="对角圆角矩形 64"/>
          <p:cNvSpPr/>
          <p:nvPr/>
        </p:nvSpPr>
        <p:spPr>
          <a:xfrm>
            <a:off x="11149965" y="4704080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11212195" y="4815205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1561445" y="4704080"/>
            <a:ext cx="138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EA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3197840" y="4688840"/>
            <a:ext cx="523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访问外部程序存储器控制信号</a:t>
            </a:r>
          </a:p>
        </p:txBody>
      </p:sp>
      <p:sp>
        <p:nvSpPr>
          <p:cNvPr id="69" name="对角圆角矩形 68"/>
          <p:cNvSpPr/>
          <p:nvPr/>
        </p:nvSpPr>
        <p:spPr>
          <a:xfrm>
            <a:off x="11149965" y="5692775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11212195" y="5803900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1315065" y="5746750"/>
            <a:ext cx="187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ALE/PROG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197840" y="5677535"/>
            <a:ext cx="523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地址锁存控制</a:t>
            </a:r>
          </a:p>
        </p:txBody>
      </p:sp>
      <p:sp>
        <p:nvSpPr>
          <p:cNvPr id="73" name="对角圆角矩形 72"/>
          <p:cNvSpPr/>
          <p:nvPr/>
        </p:nvSpPr>
        <p:spPr>
          <a:xfrm>
            <a:off x="11149965" y="6685280"/>
            <a:ext cx="1793240" cy="50673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5400000">
            <a:off x="11212195" y="6796405"/>
            <a:ext cx="370840" cy="1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1561445" y="6685280"/>
            <a:ext cx="138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PSEN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3197840" y="6670040"/>
            <a:ext cx="523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外部程序存储器选通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  <a:sym typeface="+mn-ea"/>
              </a:rPr>
              <a:t>使用</a:t>
            </a:r>
            <a:r>
              <a:rPr lang="en-US" altLang="zh-CN" sz="3200" b="1" dirty="0">
                <a:solidFill>
                  <a:srgbClr val="525068"/>
                </a:solidFill>
                <a:cs typeface="+mn-ea"/>
                <a:sym typeface="+mn-ea"/>
              </a:rPr>
              <a:t>Keil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  <a:sym typeface="+mn-ea"/>
              </a:rPr>
              <a:t>创建工程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823835" y="2592705"/>
            <a:ext cx="9839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第一步：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Project -&gt; New uVision Project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，养成好的习惯，把工程文件放进自己命名好的文件夹里，为了便于管理。</a:t>
            </a:r>
          </a:p>
        </p:txBody>
      </p:sp>
      <p:sp>
        <p:nvSpPr>
          <p:cNvPr id="40" name="Freeform 62"/>
          <p:cNvSpPr/>
          <p:nvPr/>
        </p:nvSpPr>
        <p:spPr bwMode="auto">
          <a:xfrm>
            <a:off x="6987540" y="259270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4" name="Freeform 62"/>
          <p:cNvSpPr/>
          <p:nvPr/>
        </p:nvSpPr>
        <p:spPr bwMode="auto">
          <a:xfrm>
            <a:off x="6987540" y="718248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835" y="7182485"/>
            <a:ext cx="9839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第三步，新建空白页，编写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程序，保存为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main.c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</a:p>
        </p:txBody>
      </p:sp>
      <p:sp>
        <p:nvSpPr>
          <p:cNvPr id="9" name="Freeform 62"/>
          <p:cNvSpPr/>
          <p:nvPr/>
        </p:nvSpPr>
        <p:spPr bwMode="auto">
          <a:xfrm>
            <a:off x="6987540" y="493331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3835" y="4933315"/>
            <a:ext cx="9839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第二步，选择芯片：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Atmel -&gt; AT89C52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1334770"/>
            <a:ext cx="5038725" cy="1819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3330575"/>
            <a:ext cx="4646295" cy="2444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6068060"/>
            <a:ext cx="5039360" cy="10782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20" y="7412355"/>
            <a:ext cx="4946650" cy="2385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505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实验：闪烁LED核心代码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34" y="6401157"/>
            <a:ext cx="6007352" cy="27314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875"/>
          <a:stretch/>
        </p:blipFill>
        <p:spPr>
          <a:xfrm>
            <a:off x="2495486" y="4900552"/>
            <a:ext cx="4614505" cy="42554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86" y="1800785"/>
            <a:ext cx="5715905" cy="25274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2501" y="1800785"/>
            <a:ext cx="3133685" cy="403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  <a:sym typeface="+mn-ea"/>
              </a:rPr>
              <a:t>实验：闪烁LED核心代码分析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762250" y="4337486"/>
            <a:ext cx="148374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sbit是定义特殊功能寄存器的位变量，更像是类型定义。其用法相当于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取别名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sys.h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代码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上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en-US" altLang="zh-CN" sz="2800" dirty="0" err="1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sbit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P00 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=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P0^0;”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的意思是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P00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或者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方便你自己的编程的别名代替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P0^0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为了能让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编译器知道你的想法，所以前面加上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sbit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</a:p>
        </p:txBody>
      </p:sp>
      <p:sp>
        <p:nvSpPr>
          <p:cNvPr id="40" name="Freeform 62"/>
          <p:cNvSpPr/>
          <p:nvPr/>
        </p:nvSpPr>
        <p:spPr bwMode="auto">
          <a:xfrm>
            <a:off x="1925955" y="4337486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0" y="6081191"/>
            <a:ext cx="1483741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要了解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的延时函数，首先必须要了解时钟周期、机器周期与晶振频率，它们的关系是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一个机器周期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=12*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一个时钟周期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=12*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1/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晶振频率）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us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单片机执行一条语句为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4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个机器周期不等，具体要根据语句长度决定。其中调用函数时首先执行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2us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的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LCALL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指令，亦即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进入函数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；同样最后会执行一条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2us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RET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指令，亦即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出函数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。由于本开发板中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使用的是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11.0592M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的晶振，所以代码中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ea"/>
              </a:rPr>
              <a:t>delay_ms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函数内部使用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for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循环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110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次，值得注意的是，这种延时只是粗约计算，精度不够，不能满足高精度延时的需求。需要高精度的情况，就需要用到定时器，这个以后我会娓娓道来。</a:t>
            </a:r>
          </a:p>
        </p:txBody>
      </p:sp>
      <p:sp>
        <p:nvSpPr>
          <p:cNvPr id="7" name="Freeform 62"/>
          <p:cNvSpPr/>
          <p:nvPr/>
        </p:nvSpPr>
        <p:spPr bwMode="auto">
          <a:xfrm>
            <a:off x="1925955" y="608119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2250" y="2098109"/>
            <a:ext cx="14837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关于头文件与宏，一般用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stc89c52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芯片，都会使用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”#include &lt;reg52.h&gt;”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，其中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#include + .h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文件就是添加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.h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文件的格式，本项目都携带一个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sys.h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，其内部主要是宏定义以及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sbit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定义。宏定义需要使用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#define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，像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sys.h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中的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#define </a:t>
            </a:r>
            <a:r>
              <a:rPr lang="en-US" altLang="zh-CN" sz="2800" dirty="0" err="1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GPIO_SetBits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(X) (X)=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，宏定义不参与编译，而是在预处理的时候进行替换，即（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X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=1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替代</a:t>
            </a:r>
            <a:r>
              <a:rPr lang="en-US" altLang="zh-CN" sz="2800" dirty="0" err="1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GPIO_SetBits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(X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)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3" name="Freeform 62"/>
          <p:cNvSpPr/>
          <p:nvPr/>
        </p:nvSpPr>
        <p:spPr bwMode="auto">
          <a:xfrm>
            <a:off x="1925955" y="209810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25068"/>
                </a:solidFill>
                <a:cs typeface="+mn-ea"/>
                <a:sym typeface="+mn-ea"/>
              </a:rPr>
              <a:t>HEX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  <a:sym typeface="+mn-ea"/>
              </a:rPr>
              <a:t>烧写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823835" y="1946910"/>
            <a:ext cx="98399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首先，编写好代码后，需要让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Keil-uV4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编译器输出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HEX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文件。</a:t>
            </a:r>
          </a:p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具体步骤：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Target Options -&gt; Output -&gt; 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✔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Create HEX File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，此时你的工程文件内就会有一个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HEX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文件待用。</a:t>
            </a:r>
          </a:p>
        </p:txBody>
      </p:sp>
      <p:sp>
        <p:nvSpPr>
          <p:cNvPr id="40" name="Freeform 62"/>
          <p:cNvSpPr/>
          <p:nvPr/>
        </p:nvSpPr>
        <p:spPr bwMode="auto">
          <a:xfrm>
            <a:off x="6987540" y="1946910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1182"/>
          <a:stretch>
            <a:fillRect/>
          </a:stretch>
        </p:blipFill>
        <p:spPr>
          <a:xfrm>
            <a:off x="650875" y="1453515"/>
            <a:ext cx="5711190" cy="2917825"/>
          </a:xfrm>
          <a:prstGeom prst="rect">
            <a:avLst/>
          </a:prstGeom>
        </p:spPr>
      </p:pic>
      <p:sp>
        <p:nvSpPr>
          <p:cNvPr id="4" name="Freeform 62"/>
          <p:cNvSpPr/>
          <p:nvPr/>
        </p:nvSpPr>
        <p:spPr bwMode="auto">
          <a:xfrm>
            <a:off x="6987540" y="594804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835" y="5948045"/>
            <a:ext cx="98399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第三步，打开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stc-isp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烧写工具，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1.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选择单片机型号，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2.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选择串口（需要安装驱动），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3.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打开程序文件（选择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HEX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文件），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4.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下载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编程，最后一步，复位开发板，烧写成功！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4371340"/>
            <a:ext cx="3542665" cy="5850890"/>
          </a:xfrm>
          <a:prstGeom prst="rect">
            <a:avLst/>
          </a:prstGeom>
        </p:spPr>
      </p:pic>
      <p:sp>
        <p:nvSpPr>
          <p:cNvPr id="9" name="Freeform 62"/>
          <p:cNvSpPr/>
          <p:nvPr/>
        </p:nvSpPr>
        <p:spPr bwMode="auto">
          <a:xfrm>
            <a:off x="6987540" y="4296410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3835" y="4296410"/>
            <a:ext cx="9839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第二步，安装串口驱动（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CH340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），用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usb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连接开发板与电脑。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644</Words>
  <Application>Microsoft Office PowerPoint</Application>
  <PresentationFormat>自定义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Sinkin Sans 200 X Light</vt:lpstr>
      <vt:lpstr>Sinkin Sans 300 Light</vt:lpstr>
      <vt:lpstr>Source Sans Pro Light</vt:lpstr>
      <vt:lpstr>Microsoft YaHei</vt:lpstr>
      <vt:lpstr>Microsoft YaHei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Hoky Guan (關賀基)</cp:lastModifiedBy>
  <cp:revision>236</cp:revision>
  <dcterms:created xsi:type="dcterms:W3CDTF">2011-08-31T09:28:00Z</dcterms:created>
  <dcterms:modified xsi:type="dcterms:W3CDTF">2019-09-09T02:59:58Z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