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9"/>
  </p:notesMasterIdLst>
  <p:sldIdLst>
    <p:sldId id="380" r:id="rId5"/>
    <p:sldId id="351" r:id="rId6"/>
    <p:sldId id="376" r:id="rId7"/>
    <p:sldId id="40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02" r:id="rId16"/>
    <p:sldId id="420" r:id="rId17"/>
    <p:sldId id="394" r:id="rId18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69" d="100"/>
          <a:sy n="69" d="100"/>
        </p:scale>
        <p:origin x="114" y="234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9/9/2019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中断相关寄存器介绍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2819" y="4280991"/>
            <a:ext cx="13807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：门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控制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GATE=0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，定时器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计数器启动与停止仅受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TCON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寄存器中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TRX(X=0,1)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来控制。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GATE=1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，定时器计数器启动与停止由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TCON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寄存器中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TRX(X=0,1)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和外部中断引脚（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或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）上的电平状态来共同控制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：定时器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和计数器模式选择位。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C/T=1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，为计数器模式；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C/T=0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，为定时器模式。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1396525" y="428099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54180"/>
              </p:ext>
            </p:extLst>
          </p:nvPr>
        </p:nvGraphicFramePr>
        <p:xfrm>
          <a:off x="2808883" y="1760711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计数器工作模式寄存器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TMOD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中断相关寄存器介绍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99443"/>
              </p:ext>
            </p:extLst>
          </p:nvPr>
        </p:nvGraphicFramePr>
        <p:xfrm>
          <a:off x="2520851" y="1639673"/>
          <a:ext cx="12889432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3993">
                  <a:extLst>
                    <a:ext uri="{9D8B030D-6E8A-4147-A177-3AD203B41FA5}">
                      <a16:colId xmlns:a16="http://schemas.microsoft.com/office/drawing/2014/main" val="1928228324"/>
                    </a:ext>
                  </a:extLst>
                </a:gridCol>
                <a:gridCol w="1978962">
                  <a:extLst>
                    <a:ext uri="{9D8B030D-6E8A-4147-A177-3AD203B41FA5}">
                      <a16:colId xmlns:a16="http://schemas.microsoft.com/office/drawing/2014/main" val="182788453"/>
                    </a:ext>
                  </a:extLst>
                </a:gridCol>
                <a:gridCol w="8956477">
                  <a:extLst>
                    <a:ext uri="{9D8B030D-6E8A-4147-A177-3AD203B41FA5}">
                      <a16:colId xmlns:a16="http://schemas.microsoft.com/office/drawing/2014/main" val="3941208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M1M0 </a:t>
                      </a:r>
                      <a:r>
                        <a:rPr lang="zh-CN" altLang="en-US" dirty="0" smtClean="0"/>
                        <a:t>工作模式选择位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工作模式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31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，为</a:t>
                      </a:r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18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，为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4839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位初值自动重载的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0214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，仅适用于</a:t>
                      </a:r>
                      <a:r>
                        <a:rPr lang="en-US" altLang="zh-CN" dirty="0" smtClean="0"/>
                        <a:t>T0</a:t>
                      </a:r>
                      <a:r>
                        <a:rPr lang="zh-CN" altLang="en-US" dirty="0" smtClean="0"/>
                        <a:t>，分成两个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位计数器，</a:t>
                      </a:r>
                      <a:r>
                        <a:rPr lang="en-US" altLang="zh-CN" dirty="0" smtClean="0"/>
                        <a:t>T1</a:t>
                      </a:r>
                      <a:r>
                        <a:rPr lang="zh-CN" altLang="en-US" dirty="0" smtClean="0"/>
                        <a:t>停止工作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048677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065187" y="5577135"/>
            <a:ext cx="14497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在编写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单片机的定时器程序时，在程序开始处需要对定时器及中断寄存器做初始化设置，通常定时器初始化过程如下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）对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赋值，以确定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 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的工作方式。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）计算初值，并将初值写入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或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3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）中断方式时，则对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赋值，开放中断。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4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）使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置位，启动定时器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计数器定时或计数。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1228892" y="557713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9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63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：中断实现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按键亮灯核心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05627" y="2048743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中，首先要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enable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KEY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与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EXIT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，接着进入主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循环。虽然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.c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中是死循环，但一旦有中断源触发，程序会跳到中断服务函数去执行。执行完后继续返回主循环。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8669332" y="2048743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472679"/>
            <a:ext cx="6130139" cy="7378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核心模块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75451" y="2120751"/>
            <a:ext cx="9839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由于按键使用的是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P3^3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，对应的是外部中断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，需要将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IT1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EX1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与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EA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置一才能够正常使用。而且相应的中断号是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。此处在中断服务函数中实现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的亮灭。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7239156" y="212075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472679"/>
            <a:ext cx="5803834" cy="8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4240158" y="5458567"/>
            <a:ext cx="98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Key_irq_project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0X01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32819" y="1733928"/>
            <a:ext cx="1461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那么什么是中断？其全称为中断服务程序，是处理器处理“紧急事件”的一种“手段”。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1396524" y="1733928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32819" y="3209042"/>
            <a:ext cx="15913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流程：保护现场 </a:t>
            </a:r>
            <a:r>
              <a:rPr lang="en-US" altLang="zh-CN" sz="2800" dirty="0" smtClean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进入中断服务函数 </a:t>
            </a:r>
            <a:r>
              <a:rPr lang="en-US" altLang="zh-CN" sz="2800" dirty="0" smtClean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恢复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现场；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        （就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比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如，你正在看书，此时你的朋友需要你去帮一下忙，你就会用书签来标记你的进度，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          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Wingdings" panose="05000000000000000000" pitchFamily="2" charset="2"/>
              </a:rPr>
              <a:t>然后当你完成任务后，书签帮助你快速的恢复到你的阅读进度并继续往下阅读。）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2" name="Freeform 62"/>
          <p:cNvSpPr/>
          <p:nvPr/>
        </p:nvSpPr>
        <p:spPr bwMode="auto">
          <a:xfrm>
            <a:off x="1396524" y="3209042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32819" y="5558839"/>
            <a:ext cx="102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中断由 </a:t>
            </a:r>
            <a:r>
              <a:rPr lang="zh-CN" altLang="en-US" sz="2800" dirty="0" smtClean="0">
                <a:solidFill>
                  <a:srgbClr val="FF0000"/>
                </a:solidFill>
                <a:cs typeface="+mn-ea"/>
              </a:rPr>
              <a:t>中断源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与 </a:t>
            </a:r>
            <a:r>
              <a:rPr lang="zh-CN" altLang="en-US" sz="2800" dirty="0" smtClean="0">
                <a:solidFill>
                  <a:srgbClr val="FF0000"/>
                </a:solidFill>
                <a:cs typeface="+mn-ea"/>
              </a:rPr>
              <a:t>中断服务函数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组成。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4" name="Freeform 62"/>
          <p:cNvSpPr/>
          <p:nvPr/>
        </p:nvSpPr>
        <p:spPr bwMode="auto">
          <a:xfrm>
            <a:off x="1396524" y="555883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中断源介绍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17632" y="6852667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此处的中断号，需要用在中断服务函数的书写。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1881337" y="6852667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79" y="1721676"/>
            <a:ext cx="8934450" cy="4438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17632" y="8068228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优先级由上而下依次降低。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1881337" y="8068228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1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中断服务函数介绍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060995" y="5217095"/>
            <a:ext cx="9100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注意中断服务函数的格式，函数名可以随意。需要仔细核对的是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中断号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，若书写错误便无法进入中断服务函数。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1224700" y="521709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8565" y="1688703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cs typeface="+mn-ea"/>
              </a:rPr>
              <a:t>中断服务程序的</a:t>
            </a:r>
            <a:r>
              <a:rPr lang="zh-CN" altLang="en-US" sz="3200" b="1" dirty="0" smtClean="0">
                <a:solidFill>
                  <a:srgbClr val="0070C0"/>
                </a:solidFill>
                <a:cs typeface="+mn-ea"/>
              </a:rPr>
              <a:t>写法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/>
            </a:r>
            <a:br>
              <a:rPr lang="zh-CN" altLang="en-US" sz="3200" b="1" dirty="0">
                <a:solidFill>
                  <a:srgbClr val="525068"/>
                </a:solidFill>
                <a:cs typeface="+mn-ea"/>
              </a:rPr>
            </a:br>
            <a:r>
              <a:rPr lang="en-US" altLang="zh-CN" sz="3200" b="1" dirty="0">
                <a:solidFill>
                  <a:srgbClr val="525068"/>
                </a:solidFill>
                <a:cs typeface="+mn-ea"/>
              </a:rPr>
              <a:t>void 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函数名</a:t>
            </a:r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() </a:t>
            </a:r>
            <a:r>
              <a:rPr lang="en-US" altLang="zh-CN" sz="3200" b="1" dirty="0" smtClean="0">
                <a:solidFill>
                  <a:srgbClr val="C00000"/>
                </a:solidFill>
                <a:cs typeface="+mn-ea"/>
              </a:rPr>
              <a:t>interrupt</a:t>
            </a:r>
            <a:r>
              <a:rPr lang="en-US" altLang="zh-CN" sz="3200" b="1" dirty="0">
                <a:solidFill>
                  <a:srgbClr val="525068"/>
                </a:solidFill>
                <a:cs typeface="+mn-ea"/>
              </a:rPr>
              <a:t> 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中断号 </a:t>
            </a:r>
            <a:r>
              <a:rPr lang="en-US" altLang="zh-CN" sz="3200" b="1" dirty="0">
                <a:solidFill>
                  <a:srgbClr val="C00000"/>
                </a:solidFill>
                <a:cs typeface="+mn-ea"/>
              </a:rPr>
              <a:t>using</a:t>
            </a:r>
            <a:r>
              <a:rPr lang="en-US" altLang="zh-CN" sz="3200" b="1" dirty="0">
                <a:solidFill>
                  <a:srgbClr val="525068"/>
                </a:solidFill>
                <a:cs typeface="+mn-ea"/>
              </a:rPr>
              <a:t> 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工作组</a:t>
            </a:r>
            <a:br>
              <a:rPr lang="zh-CN" altLang="en-US" sz="3200" b="1" dirty="0">
                <a:solidFill>
                  <a:srgbClr val="525068"/>
                </a:solidFill>
                <a:cs typeface="+mn-ea"/>
              </a:rPr>
            </a:br>
            <a:r>
              <a:rPr lang="en-US" altLang="zh-CN" sz="3200" b="1" dirty="0">
                <a:solidFill>
                  <a:srgbClr val="525068"/>
                </a:solidFill>
                <a:cs typeface="+mn-ea"/>
              </a:rPr>
              <a:t>{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/>
            </a:r>
            <a:br>
              <a:rPr lang="zh-CN" altLang="en-US" sz="3200" b="1" dirty="0">
                <a:solidFill>
                  <a:srgbClr val="525068"/>
                </a:solidFill>
                <a:cs typeface="+mn-ea"/>
              </a:rPr>
            </a:b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中断服务程序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内容</a:t>
            </a:r>
            <a:br>
              <a:rPr lang="zh-CN" altLang="en-US" sz="3200" b="1" dirty="0">
                <a:solidFill>
                  <a:srgbClr val="525068"/>
                </a:solidFill>
                <a:cs typeface="+mn-ea"/>
              </a:rPr>
            </a:br>
            <a:r>
              <a:rPr lang="en-US" altLang="zh-CN" sz="3200" b="1" dirty="0">
                <a:solidFill>
                  <a:srgbClr val="525068"/>
                </a:solidFill>
                <a:cs typeface="+mn-ea"/>
              </a:rPr>
              <a:t>}</a:t>
            </a:r>
            <a:endParaRPr lang="zh-CN" altLang="en-US" sz="3200" b="1" dirty="0">
              <a:solidFill>
                <a:srgbClr val="525068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6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中断相关寄存器介绍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42681"/>
              </p:ext>
            </p:extLst>
          </p:nvPr>
        </p:nvGraphicFramePr>
        <p:xfrm>
          <a:off x="3456955" y="1934701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计数器控制寄存器（</a:t>
                      </a:r>
                      <a:r>
                        <a:rPr lang="en-US" altLang="zh-CN" dirty="0" smtClean="0"/>
                        <a:t>TCON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TF1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TF0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IE0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77376" y="4352999"/>
            <a:ext cx="15847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IT0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触发方式控制位；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IT0=0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为电平触发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方式；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IT0=1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为边沿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触发方式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（下降沿有效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IE0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中断请求标志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位；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IT1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触发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方式控制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IE1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中断请求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标志位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溢出中断请求控制位。</a:t>
            </a: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TF0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溢出中断请求标志位。</a:t>
            </a: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溢出中断请求控制位。</a:t>
            </a: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TF1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溢出中断请求标志位。 </a:t>
            </a:r>
          </a:p>
          <a:p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3" name="Freeform 62"/>
          <p:cNvSpPr/>
          <p:nvPr/>
        </p:nvSpPr>
        <p:spPr bwMode="auto">
          <a:xfrm>
            <a:off x="1241081" y="435299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3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中断相关寄存器介绍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7209" y="6945287"/>
            <a:ext cx="9100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EX0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允许位；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ET0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中断允许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位；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EX1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：外部中断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允许位；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ET1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允许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位；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ES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IE.4)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，串行口中断允许位；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EA 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CPU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中断允许（总允许）位；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2840914" y="6945287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54695"/>
              </p:ext>
            </p:extLst>
          </p:nvPr>
        </p:nvGraphicFramePr>
        <p:xfrm>
          <a:off x="2808883" y="5015892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中断允许控制寄存器（</a:t>
                      </a:r>
                      <a:r>
                        <a:rPr lang="en-US" altLang="zh-CN" dirty="0" smtClean="0"/>
                        <a:t>IE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ET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ET0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60" y="1087714"/>
            <a:ext cx="8692165" cy="3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670</Words>
  <Application>Microsoft Office PowerPoint</Application>
  <PresentationFormat>自定义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Sinkin Sans 200 X Light</vt:lpstr>
      <vt:lpstr>Sinkin Sans 300 Light</vt:lpstr>
      <vt:lpstr>Source Sans Pro Light</vt:lpstr>
      <vt:lpstr>微软雅黑</vt:lpstr>
      <vt:lpstr>微软雅黑</vt:lpstr>
      <vt:lpstr>Arial</vt:lpstr>
      <vt:lpstr>Wingdings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255</cp:revision>
  <dcterms:created xsi:type="dcterms:W3CDTF">2011-08-31T09:28:00Z</dcterms:created>
  <dcterms:modified xsi:type="dcterms:W3CDTF">2019-09-09T07:43:25Z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