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varScale="1">
        <p:scale>
          <a:sx n="90" d="100"/>
          <a:sy n="90" d="100"/>
        </p:scale>
        <p:origin x="103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32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ejaVu Sans" pitchFamily="2"/>
              <a:cs typeface="Lohit Hindi" pitchFamily="2"/>
            </a:endParaRPr>
          </a:p>
        </p:txBody>
      </p:sp>
      <p:sp>
        <p:nvSpPr>
          <p:cNvPr id="3" name="Date Placeholder 2"/>
          <p:cNvSpPr txBox="1">
            <a:spLocks noGrp="1"/>
          </p:cNvSpPr>
          <p:nvPr>
            <p:ph type="dt" sz="quarter" idx="1"/>
          </p:nvPr>
        </p:nvSpPr>
        <p:spPr>
          <a:xfrm>
            <a:off x="4279320" y="0"/>
            <a:ext cx="328032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DejaVu Sans" pitchFamily="2"/>
              <a:cs typeface="Lohit Hindi" pitchFamily="2"/>
            </a:endParaRPr>
          </a:p>
        </p:txBody>
      </p:sp>
      <p:sp>
        <p:nvSpPr>
          <p:cNvPr id="4" name="Footer Placeholder 3"/>
          <p:cNvSpPr txBox="1">
            <a:spLocks noGrp="1"/>
          </p:cNvSpPr>
          <p:nvPr>
            <p:ph type="ftr" sz="quarter" idx="2"/>
          </p:nvPr>
        </p:nvSpPr>
        <p:spPr>
          <a:xfrm>
            <a:off x="0" y="10157400"/>
            <a:ext cx="328032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ejaVu Sans" pitchFamily="2"/>
              <a:cs typeface="Lohit Hindi" pitchFamily="2"/>
            </a:endParaRPr>
          </a:p>
        </p:txBody>
      </p:sp>
      <p:sp>
        <p:nvSpPr>
          <p:cNvPr id="5" name="Slide Number Placeholder 4"/>
          <p:cNvSpPr txBox="1">
            <a:spLocks noGrp="1"/>
          </p:cNvSpPr>
          <p:nvPr>
            <p:ph type="sldNum" sz="quarter" idx="3"/>
          </p:nvPr>
        </p:nvSpPr>
        <p:spPr>
          <a:xfrm>
            <a:off x="4279320" y="10157400"/>
            <a:ext cx="328032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B0A92BC0-AA68-4C57-B4B1-4F7FF6D746DE}" type="slidenum">
              <a:t>‹#›</a:t>
            </a:fld>
            <a:endParaRPr lang="en-US" sz="1400" b="0" i="0" u="none" strike="noStrike" kern="1200">
              <a:ln>
                <a:noFill/>
              </a:ln>
              <a:latin typeface="Arial" pitchFamily="18"/>
              <a:ea typeface="DejaVu Sans" pitchFamily="2"/>
              <a:cs typeface="Lohit Hindi" pitchFamily="2"/>
            </a:endParaRPr>
          </a:p>
        </p:txBody>
      </p:sp>
    </p:spTree>
    <p:extLst>
      <p:ext uri="{BB962C8B-B14F-4D97-AF65-F5344CB8AC3E}">
        <p14:creationId xmlns:p14="http://schemas.microsoft.com/office/powerpoint/2010/main" val="3618523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60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320" cy="53424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9320" y="0"/>
            <a:ext cx="3280320" cy="53424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320" cy="53424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9320" y="10157400"/>
            <a:ext cx="3280320" cy="53424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DejaVu Sans" pitchFamily="2"/>
                <a:cs typeface="DejaVu Sans" pitchFamily="2"/>
              </a:defRPr>
            </a:lvl1pPr>
          </a:lstStyle>
          <a:p>
            <a:pPr lvl="0"/>
            <a:fld id="{A38CF365-D095-4DD1-A2BB-562F25FF6D82}" type="slidenum">
              <a:t>‹#›</a:t>
            </a:fld>
            <a:endParaRPr lang="en-US"/>
          </a:p>
        </p:txBody>
      </p:sp>
    </p:spTree>
    <p:extLst>
      <p:ext uri="{BB962C8B-B14F-4D97-AF65-F5344CB8AC3E}">
        <p14:creationId xmlns:p14="http://schemas.microsoft.com/office/powerpoint/2010/main" val="1869465221"/>
      </p:ext>
    </p:extLst>
  </p:cSld>
  <p:clrMap bg1="lt1" tx1="dk1" bg2="lt2" tx2="dk2" accent1="accent1" accent2="accent2" accent3="accent3" accent4="accent4" accent5="accent5" accent6="accent6" hlink="hlink" folHlink="folHlink"/>
  <p:notesStyle>
    <a:lvl1pPr marL="216000" marR="0" indent="0" rtl="0" hangingPunct="0">
      <a:tabLst/>
      <a:defRPr lang="en-US" sz="2000" b="0" i="0" u="none" strike="noStrike" kern="1200">
        <a:ln>
          <a:noFill/>
        </a:ln>
        <a:latin typeface="Arial"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CF6B7D5-0D72-4EC2-8224-4248154F941A}" type="slidenum">
              <a:t>1</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3912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9D0159E-67BD-4520-9F07-E02C7EB494B1}" type="slidenum">
              <a:t>2</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56000" y="5078520"/>
            <a:ext cx="6047640" cy="4811400"/>
          </a:xfrm>
        </p:spPr>
        <p:txBody>
          <a:bodyPr/>
          <a:lstStyle/>
          <a:p>
            <a:endParaRPr lang="en-US"/>
          </a:p>
        </p:txBody>
      </p:sp>
    </p:spTree>
    <p:extLst>
      <p:ext uri="{BB962C8B-B14F-4D97-AF65-F5344CB8AC3E}">
        <p14:creationId xmlns:p14="http://schemas.microsoft.com/office/powerpoint/2010/main" val="2273507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7416686-68B6-492C-8A2B-3A8893138D09}" type="slidenum">
              <a:t>3</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56000" y="5078520"/>
            <a:ext cx="6047640" cy="4811400"/>
          </a:xfrm>
        </p:spPr>
        <p:txBody>
          <a:bodyPr/>
          <a:lstStyle/>
          <a:p>
            <a:endParaRPr lang="en-US"/>
          </a:p>
        </p:txBody>
      </p:sp>
    </p:spTree>
    <p:extLst>
      <p:ext uri="{BB962C8B-B14F-4D97-AF65-F5344CB8AC3E}">
        <p14:creationId xmlns:p14="http://schemas.microsoft.com/office/powerpoint/2010/main" val="326696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E4F9D25-24EC-46FE-8740-CE1914B7990E}" type="slidenum">
              <a:t>4</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76740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812E722-3564-4F71-9B72-8DAA12537821}" type="slidenum">
              <a:t>5</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08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95A5D36-6090-4B76-BE5C-9B45E984598D}" type="slidenum">
              <a:t>6</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56000" y="5078520"/>
            <a:ext cx="6047640" cy="4811400"/>
          </a:xfrm>
        </p:spPr>
        <p:txBody>
          <a:bodyPr/>
          <a:lstStyle/>
          <a:p>
            <a:endParaRPr lang="en-US"/>
          </a:p>
        </p:txBody>
      </p:sp>
    </p:spTree>
    <p:extLst>
      <p:ext uri="{BB962C8B-B14F-4D97-AF65-F5344CB8AC3E}">
        <p14:creationId xmlns:p14="http://schemas.microsoft.com/office/powerpoint/2010/main" val="3862708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C3C45EB-B34F-4F5C-842B-2AC60CF1E4C3}" type="slidenum">
              <a:t>7</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56000" y="5078520"/>
            <a:ext cx="6047640" cy="4811400"/>
          </a:xfrm>
        </p:spPr>
        <p:txBody>
          <a:bodyPr/>
          <a:lstStyle/>
          <a:p>
            <a:endParaRPr lang="en-US"/>
          </a:p>
        </p:txBody>
      </p:sp>
    </p:spTree>
    <p:extLst>
      <p:ext uri="{BB962C8B-B14F-4D97-AF65-F5344CB8AC3E}">
        <p14:creationId xmlns:p14="http://schemas.microsoft.com/office/powerpoint/2010/main" val="660909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B27380F-54DB-49B7-A8BC-93A2C4773066}" type="slidenum">
              <a:t>8</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56000" y="5078520"/>
            <a:ext cx="6047640" cy="4811400"/>
          </a:xfrm>
        </p:spPr>
        <p:txBody>
          <a:bodyPr/>
          <a:lstStyle/>
          <a:p>
            <a:endParaRPr lang="en-US"/>
          </a:p>
        </p:txBody>
      </p:sp>
    </p:spTree>
    <p:extLst>
      <p:ext uri="{BB962C8B-B14F-4D97-AF65-F5344CB8AC3E}">
        <p14:creationId xmlns:p14="http://schemas.microsoft.com/office/powerpoint/2010/main" val="216905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895127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8476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7400" cy="530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9800" cy="530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3381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5293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498385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8600"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4963"/>
            <a:ext cx="4038600"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822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5542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74288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5648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917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75785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3600"/>
            <a:ext cx="8229240" cy="114480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457200" y="1604520"/>
            <a:ext cx="8229240" cy="3977279"/>
          </a:xfrm>
          <a:prstGeom prst="rect">
            <a:avLst/>
          </a:prstGeom>
          <a:noFill/>
          <a:ln>
            <a:noFill/>
          </a:ln>
        </p:spPr>
        <p:txBody>
          <a:bodyPr lIns="0" tIns="0" rIns="0" bIns="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4400" b="0" i="0" u="none" strike="noStrike" kern="1200">
          <a:ln>
            <a:noFill/>
          </a:ln>
          <a:latin typeface="Arial" pitchFamily="18"/>
        </a:defRPr>
      </a:lvl1pPr>
    </p:titleStyle>
    <p:bodyStyle>
      <a:lvl1pPr rtl="0" hangingPunct="0">
        <a:spcBef>
          <a:spcPts val="0"/>
        </a:spcBef>
        <a:spcAft>
          <a:spcPts val="1417"/>
        </a:spcAft>
        <a:tabLst/>
        <a:defRPr lang="en-US" sz="3200" b="0" i="0" u="none" strike="noStrike" kern="1200">
          <a:ln>
            <a:noFill/>
          </a:ln>
          <a:latin typeface="Arial"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bright="-50000"/>
            <a:alphaModFix/>
          </a:blip>
          <a:srcRect/>
          <a:stretch>
            <a:fillRect/>
          </a:stretch>
        </p:blipFill>
        <p:spPr>
          <a:xfrm>
            <a:off x="8458200" y="6019919"/>
            <a:ext cx="561240" cy="685799"/>
          </a:xfrm>
        </p:spPr>
      </p:pic>
      <p:sp>
        <p:nvSpPr>
          <p:cNvPr id="3" name="Subtitle 2"/>
          <p:cNvSpPr txBox="1">
            <a:spLocks noGrp="1"/>
          </p:cNvSpPr>
          <p:nvPr>
            <p:ph type="subTitle" idx="4294967295"/>
          </p:nvPr>
        </p:nvSpPr>
        <p:spPr>
          <a:xfrm>
            <a:off x="3610978" y="253851"/>
            <a:ext cx="1916999" cy="510839"/>
          </a:xfrm>
        </p:spPr>
        <p:txBody>
          <a:bodyPr anchor="ctr"/>
          <a:lstStyle/>
          <a:p>
            <a:pPr lvl="0" algn="l"/>
            <a:r>
              <a:rPr lang="en-US" sz="3600" dirty="0">
                <a:latin typeface="Times New Roman" pitchFamily="18"/>
              </a:rPr>
              <a:t>Comp 411</a:t>
            </a:r>
          </a:p>
        </p:txBody>
      </p:sp>
      <p:sp>
        <p:nvSpPr>
          <p:cNvPr id="4" name="Subtitle 3"/>
          <p:cNvSpPr txBox="1">
            <a:spLocks noGrp="1"/>
          </p:cNvSpPr>
          <p:nvPr>
            <p:ph type="subTitle" idx="4294967295"/>
          </p:nvPr>
        </p:nvSpPr>
        <p:spPr>
          <a:xfrm>
            <a:off x="1041066" y="1064672"/>
            <a:ext cx="7038720" cy="1682655"/>
          </a:xfrm>
        </p:spPr>
        <p:txBody>
          <a:bodyPr anchor="ctr"/>
          <a:lstStyle/>
          <a:p>
            <a:pPr lvl="0" algn="ctr"/>
            <a:r>
              <a:rPr lang="en-US" sz="3600" dirty="0">
                <a:latin typeface="Times New Roman" pitchFamily="18"/>
              </a:rPr>
              <a:t>Principles of Programming Languages </a:t>
            </a:r>
            <a:endParaRPr lang="en-US" sz="3600" dirty="0" smtClean="0">
              <a:latin typeface="Times New Roman" pitchFamily="18"/>
            </a:endParaRPr>
          </a:p>
          <a:p>
            <a:pPr lvl="0" algn="ctr"/>
            <a:r>
              <a:rPr lang="en-US" sz="3600" dirty="0" smtClean="0">
                <a:latin typeface="Times New Roman" pitchFamily="18"/>
              </a:rPr>
              <a:t>Lecture </a:t>
            </a:r>
            <a:r>
              <a:rPr lang="en-US" sz="3600" dirty="0">
                <a:latin typeface="Times New Roman" pitchFamily="18"/>
              </a:rPr>
              <a:t>6</a:t>
            </a:r>
          </a:p>
        </p:txBody>
      </p:sp>
      <p:sp>
        <p:nvSpPr>
          <p:cNvPr id="5" name="Subtitle 4"/>
          <p:cNvSpPr txBox="1">
            <a:spLocks noGrp="1"/>
          </p:cNvSpPr>
          <p:nvPr>
            <p:ph type="subTitle" idx="4294967295"/>
          </p:nvPr>
        </p:nvSpPr>
        <p:spPr>
          <a:xfrm>
            <a:off x="1274398" y="3241160"/>
            <a:ext cx="6590160" cy="510839"/>
          </a:xfrm>
        </p:spPr>
        <p:txBody>
          <a:bodyPr anchor="ctr"/>
          <a:lstStyle/>
          <a:p>
            <a:pPr lvl="0" algn="ctr"/>
            <a:r>
              <a:rPr lang="en-US" sz="3600" dirty="0">
                <a:latin typeface="Times New Roman" pitchFamily="18"/>
              </a:rPr>
              <a:t>Implementing Syntactic Interpreters</a:t>
            </a:r>
          </a:p>
        </p:txBody>
      </p:sp>
      <p:sp>
        <p:nvSpPr>
          <p:cNvPr id="6" name="Subtitle 5"/>
          <p:cNvSpPr txBox="1">
            <a:spLocks noGrp="1"/>
          </p:cNvSpPr>
          <p:nvPr>
            <p:ph type="subTitle" idx="4294967295"/>
          </p:nvPr>
        </p:nvSpPr>
        <p:spPr>
          <a:xfrm>
            <a:off x="3128757" y="4588058"/>
            <a:ext cx="2881440" cy="453239"/>
          </a:xfrm>
        </p:spPr>
        <p:txBody>
          <a:bodyPr anchor="ctr"/>
          <a:lstStyle/>
          <a:p>
            <a:pPr lvl="0" algn="l"/>
            <a:r>
              <a:rPr lang="en-US" dirty="0">
                <a:latin typeface="Times New Roman" pitchFamily="18"/>
              </a:rPr>
              <a:t>Corky Cartwright</a:t>
            </a:r>
          </a:p>
        </p:txBody>
      </p:sp>
      <p:sp>
        <p:nvSpPr>
          <p:cNvPr id="7" name="Subtitle 6"/>
          <p:cNvSpPr txBox="1">
            <a:spLocks noGrp="1"/>
          </p:cNvSpPr>
          <p:nvPr>
            <p:ph type="subTitle" idx="4294967295"/>
          </p:nvPr>
        </p:nvSpPr>
        <p:spPr>
          <a:xfrm>
            <a:off x="3037317" y="5232015"/>
            <a:ext cx="3064320" cy="453239"/>
          </a:xfrm>
        </p:spPr>
        <p:txBody>
          <a:bodyPr anchor="ctr"/>
          <a:lstStyle/>
          <a:p>
            <a:pPr lvl="0" indent="57600" algn="l"/>
            <a:r>
              <a:rPr lang="en-US">
                <a:latin typeface="Times New Roman" pitchFamily="18"/>
              </a:rPr>
              <a:t> </a:t>
            </a:r>
            <a:r>
              <a:rPr lang="en-US" smtClean="0">
                <a:latin typeface="Times New Roman" pitchFamily="18"/>
              </a:rPr>
              <a:t>January 21, 2022</a:t>
            </a:r>
            <a:endParaRPr lang="en-US" dirty="0">
              <a:latin typeface="Times New Roman" pitchFamily="1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bright="-50000"/>
            <a:alphaModFix/>
          </a:blip>
          <a:srcRect/>
          <a:stretch>
            <a:fillRect/>
          </a:stretch>
        </p:blipFill>
        <p:spPr>
          <a:xfrm>
            <a:off x="8458200" y="6019919"/>
            <a:ext cx="561240" cy="685799"/>
          </a:xfrm>
        </p:spPr>
      </p:pic>
      <p:sp>
        <p:nvSpPr>
          <p:cNvPr id="3" name="Subtitle 2"/>
          <p:cNvSpPr txBox="1">
            <a:spLocks noGrp="1"/>
          </p:cNvSpPr>
          <p:nvPr>
            <p:ph type="subTitle" idx="4294967295"/>
          </p:nvPr>
        </p:nvSpPr>
        <p:spPr>
          <a:xfrm>
            <a:off x="1929240" y="187560"/>
            <a:ext cx="5277240" cy="622440"/>
          </a:xfrm>
        </p:spPr>
        <p:txBody>
          <a:bodyPr anchor="ctr"/>
          <a:lstStyle/>
          <a:p>
            <a:pPr lvl="0" algn="l"/>
            <a:r>
              <a:rPr lang="en-US" sz="4400" b="1">
                <a:latin typeface="Times New Roman" pitchFamily="18"/>
              </a:rPr>
              <a:t>A Syntactic Evaluator</a:t>
            </a:r>
          </a:p>
        </p:txBody>
      </p:sp>
      <p:sp>
        <p:nvSpPr>
          <p:cNvPr id="4" name="Subtitle 3"/>
          <p:cNvSpPr txBox="1">
            <a:spLocks noGrp="1"/>
          </p:cNvSpPr>
          <p:nvPr>
            <p:ph type="subTitle" idx="4294967295"/>
          </p:nvPr>
        </p:nvSpPr>
        <p:spPr>
          <a:xfrm>
            <a:off x="321480" y="874439"/>
            <a:ext cx="7328880" cy="484201"/>
          </a:xfrm>
        </p:spPr>
        <p:txBody>
          <a:bodyPr anchor="ctr"/>
          <a:lstStyle/>
          <a:p>
            <a:pPr lvl="0" algn="l"/>
            <a:r>
              <a:rPr lang="en-US" sz="2200" dirty="0">
                <a:latin typeface="Times New Roman" pitchFamily="18"/>
              </a:rPr>
              <a:t>Can we translate our syntactic reduction rules into a program?</a:t>
            </a:r>
          </a:p>
        </p:txBody>
      </p:sp>
      <p:sp>
        <p:nvSpPr>
          <p:cNvPr id="6" name="Subtitle 5"/>
          <p:cNvSpPr txBox="1">
            <a:spLocks noGrp="1"/>
          </p:cNvSpPr>
          <p:nvPr>
            <p:ph type="subTitle" idx="4294967295"/>
          </p:nvPr>
        </p:nvSpPr>
        <p:spPr>
          <a:xfrm>
            <a:off x="5000040" y="2702160"/>
            <a:ext cx="1946160" cy="248760"/>
          </a:xfrm>
        </p:spPr>
        <p:txBody>
          <a:bodyPr anchor="ctr"/>
          <a:lstStyle/>
          <a:p>
            <a:pPr lvl="0" algn="l"/>
            <a:r>
              <a:rPr lang="en-US" sz="800">
                <a:latin typeface="Georgia" pitchFamily="18"/>
              </a:rPr>
              <a:t> </a:t>
            </a:r>
          </a:p>
        </p:txBody>
      </p:sp>
      <p:sp>
        <p:nvSpPr>
          <p:cNvPr id="7" name="Subtitle 6"/>
          <p:cNvSpPr txBox="1">
            <a:spLocks noGrp="1"/>
          </p:cNvSpPr>
          <p:nvPr>
            <p:ph type="subTitle" idx="4294967295"/>
          </p:nvPr>
        </p:nvSpPr>
        <p:spPr>
          <a:xfrm>
            <a:off x="465117" y="3080084"/>
            <a:ext cx="8678883" cy="3503596"/>
          </a:xfrm>
        </p:spPr>
        <p:txBody>
          <a:bodyPr anchor="ctr"/>
          <a:lstStyle/>
          <a:p>
            <a:pPr lvl="0" algn="l">
              <a:spcAft>
                <a:spcPts val="0"/>
              </a:spcAft>
            </a:pPr>
            <a:r>
              <a:rPr lang="en-US" sz="1600" b="1" dirty="0" smtClean="0">
                <a:solidFill>
                  <a:srgbClr val="0000FF"/>
                </a:solidFill>
                <a:latin typeface="Consolas" panose="020B0609020204030204" pitchFamily="49" charset="0"/>
              </a:rPr>
              <a:t>;; AST → V </a:t>
            </a:r>
            <a:r>
              <a:rPr lang="en-US" sz="1600" b="1" dirty="0" smtClean="0">
                <a:solidFill>
                  <a:srgbClr val="0000FF"/>
                </a:solidFill>
                <a:latin typeface="Consolas" panose="020B0609020204030204" pitchFamily="49" charset="0"/>
                <a:sym typeface="Symbol" panose="05050102010706020507" pitchFamily="18" charset="2"/>
              </a:rPr>
              <a:t></a:t>
            </a:r>
            <a:r>
              <a:rPr lang="en-US" sz="1600" b="1" dirty="0" smtClean="0">
                <a:solidFill>
                  <a:srgbClr val="0000FF"/>
                </a:solidFill>
                <a:latin typeface="Consolas" panose="020B0609020204030204" pitchFamily="49" charset="0"/>
              </a:rPr>
              <a:t> AST        ; an illegal program can return an AST</a:t>
            </a:r>
          </a:p>
          <a:p>
            <a:pPr lvl="0" algn="l">
              <a:spcAft>
                <a:spcPts val="0"/>
              </a:spcAft>
            </a:pPr>
            <a:r>
              <a:rPr lang="en-US" sz="1600" b="1" dirty="0" smtClean="0">
                <a:solidFill>
                  <a:srgbClr val="0000FF"/>
                </a:solidFill>
                <a:latin typeface="Consolas" panose="020B0609020204030204" pitchFamily="49" charset="0"/>
              </a:rPr>
              <a:t>(define </a:t>
            </a:r>
            <a:r>
              <a:rPr lang="en-US" sz="1600" b="1" dirty="0" err="1">
                <a:solidFill>
                  <a:srgbClr val="0000FF"/>
                </a:solidFill>
                <a:latin typeface="Consolas" panose="020B0609020204030204" pitchFamily="49" charset="0"/>
              </a:rPr>
              <a:t>eval</a:t>
            </a:r>
            <a:endParaRPr lang="en-US" sz="1600" b="1" dirty="0">
              <a:solidFill>
                <a:srgbClr val="0000FF"/>
              </a:solidFill>
              <a:latin typeface="Consolas" panose="020B0609020204030204" pitchFamily="49" charset="0"/>
            </a:endParaRPr>
          </a:p>
          <a:p>
            <a:pPr lvl="0" algn="l">
              <a:spcAft>
                <a:spcPts val="0"/>
              </a:spcAft>
            </a:pPr>
            <a:r>
              <a:rPr lang="en-US" sz="1600" b="1" dirty="0">
                <a:solidFill>
                  <a:srgbClr val="0000FF"/>
                </a:solidFill>
                <a:latin typeface="Consolas" panose="020B0609020204030204" pitchFamily="49" charset="0"/>
              </a:rPr>
              <a:t>  (lambda (M)  </a:t>
            </a:r>
            <a:r>
              <a:rPr lang="en-US" sz="1600" b="1" dirty="0" smtClean="0">
                <a:solidFill>
                  <a:srgbClr val="0000FF"/>
                </a:solidFill>
                <a:latin typeface="Consolas" panose="020B0609020204030204" pitchFamily="49" charset="0"/>
              </a:rPr>
              <a:t>	; </a:t>
            </a:r>
            <a:r>
              <a:rPr lang="en-US" sz="1600" b="1" dirty="0">
                <a:solidFill>
                  <a:srgbClr val="0000FF"/>
                </a:solidFill>
                <a:latin typeface="Consolas" panose="020B0609020204030204" pitchFamily="49" charset="0"/>
              </a:rPr>
              <a:t>M is an AST</a:t>
            </a:r>
          </a:p>
          <a:p>
            <a:pPr lvl="0" algn="l">
              <a:spcAft>
                <a:spcPts val="0"/>
              </a:spcAft>
            </a:pPr>
            <a:r>
              <a:rPr lang="en-US" sz="1600" b="1" dirty="0">
                <a:solidFill>
                  <a:srgbClr val="0000FF"/>
                </a:solidFill>
                <a:latin typeface="Consolas" panose="020B0609020204030204" pitchFamily="49" charset="0"/>
              </a:rPr>
              <a:t>    (</a:t>
            </a:r>
            <a:r>
              <a:rPr lang="en-US" sz="1600" b="1" dirty="0" err="1">
                <a:solidFill>
                  <a:srgbClr val="0000FF"/>
                </a:solidFill>
                <a:latin typeface="Consolas" panose="020B0609020204030204" pitchFamily="49" charset="0"/>
              </a:rPr>
              <a:t>cond</a:t>
            </a:r>
            <a:r>
              <a:rPr lang="en-US" sz="1600" b="1" dirty="0">
                <a:solidFill>
                  <a:srgbClr val="0000FF"/>
                </a:solidFill>
                <a:latin typeface="Consolas" panose="020B0609020204030204" pitchFamily="49" charset="0"/>
              </a:rPr>
              <a:t>     </a:t>
            </a:r>
            <a:r>
              <a:rPr lang="en-US" sz="1600" b="1" dirty="0" smtClean="0">
                <a:solidFill>
                  <a:srgbClr val="0000FF"/>
                </a:solidFill>
                <a:latin typeface="Consolas" panose="020B0609020204030204" pitchFamily="49" charset="0"/>
              </a:rPr>
              <a:t>      	; </a:t>
            </a:r>
            <a:r>
              <a:rPr lang="en-US" sz="1600" b="1" dirty="0">
                <a:solidFill>
                  <a:srgbClr val="0000FF"/>
                </a:solidFill>
                <a:latin typeface="Consolas" panose="020B0609020204030204" pitchFamily="49" charset="0"/>
              </a:rPr>
              <a:t>case split on form of M</a:t>
            </a:r>
          </a:p>
          <a:p>
            <a:pPr lvl="0" algn="l">
              <a:spcAft>
                <a:spcPts val="0"/>
              </a:spcAft>
            </a:pPr>
            <a:r>
              <a:rPr lang="en-US" sz="1600" b="1" dirty="0">
                <a:solidFill>
                  <a:srgbClr val="0000FF"/>
                </a:solidFill>
                <a:latin typeface="Consolas" panose="020B0609020204030204" pitchFamily="49" charset="0"/>
              </a:rPr>
              <a:t>      ((</a:t>
            </a:r>
            <a:r>
              <a:rPr lang="en-US" sz="1600" b="1" dirty="0" err="1">
                <a:solidFill>
                  <a:srgbClr val="0000FF"/>
                </a:solidFill>
                <a:latin typeface="Consolas" panose="020B0609020204030204" pitchFamily="49" charset="0"/>
              </a:rPr>
              <a:t>var</a:t>
            </a:r>
            <a:r>
              <a:rPr lang="en-US" sz="1600" b="1" dirty="0">
                <a:solidFill>
                  <a:srgbClr val="0000FF"/>
                </a:solidFill>
                <a:latin typeface="Consolas" panose="020B0609020204030204" pitchFamily="49" charset="0"/>
              </a:rPr>
              <a:t>? M)  M)                 </a:t>
            </a:r>
            <a:r>
              <a:rPr lang="en-US" sz="1600" b="1" dirty="0" smtClean="0">
                <a:solidFill>
                  <a:srgbClr val="0000FF"/>
                </a:solidFill>
                <a:latin typeface="Consolas" panose="020B0609020204030204" pitchFamily="49" charset="0"/>
              </a:rPr>
              <a:t>	; </a:t>
            </a:r>
            <a:r>
              <a:rPr lang="en-US" sz="1600" b="1" dirty="0">
                <a:solidFill>
                  <a:srgbClr val="0000FF"/>
                </a:solidFill>
                <a:latin typeface="Consolas" panose="020B0609020204030204" pitchFamily="49" charset="0"/>
              </a:rPr>
              <a:t>M is a free </a:t>
            </a:r>
            <a:r>
              <a:rPr lang="en-US" sz="1600" b="1" dirty="0" err="1">
                <a:solidFill>
                  <a:srgbClr val="0000FF"/>
                </a:solidFill>
                <a:latin typeface="Consolas" panose="020B0609020204030204" pitchFamily="49" charset="0"/>
              </a:rPr>
              <a:t>var</a:t>
            </a:r>
            <a:r>
              <a:rPr lang="en-US" sz="1600" b="1" dirty="0">
                <a:solidFill>
                  <a:srgbClr val="0000FF"/>
                </a:solidFill>
                <a:latin typeface="Consolas" panose="020B0609020204030204" pitchFamily="49" charset="0"/>
              </a:rPr>
              <a:t> (stuck!)</a:t>
            </a:r>
          </a:p>
          <a:p>
            <a:pPr lvl="0" algn="l">
              <a:spcAft>
                <a:spcPts val="0"/>
              </a:spcAft>
            </a:pPr>
            <a:r>
              <a:rPr lang="en-US" sz="1600" b="1" dirty="0">
                <a:solidFill>
                  <a:srgbClr val="0000FF"/>
                </a:solidFill>
                <a:latin typeface="Consolas" panose="020B0609020204030204" pitchFamily="49" charset="0"/>
              </a:rPr>
              <a:t>      ((or (</a:t>
            </a:r>
            <a:r>
              <a:rPr lang="en-US" sz="1600" b="1" dirty="0" err="1">
                <a:solidFill>
                  <a:srgbClr val="0000FF"/>
                </a:solidFill>
                <a:latin typeface="Consolas" panose="020B0609020204030204" pitchFamily="49" charset="0"/>
              </a:rPr>
              <a:t>const</a:t>
            </a:r>
            <a:r>
              <a:rPr lang="en-US" sz="1600" b="1" dirty="0">
                <a:solidFill>
                  <a:srgbClr val="0000FF"/>
                </a:solidFill>
                <a:latin typeface="Consolas" panose="020B0609020204030204" pitchFamily="49" charset="0"/>
              </a:rPr>
              <a:t>? M) (proc? M)) M)  </a:t>
            </a:r>
            <a:r>
              <a:rPr lang="en-US" sz="1600" b="1" dirty="0" smtClean="0">
                <a:solidFill>
                  <a:srgbClr val="0000FF"/>
                </a:solidFill>
                <a:latin typeface="Consolas" panose="020B0609020204030204" pitchFamily="49" charset="0"/>
              </a:rPr>
              <a:t>	; </a:t>
            </a:r>
            <a:r>
              <a:rPr lang="en-US" sz="1600" b="1" dirty="0">
                <a:solidFill>
                  <a:srgbClr val="0000FF"/>
                </a:solidFill>
                <a:latin typeface="Consolas" panose="020B0609020204030204" pitchFamily="49" charset="0"/>
              </a:rPr>
              <a:t>M is a value</a:t>
            </a:r>
          </a:p>
          <a:p>
            <a:pPr lvl="0" algn="l">
              <a:spcAft>
                <a:spcPts val="0"/>
              </a:spcAft>
            </a:pPr>
            <a:r>
              <a:rPr lang="en-US" sz="1600" b="1" dirty="0">
                <a:solidFill>
                  <a:srgbClr val="0000FF"/>
                </a:solidFill>
                <a:latin typeface="Consolas" panose="020B0609020204030204" pitchFamily="49" charset="0"/>
              </a:rPr>
              <a:t>      ((add? M) </a:t>
            </a:r>
            <a:r>
              <a:rPr lang="en-US" sz="1600" b="1" dirty="0" smtClean="0">
                <a:solidFill>
                  <a:srgbClr val="0000FF"/>
                </a:solidFill>
                <a:latin typeface="Consolas" panose="020B0609020204030204" pitchFamily="49" charset="0"/>
              </a:rPr>
              <a:t>			; </a:t>
            </a:r>
            <a:r>
              <a:rPr lang="en-US" sz="1600" b="1" dirty="0">
                <a:solidFill>
                  <a:srgbClr val="0000FF"/>
                </a:solidFill>
                <a:latin typeface="Consolas" panose="020B0609020204030204" pitchFamily="49" charset="0"/>
              </a:rPr>
              <a:t>M has form (+ l r)</a:t>
            </a:r>
          </a:p>
          <a:p>
            <a:pPr lvl="0" algn="l">
              <a:spcAft>
                <a:spcPts val="0"/>
              </a:spcAft>
            </a:pPr>
            <a:r>
              <a:rPr lang="en-US" sz="1600" b="1" dirty="0">
                <a:solidFill>
                  <a:srgbClr val="0000FF"/>
                </a:solidFill>
                <a:latin typeface="Consolas" panose="020B0609020204030204" pitchFamily="49" charset="0"/>
              </a:rPr>
              <a:t>        </a:t>
            </a:r>
            <a:r>
              <a:rPr lang="en-US" sz="1600" b="1" dirty="0" smtClean="0">
                <a:solidFill>
                  <a:srgbClr val="0000FF"/>
                </a:solidFill>
                <a:latin typeface="Consolas" panose="020B0609020204030204" pitchFamily="49" charset="0"/>
              </a:rPr>
              <a:t>(</a:t>
            </a:r>
            <a:r>
              <a:rPr lang="en-US" sz="1600" b="1" dirty="0" err="1" smtClean="0">
                <a:solidFill>
                  <a:srgbClr val="0000FF"/>
                </a:solidFill>
                <a:latin typeface="Consolas" panose="020B0609020204030204" pitchFamily="49" charset="0"/>
              </a:rPr>
              <a:t>const</a:t>
            </a:r>
            <a:r>
              <a:rPr lang="en-US" sz="1600" b="1" dirty="0" smtClean="0">
                <a:solidFill>
                  <a:srgbClr val="0000FF"/>
                </a:solidFill>
                <a:latin typeface="Consolas" panose="020B0609020204030204" pitchFamily="49" charset="0"/>
              </a:rPr>
              <a:t>-add </a:t>
            </a:r>
            <a:r>
              <a:rPr lang="en-US" sz="1600" b="1" dirty="0">
                <a:solidFill>
                  <a:srgbClr val="0000FF"/>
                </a:solidFill>
                <a:latin typeface="Consolas" panose="020B0609020204030204" pitchFamily="49" charset="0"/>
              </a:rPr>
              <a:t>(</a:t>
            </a:r>
            <a:r>
              <a:rPr lang="en-US" sz="1600" b="1" dirty="0" err="1">
                <a:solidFill>
                  <a:srgbClr val="0000FF"/>
                </a:solidFill>
                <a:latin typeface="Consolas" panose="020B0609020204030204" pitchFamily="49" charset="0"/>
              </a:rPr>
              <a:t>eval</a:t>
            </a:r>
            <a:r>
              <a:rPr lang="en-US" sz="1600" b="1" dirty="0">
                <a:solidFill>
                  <a:srgbClr val="0000FF"/>
                </a:solidFill>
                <a:latin typeface="Consolas" panose="020B0609020204030204" pitchFamily="49" charset="0"/>
              </a:rPr>
              <a:t> (add-left M)) (</a:t>
            </a:r>
            <a:r>
              <a:rPr lang="en-US" sz="1600" b="1" dirty="0" err="1">
                <a:solidFill>
                  <a:srgbClr val="0000FF"/>
                </a:solidFill>
                <a:latin typeface="Consolas" panose="020B0609020204030204" pitchFamily="49" charset="0"/>
              </a:rPr>
              <a:t>eval</a:t>
            </a:r>
            <a:r>
              <a:rPr lang="en-US" sz="1600" b="1" dirty="0">
                <a:solidFill>
                  <a:srgbClr val="0000FF"/>
                </a:solidFill>
                <a:latin typeface="Consolas" panose="020B0609020204030204" pitchFamily="49" charset="0"/>
              </a:rPr>
              <a:t> (add-right M))))</a:t>
            </a:r>
          </a:p>
          <a:p>
            <a:pPr lvl="0" algn="l">
              <a:spcAft>
                <a:spcPts val="0"/>
              </a:spcAft>
            </a:pPr>
            <a:r>
              <a:rPr lang="en-US" sz="1600" b="1" dirty="0">
                <a:solidFill>
                  <a:srgbClr val="0000FF"/>
                </a:solidFill>
                <a:latin typeface="Consolas" panose="020B0609020204030204" pitchFamily="49" charset="0"/>
              </a:rPr>
              <a:t>      (else                         </a:t>
            </a:r>
            <a:r>
              <a:rPr lang="en-US" sz="1600" b="1" dirty="0" smtClean="0">
                <a:solidFill>
                  <a:srgbClr val="0000FF"/>
                </a:solidFill>
                <a:latin typeface="Consolas" panose="020B0609020204030204" pitchFamily="49" charset="0"/>
              </a:rPr>
              <a:t>	; </a:t>
            </a:r>
            <a:r>
              <a:rPr lang="en-US" sz="1600" b="1" dirty="0">
                <a:solidFill>
                  <a:srgbClr val="0000FF"/>
                </a:solidFill>
                <a:latin typeface="Consolas" panose="020B0609020204030204" pitchFamily="49" charset="0"/>
              </a:rPr>
              <a:t>M has form (N1 N2)</a:t>
            </a:r>
          </a:p>
          <a:p>
            <a:pPr lvl="0" algn="l">
              <a:spcAft>
                <a:spcPts val="0"/>
              </a:spcAft>
            </a:pPr>
            <a:r>
              <a:rPr lang="en-US" sz="1600" b="1" dirty="0">
                <a:solidFill>
                  <a:srgbClr val="0000FF"/>
                </a:solidFill>
                <a:latin typeface="Consolas" panose="020B0609020204030204" pitchFamily="49" charset="0"/>
              </a:rPr>
              <a:t>        (apply (</a:t>
            </a:r>
            <a:r>
              <a:rPr lang="en-US" sz="1600" b="1" dirty="0" err="1">
                <a:solidFill>
                  <a:srgbClr val="0000FF"/>
                </a:solidFill>
                <a:latin typeface="Consolas" panose="020B0609020204030204" pitchFamily="49" charset="0"/>
              </a:rPr>
              <a:t>eval</a:t>
            </a:r>
            <a:r>
              <a:rPr lang="en-US" sz="1600" b="1" dirty="0">
                <a:solidFill>
                  <a:srgbClr val="0000FF"/>
                </a:solidFill>
                <a:latin typeface="Consolas" panose="020B0609020204030204" pitchFamily="49" charset="0"/>
              </a:rPr>
              <a:t> (app-</a:t>
            </a:r>
            <a:r>
              <a:rPr lang="en-US" sz="1600" b="1" dirty="0" err="1">
                <a:solidFill>
                  <a:srgbClr val="0000FF"/>
                </a:solidFill>
                <a:latin typeface="Consolas" panose="020B0609020204030204" pitchFamily="49" charset="0"/>
              </a:rPr>
              <a:t>rator</a:t>
            </a:r>
            <a:r>
              <a:rPr lang="en-US" sz="1600" b="1" dirty="0">
                <a:solidFill>
                  <a:srgbClr val="0000FF"/>
                </a:solidFill>
                <a:latin typeface="Consolas" panose="020B0609020204030204" pitchFamily="49" charset="0"/>
              </a:rPr>
              <a:t> M)) (</a:t>
            </a:r>
            <a:r>
              <a:rPr lang="en-US" sz="1600" b="1" dirty="0" err="1">
                <a:solidFill>
                  <a:srgbClr val="0000FF"/>
                </a:solidFill>
                <a:latin typeface="Consolas" panose="020B0609020204030204" pitchFamily="49" charset="0"/>
              </a:rPr>
              <a:t>eval</a:t>
            </a:r>
            <a:r>
              <a:rPr lang="en-US" sz="1600" b="1" dirty="0">
                <a:solidFill>
                  <a:srgbClr val="0000FF"/>
                </a:solidFill>
                <a:latin typeface="Consolas" panose="020B0609020204030204" pitchFamily="49" charset="0"/>
              </a:rPr>
              <a:t> (app-rand M</a:t>
            </a:r>
            <a:r>
              <a:rPr lang="en-US" sz="1600" b="1" dirty="0" smtClean="0">
                <a:solidFill>
                  <a:srgbClr val="0000FF"/>
                </a:solidFill>
                <a:latin typeface="Consolas" panose="020B0609020204030204" pitchFamily="49" charset="0"/>
              </a:rPr>
              <a:t>)))))))</a:t>
            </a:r>
          </a:p>
          <a:p>
            <a:pPr lvl="0" algn="l">
              <a:spcAft>
                <a:spcPts val="0"/>
              </a:spcAft>
            </a:pPr>
            <a:r>
              <a:rPr lang="en-US" sz="1600" b="1" dirty="0" smtClean="0">
                <a:solidFill>
                  <a:srgbClr val="0000FF"/>
                </a:solidFill>
                <a:latin typeface="Consolas" panose="020B0609020204030204" pitchFamily="49" charset="0"/>
              </a:rPr>
              <a:t> </a:t>
            </a:r>
          </a:p>
          <a:p>
            <a:pPr lvl="0" algn="l">
              <a:spcAft>
                <a:spcPts val="0"/>
              </a:spcAft>
            </a:pPr>
            <a:r>
              <a:rPr lang="en-US" sz="1600" b="1" dirty="0" smtClean="0">
                <a:solidFill>
                  <a:srgbClr val="0000FF"/>
                </a:solidFill>
                <a:latin typeface="Consolas" panose="020B0609020204030204" pitchFamily="49" charset="0"/>
              </a:rPr>
              <a:t>;; A</a:t>
            </a:r>
            <a:r>
              <a:rPr lang="en-US" sz="1600" b="1" dirty="0" smtClean="0">
                <a:solidFill>
                  <a:srgbClr val="0000FF"/>
                </a:solidFill>
                <a:latin typeface="Consolas" panose="020B0609020204030204" pitchFamily="49" charset="0"/>
                <a:cs typeface="Courier New" pitchFamily="49"/>
              </a:rPr>
              <a:t>═►B</a:t>
            </a:r>
            <a:r>
              <a:rPr lang="en-US" sz="1600" b="1" dirty="0" smtClean="0">
                <a:solidFill>
                  <a:srgbClr val="0000FF"/>
                </a:solidFill>
                <a:latin typeface="Consolas" panose="020B0609020204030204" pitchFamily="49" charset="0"/>
              </a:rPr>
              <a:t> A → B</a:t>
            </a:r>
          </a:p>
          <a:p>
            <a:pPr algn="l">
              <a:spcAft>
                <a:spcPts val="0"/>
              </a:spcAft>
            </a:pPr>
            <a:r>
              <a:rPr lang="en-US" sz="1600" b="1" dirty="0" smtClean="0">
                <a:solidFill>
                  <a:srgbClr val="0000FF"/>
                </a:solidFill>
                <a:latin typeface="Consolas" panose="020B0609020204030204" pitchFamily="49" charset="0"/>
              </a:rPr>
              <a:t>(define apply (lambda (a-proc a-value)</a:t>
            </a:r>
            <a:br>
              <a:rPr lang="en-US" sz="1600" b="1" dirty="0" smtClean="0">
                <a:solidFill>
                  <a:srgbClr val="0000FF"/>
                </a:solidFill>
                <a:latin typeface="Consolas" panose="020B0609020204030204" pitchFamily="49" charset="0"/>
              </a:rPr>
            </a:br>
            <a:r>
              <a:rPr lang="en-US" sz="1600" b="1" dirty="0" smtClean="0">
                <a:solidFill>
                  <a:srgbClr val="0000FF"/>
                </a:solidFill>
                <a:latin typeface="Consolas" panose="020B0609020204030204" pitchFamily="49" charset="0"/>
              </a:rPr>
              <a:t> </a:t>
            </a:r>
            <a:r>
              <a:rPr lang="en-US" sz="1600" dirty="0" smtClean="0">
                <a:latin typeface="Consolas" panose="020B0609020204030204" pitchFamily="49" charset="0"/>
              </a:rPr>
              <a:t> </a:t>
            </a:r>
            <a:r>
              <a:rPr lang="en-US" sz="1600" b="1" dirty="0" smtClean="0">
                <a:solidFill>
                  <a:srgbClr val="0000FF"/>
                </a:solidFill>
                <a:latin typeface="Consolas" panose="020B0609020204030204" pitchFamily="49" charset="0"/>
              </a:rPr>
              <a:t>(</a:t>
            </a:r>
            <a:r>
              <a:rPr lang="en-US" sz="1600" b="1" dirty="0" err="1" smtClean="0">
                <a:solidFill>
                  <a:srgbClr val="0000FF"/>
                </a:solidFill>
                <a:latin typeface="Consolas" panose="020B0609020204030204" pitchFamily="49" charset="0"/>
              </a:rPr>
              <a:t>cond</a:t>
            </a:r>
            <a:endParaRPr lang="en-US" sz="1600" b="1" dirty="0">
              <a:solidFill>
                <a:srgbClr val="0000FF"/>
              </a:solidFill>
              <a:latin typeface="Consolas" panose="020B0609020204030204" pitchFamily="49" charset="0"/>
            </a:endParaRPr>
          </a:p>
          <a:p>
            <a:pPr algn="l">
              <a:spcAft>
                <a:spcPts val="0"/>
              </a:spcAft>
            </a:pPr>
            <a:r>
              <a:rPr lang="en-US" sz="1600" b="1" dirty="0" smtClean="0">
                <a:solidFill>
                  <a:srgbClr val="0000FF"/>
                </a:solidFill>
                <a:latin typeface="Consolas" panose="020B0609020204030204" pitchFamily="49" charset="0"/>
              </a:rPr>
              <a:t>    ((not (proc? A-proc))         ; ill-formed app</a:t>
            </a:r>
            <a:br>
              <a:rPr lang="en-US" sz="1600" b="1" dirty="0" smtClean="0">
                <a:solidFill>
                  <a:srgbClr val="0000FF"/>
                </a:solidFill>
                <a:latin typeface="Consolas" panose="020B0609020204030204" pitchFamily="49" charset="0"/>
              </a:rPr>
            </a:br>
            <a:r>
              <a:rPr lang="en-US" sz="1600" b="1" dirty="0" smtClean="0">
                <a:solidFill>
                  <a:srgbClr val="0000FF"/>
                </a:solidFill>
                <a:latin typeface="Consolas" panose="020B0609020204030204" pitchFamily="49" charset="0"/>
              </a:rPr>
              <a:t>      (make-app a-proc a-value))  ; return stuck state</a:t>
            </a:r>
          </a:p>
          <a:p>
            <a:pPr algn="l">
              <a:spcAft>
                <a:spcPts val="0"/>
              </a:spcAft>
            </a:pPr>
            <a:r>
              <a:rPr lang="en-US" sz="1600" b="1" dirty="0" smtClean="0">
                <a:solidFill>
                  <a:srgbClr val="0000FF"/>
                </a:solidFill>
                <a:latin typeface="Consolas" panose="020B0609020204030204" pitchFamily="49" charset="0"/>
              </a:rPr>
              <a:t>    (else                         ; return reduced, substituted body</a:t>
            </a:r>
          </a:p>
          <a:p>
            <a:pPr algn="l">
              <a:spcAft>
                <a:spcPts val="0"/>
              </a:spcAft>
            </a:pPr>
            <a:r>
              <a:rPr lang="en-US" sz="1600" b="1" dirty="0">
                <a:solidFill>
                  <a:srgbClr val="0000FF"/>
                </a:solidFill>
                <a:latin typeface="Consolas" panose="020B0609020204030204" pitchFamily="49" charset="0"/>
              </a:rPr>
              <a:t> </a:t>
            </a:r>
            <a:r>
              <a:rPr lang="en-US" sz="1600" b="1" dirty="0" smtClean="0">
                <a:solidFill>
                  <a:srgbClr val="0000FF"/>
                </a:solidFill>
                <a:latin typeface="Consolas" panose="020B0609020204030204" pitchFamily="49" charset="0"/>
              </a:rPr>
              <a:t>     (</a:t>
            </a:r>
            <a:r>
              <a:rPr lang="en-US" sz="1600" b="1" dirty="0" err="1" smtClean="0">
                <a:solidFill>
                  <a:srgbClr val="0000FF"/>
                </a:solidFill>
                <a:latin typeface="Consolas" panose="020B0609020204030204" pitchFamily="49" charset="0"/>
              </a:rPr>
              <a:t>eval</a:t>
            </a:r>
            <a:endParaRPr lang="en-US" sz="1600" b="1" dirty="0">
              <a:solidFill>
                <a:srgbClr val="0000FF"/>
              </a:solidFill>
              <a:latin typeface="Consolas" panose="020B0609020204030204" pitchFamily="49" charset="0"/>
            </a:endParaRPr>
          </a:p>
          <a:p>
            <a:pPr algn="l">
              <a:spcAft>
                <a:spcPts val="0"/>
              </a:spcAft>
            </a:pPr>
            <a:r>
              <a:rPr lang="en-US" sz="1600" b="1" dirty="0" smtClean="0">
                <a:solidFill>
                  <a:srgbClr val="0000FF"/>
                </a:solidFill>
                <a:latin typeface="Consolas" panose="020B0609020204030204" pitchFamily="49" charset="0"/>
              </a:rPr>
              <a:t>        (</a:t>
            </a:r>
            <a:r>
              <a:rPr lang="en-US" sz="1600" b="1" dirty="0" err="1" smtClean="0">
                <a:solidFill>
                  <a:srgbClr val="0000FF"/>
                </a:solidFill>
                <a:latin typeface="Consolas" panose="020B0609020204030204" pitchFamily="49" charset="0"/>
              </a:rPr>
              <a:t>subst</a:t>
            </a:r>
            <a:r>
              <a:rPr lang="en-US" sz="1600" b="1" dirty="0" smtClean="0">
                <a:solidFill>
                  <a:srgbClr val="0000FF"/>
                </a:solidFill>
                <a:latin typeface="Consolas" panose="020B0609020204030204" pitchFamily="49" charset="0"/>
              </a:rPr>
              <a:t> a-value (proc-</a:t>
            </a:r>
            <a:r>
              <a:rPr lang="en-US" sz="1600" b="1" dirty="0" err="1" smtClean="0">
                <a:solidFill>
                  <a:srgbClr val="0000FF"/>
                </a:solidFill>
                <a:latin typeface="Consolas" panose="020B0609020204030204" pitchFamily="49" charset="0"/>
              </a:rPr>
              <a:t>param</a:t>
            </a:r>
            <a:r>
              <a:rPr lang="en-US" sz="1600" b="1" dirty="0" smtClean="0">
                <a:solidFill>
                  <a:srgbClr val="0000FF"/>
                </a:solidFill>
                <a:latin typeface="Consolas" panose="020B0609020204030204" pitchFamily="49" charset="0"/>
              </a:rPr>
              <a:t> a-proc)(proc-body a-proc)))))))</a:t>
            </a:r>
          </a:p>
          <a:p>
            <a:pPr algn="l">
              <a:spcAft>
                <a:spcPts val="0"/>
              </a:spcAft>
            </a:pPr>
            <a:r>
              <a:rPr lang="en-US" sz="1600" b="1" dirty="0" smtClean="0">
                <a:solidFill>
                  <a:srgbClr val="0000FF"/>
                </a:solidFill>
                <a:latin typeface="Georgia" pitchFamily="18"/>
              </a:rPr>
              <a:t> </a:t>
            </a:r>
            <a:r>
              <a:rPr lang="en-US" sz="1600" dirty="0" smtClean="0">
                <a:latin typeface="Georgia" pitchFamily="18"/>
              </a:rPr>
              <a:t> </a:t>
            </a:r>
          </a:p>
          <a:p>
            <a:pPr algn="l">
              <a:spcAft>
                <a:spcPts val="0"/>
              </a:spcAft>
            </a:pPr>
            <a:r>
              <a:rPr lang="en-US" sz="1600" b="1" dirty="0" smtClean="0">
                <a:solidFill>
                  <a:srgbClr val="0000FF"/>
                </a:solidFill>
                <a:latin typeface="Courier New" pitchFamily="17"/>
              </a:rPr>
              <a:t/>
            </a:r>
            <a:br>
              <a:rPr lang="en-US" sz="1600" b="1" dirty="0" smtClean="0">
                <a:solidFill>
                  <a:srgbClr val="0000FF"/>
                </a:solidFill>
                <a:latin typeface="Courier New" pitchFamily="17"/>
              </a:rPr>
            </a:br>
            <a:r>
              <a:rPr lang="en-US" sz="1600" b="1" dirty="0" smtClean="0">
                <a:solidFill>
                  <a:srgbClr val="0000FF"/>
                </a:solidFill>
                <a:latin typeface="Georgia" pitchFamily="18"/>
              </a:rPr>
              <a:t> </a:t>
            </a:r>
            <a:r>
              <a:rPr lang="en-US" sz="1600" dirty="0" smtClean="0">
                <a:latin typeface="Georgia" pitchFamily="18"/>
              </a:rPr>
              <a:t> </a:t>
            </a:r>
          </a:p>
          <a:p>
            <a:pPr algn="l">
              <a:spcAft>
                <a:spcPts val="0"/>
              </a:spcAft>
            </a:pPr>
            <a:r>
              <a:rPr lang="en-US" sz="1600" b="1" dirty="0" smtClean="0">
                <a:solidFill>
                  <a:srgbClr val="0000FF"/>
                </a:solidFill>
                <a:latin typeface="Courier New" pitchFamily="17"/>
              </a:rPr>
              <a:t/>
            </a:r>
            <a:br>
              <a:rPr lang="en-US" sz="1600" b="1" dirty="0" smtClean="0">
                <a:solidFill>
                  <a:srgbClr val="0000FF"/>
                </a:solidFill>
                <a:latin typeface="Courier New" pitchFamily="17"/>
              </a:rPr>
            </a:br>
            <a:r>
              <a:rPr lang="en-US" sz="1600" b="1" dirty="0" smtClean="0">
                <a:solidFill>
                  <a:srgbClr val="0000FF"/>
                </a:solidFill>
                <a:latin typeface="Georgia" pitchFamily="18"/>
              </a:rPr>
              <a:t> </a:t>
            </a:r>
            <a:r>
              <a:rPr lang="en-US" sz="1600" dirty="0" smtClean="0">
                <a:latin typeface="Georgia" pitchFamily="18"/>
              </a:rPr>
              <a:t> </a:t>
            </a:r>
          </a:p>
          <a:p>
            <a:pPr algn="l">
              <a:spcAft>
                <a:spcPts val="0"/>
              </a:spcAft>
            </a:pPr>
            <a:endParaRPr lang="en-US" sz="1600" b="1" dirty="0" smtClean="0">
              <a:solidFill>
                <a:srgbClr val="0000FF"/>
              </a:solidFill>
              <a:latin typeface="Courier New" pitchFamily="17"/>
            </a:endParaRPr>
          </a:p>
          <a:p>
            <a:pPr lvl="0" algn="l">
              <a:spcAft>
                <a:spcPts val="0"/>
              </a:spcAft>
            </a:pPr>
            <a:endParaRPr lang="en-US" sz="1600" b="1" dirty="0" smtClean="0">
              <a:solidFill>
                <a:srgbClr val="0000FF"/>
              </a:solidFill>
              <a:latin typeface="Courier New" pitchFamily="17"/>
            </a:endParaRPr>
          </a:p>
          <a:p>
            <a:pPr lvl="0" algn="l">
              <a:spcAft>
                <a:spcPts val="0"/>
              </a:spcAft>
            </a:pPr>
            <a:r>
              <a:rPr lang="en-US" sz="1600" b="1" dirty="0" smtClean="0">
                <a:solidFill>
                  <a:srgbClr val="0000FF"/>
                </a:solidFill>
                <a:latin typeface="Courier New" pitchFamily="49"/>
              </a:rPr>
              <a:t> </a:t>
            </a:r>
            <a:r>
              <a:rPr lang="en-US" sz="1600" dirty="0" smtClean="0">
                <a:latin typeface="Courier New" pitchFamily="49"/>
              </a:rPr>
              <a:t> </a:t>
            </a:r>
            <a:endParaRPr lang="en-US" sz="1600" dirty="0">
              <a:latin typeface="Courier New" pitchFamily="49"/>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bright="-50000"/>
            <a:alphaModFix/>
          </a:blip>
          <a:srcRect/>
          <a:stretch>
            <a:fillRect/>
          </a:stretch>
        </p:blipFill>
        <p:spPr>
          <a:xfrm>
            <a:off x="8458200" y="6019919"/>
            <a:ext cx="561240" cy="685799"/>
          </a:xfrm>
        </p:spPr>
      </p:pic>
      <p:sp>
        <p:nvSpPr>
          <p:cNvPr id="3" name="Subtitle 2"/>
          <p:cNvSpPr txBox="1">
            <a:spLocks noGrp="1"/>
          </p:cNvSpPr>
          <p:nvPr>
            <p:ph type="subTitle" idx="4294967295"/>
          </p:nvPr>
        </p:nvSpPr>
        <p:spPr>
          <a:xfrm>
            <a:off x="2320200" y="254880"/>
            <a:ext cx="4489920" cy="550878"/>
          </a:xfrm>
        </p:spPr>
        <p:txBody>
          <a:bodyPr anchor="ctr"/>
          <a:lstStyle/>
          <a:p>
            <a:pPr lvl="0" algn="l"/>
            <a:r>
              <a:rPr lang="en-US" sz="4400" dirty="0">
                <a:latin typeface="Times New Roman" pitchFamily="18"/>
              </a:rPr>
              <a:t>Coding Substitution</a:t>
            </a:r>
          </a:p>
        </p:txBody>
      </p:sp>
      <p:sp>
        <p:nvSpPr>
          <p:cNvPr id="4" name="Subtitle 3"/>
          <p:cNvSpPr txBox="1">
            <a:spLocks noGrp="1"/>
          </p:cNvSpPr>
          <p:nvPr>
            <p:ph type="subTitle" idx="4294967295"/>
          </p:nvPr>
        </p:nvSpPr>
        <p:spPr>
          <a:xfrm>
            <a:off x="406619" y="877320"/>
            <a:ext cx="8412480" cy="3952822"/>
          </a:xfrm>
        </p:spPr>
        <p:txBody>
          <a:bodyPr anchor="ctr"/>
          <a:lstStyle/>
          <a:p>
            <a:pPr lvl="0" algn="l">
              <a:spcAft>
                <a:spcPts val="0"/>
              </a:spcAft>
            </a:pPr>
            <a:endParaRPr lang="en-US" sz="1600" b="1" dirty="0">
              <a:solidFill>
                <a:srgbClr val="0000FF"/>
              </a:solidFill>
              <a:latin typeface="Courier New" pitchFamily="17"/>
            </a:endParaRPr>
          </a:p>
          <a:p>
            <a:pPr lvl="0" algn="l">
              <a:spcAft>
                <a:spcPts val="0"/>
              </a:spcAft>
            </a:pPr>
            <a:r>
              <a:rPr lang="en-US" sz="1600" b="1" dirty="0" smtClean="0">
                <a:solidFill>
                  <a:srgbClr val="0000FF"/>
                </a:solidFill>
                <a:latin typeface="Consolas" panose="020B0609020204030204" pitchFamily="49" charset="0"/>
              </a:rPr>
              <a:t>;; </a:t>
            </a:r>
            <a:r>
              <a:rPr lang="en-US" sz="1600" b="1" dirty="0">
                <a:solidFill>
                  <a:srgbClr val="0000FF"/>
                </a:solidFill>
                <a:latin typeface="Consolas" panose="020B0609020204030204" pitchFamily="49" charset="0"/>
              </a:rPr>
              <a:t>V </a:t>
            </a:r>
            <a:r>
              <a:rPr lang="en-US" sz="1600" b="1" dirty="0" err="1">
                <a:solidFill>
                  <a:srgbClr val="0000FF"/>
                </a:solidFill>
                <a:latin typeface="Consolas" panose="020B0609020204030204" pitchFamily="49" charset="0"/>
              </a:rPr>
              <a:t>Sym</a:t>
            </a:r>
            <a:r>
              <a:rPr lang="en-US" sz="1600" b="1" dirty="0">
                <a:solidFill>
                  <a:srgbClr val="0000FF"/>
                </a:solidFill>
                <a:latin typeface="Consolas" panose="020B0609020204030204" pitchFamily="49" charset="0"/>
              </a:rPr>
              <a:t> R → R   </a:t>
            </a:r>
            <a:r>
              <a:rPr lang="en-US" sz="1600" b="1" dirty="0" smtClean="0">
                <a:solidFill>
                  <a:srgbClr val="0000FF"/>
                </a:solidFill>
                <a:latin typeface="Consolas" panose="020B0609020204030204" pitchFamily="49" charset="0"/>
              </a:rPr>
              <a:t>Blindly substitutes </a:t>
            </a:r>
            <a:r>
              <a:rPr lang="en-US" sz="1600" b="1" dirty="0">
                <a:solidFill>
                  <a:srgbClr val="0000FF"/>
                </a:solidFill>
                <a:latin typeface="Consolas" panose="020B0609020204030204" pitchFamily="49" charset="0"/>
              </a:rPr>
              <a:t>v for x in </a:t>
            </a:r>
            <a:r>
              <a:rPr lang="en-US" sz="1600" b="1" dirty="0" smtClean="0">
                <a:solidFill>
                  <a:srgbClr val="0000FF"/>
                </a:solidFill>
                <a:latin typeface="Consolas" panose="020B0609020204030204" pitchFamily="49" charset="0"/>
              </a:rPr>
              <a:t>M (ignoring capture)</a:t>
            </a:r>
          </a:p>
          <a:p>
            <a:pPr algn="l">
              <a:spcAft>
                <a:spcPts val="0"/>
              </a:spcAft>
            </a:pPr>
            <a:r>
              <a:rPr lang="en-US" sz="1600" b="1" dirty="0" smtClean="0">
                <a:solidFill>
                  <a:srgbClr val="0000FF"/>
                </a:solidFill>
                <a:latin typeface="Consolas" panose="020B0609020204030204" pitchFamily="49" charset="0"/>
              </a:rPr>
              <a:t>(define </a:t>
            </a:r>
            <a:r>
              <a:rPr lang="en-US" sz="1600" b="1" dirty="0" err="1" smtClean="0">
                <a:solidFill>
                  <a:srgbClr val="0000FF"/>
                </a:solidFill>
                <a:latin typeface="Consolas" panose="020B0609020204030204" pitchFamily="49" charset="0"/>
              </a:rPr>
              <a:t>subst</a:t>
            </a:r>
            <a:r>
              <a:rPr lang="en-US" sz="1600" b="1" dirty="0" smtClean="0">
                <a:solidFill>
                  <a:srgbClr val="0000FF"/>
                </a:solidFill>
                <a:latin typeface="Consolas" panose="020B0609020204030204" pitchFamily="49" charset="0"/>
              </a:rPr>
              <a:t/>
            </a:r>
            <a:br>
              <a:rPr lang="en-US" sz="1600" b="1" dirty="0" smtClean="0">
                <a:solidFill>
                  <a:srgbClr val="0000FF"/>
                </a:solidFill>
                <a:latin typeface="Consolas" panose="020B0609020204030204" pitchFamily="49" charset="0"/>
              </a:rPr>
            </a:br>
            <a:r>
              <a:rPr lang="en-US" sz="1600" dirty="0" smtClean="0">
                <a:latin typeface="Consolas" panose="020B0609020204030204" pitchFamily="49" charset="0"/>
              </a:rPr>
              <a:t>  </a:t>
            </a:r>
            <a:r>
              <a:rPr lang="en-US" sz="1600" b="1" dirty="0" smtClean="0">
                <a:solidFill>
                  <a:srgbClr val="0000FF"/>
                </a:solidFill>
                <a:latin typeface="Consolas" panose="020B0609020204030204" pitchFamily="49" charset="0"/>
              </a:rPr>
              <a:t>(lambda (v x M)</a:t>
            </a:r>
            <a:br>
              <a:rPr lang="en-US" sz="1600" b="1" dirty="0" smtClean="0">
                <a:solidFill>
                  <a:srgbClr val="0000FF"/>
                </a:solidFill>
                <a:latin typeface="Consolas" panose="020B0609020204030204" pitchFamily="49" charset="0"/>
              </a:rPr>
            </a:br>
            <a:r>
              <a:rPr lang="en-US" sz="1600" dirty="0" smtClean="0">
                <a:latin typeface="Consolas" panose="020B0609020204030204" pitchFamily="49" charset="0"/>
              </a:rPr>
              <a:t>    </a:t>
            </a:r>
            <a:r>
              <a:rPr lang="en-US" sz="1600" b="1" dirty="0" smtClean="0">
                <a:solidFill>
                  <a:srgbClr val="0000FF"/>
                </a:solidFill>
                <a:latin typeface="Consolas" panose="020B0609020204030204" pitchFamily="49" charset="0"/>
              </a:rPr>
              <a:t>(</a:t>
            </a:r>
            <a:r>
              <a:rPr lang="en-US" sz="1600" b="1" dirty="0" err="1" smtClean="0">
                <a:solidFill>
                  <a:srgbClr val="0000FF"/>
                </a:solidFill>
                <a:latin typeface="Consolas" panose="020B0609020204030204" pitchFamily="49" charset="0"/>
              </a:rPr>
              <a:t>cond</a:t>
            </a:r>
            <a:endParaRPr lang="en-US" sz="1600" b="1" dirty="0" smtClean="0">
              <a:solidFill>
                <a:srgbClr val="0000FF"/>
              </a:solidFill>
              <a:latin typeface="Consolas" panose="020B0609020204030204" pitchFamily="49" charset="0"/>
            </a:endParaRPr>
          </a:p>
          <a:p>
            <a:pPr algn="l">
              <a:spcAft>
                <a:spcPts val="0"/>
              </a:spcAft>
            </a:pPr>
            <a:r>
              <a:rPr lang="en-US" sz="1600" b="1" dirty="0">
                <a:solidFill>
                  <a:srgbClr val="0000FF"/>
                </a:solidFill>
                <a:latin typeface="Consolas" panose="020B0609020204030204" pitchFamily="49" charset="0"/>
              </a:rPr>
              <a:t> </a:t>
            </a:r>
            <a:r>
              <a:rPr lang="en-US" sz="1600" b="1" dirty="0" smtClean="0">
                <a:solidFill>
                  <a:srgbClr val="0000FF"/>
                </a:solidFill>
                <a:latin typeface="Consolas" panose="020B0609020204030204" pitchFamily="49" charset="0"/>
              </a:rPr>
              <a:t>     [(</a:t>
            </a:r>
            <a:r>
              <a:rPr lang="en-US" sz="1600" b="1" dirty="0" err="1" smtClean="0">
                <a:solidFill>
                  <a:srgbClr val="0000FF"/>
                </a:solidFill>
                <a:latin typeface="Consolas" panose="020B0609020204030204" pitchFamily="49" charset="0"/>
              </a:rPr>
              <a:t>var</a:t>
            </a:r>
            <a:r>
              <a:rPr lang="en-US" sz="1600" b="1" dirty="0" smtClean="0">
                <a:solidFill>
                  <a:srgbClr val="0000FF"/>
                </a:solidFill>
                <a:latin typeface="Consolas" panose="020B0609020204030204" pitchFamily="49" charset="0"/>
              </a:rPr>
              <a:t>? M) (</a:t>
            </a:r>
            <a:r>
              <a:rPr lang="en-US" sz="1600" b="1" dirty="0" err="1" smtClean="0">
                <a:solidFill>
                  <a:srgbClr val="0000FF"/>
                </a:solidFill>
                <a:latin typeface="Consolas" panose="020B0609020204030204" pitchFamily="49" charset="0"/>
              </a:rPr>
              <a:t>cond</a:t>
            </a:r>
            <a:r>
              <a:rPr lang="en-US" sz="1600" b="1" dirty="0" smtClean="0">
                <a:solidFill>
                  <a:srgbClr val="0000FF"/>
                </a:solidFill>
                <a:latin typeface="Consolas" panose="020B0609020204030204" pitchFamily="49" charset="0"/>
              </a:rPr>
              <a:t> [(equal? (</a:t>
            </a:r>
            <a:r>
              <a:rPr lang="en-US" sz="1600" b="1" dirty="0" err="1" smtClean="0">
                <a:solidFill>
                  <a:srgbClr val="0000FF"/>
                </a:solidFill>
                <a:latin typeface="Consolas" panose="020B0609020204030204" pitchFamily="49" charset="0"/>
              </a:rPr>
              <a:t>var</a:t>
            </a:r>
            <a:r>
              <a:rPr lang="en-US" sz="1600" b="1" dirty="0" smtClean="0">
                <a:solidFill>
                  <a:srgbClr val="0000FF"/>
                </a:solidFill>
                <a:latin typeface="Consolas" panose="020B0609020204030204" pitchFamily="49" charset="0"/>
              </a:rPr>
              <a:t>-name M) x) v] [else M])]</a:t>
            </a:r>
          </a:p>
          <a:p>
            <a:pPr algn="l">
              <a:spcAft>
                <a:spcPts val="0"/>
              </a:spcAft>
            </a:pPr>
            <a:r>
              <a:rPr lang="en-US" sz="1600" dirty="0" smtClean="0">
                <a:latin typeface="Consolas" panose="020B0609020204030204" pitchFamily="49" charset="0"/>
              </a:rPr>
              <a:t>      </a:t>
            </a:r>
            <a:r>
              <a:rPr lang="en-US" sz="1600" b="1" dirty="0" smtClean="0">
                <a:solidFill>
                  <a:srgbClr val="0000FF"/>
                </a:solidFill>
                <a:latin typeface="Consolas" panose="020B0609020204030204" pitchFamily="49" charset="0"/>
              </a:rPr>
              <a:t>[(</a:t>
            </a:r>
            <a:r>
              <a:rPr lang="en-US" sz="1600" b="1" dirty="0" err="1" smtClean="0">
                <a:solidFill>
                  <a:srgbClr val="0000FF"/>
                </a:solidFill>
                <a:latin typeface="Consolas" panose="020B0609020204030204" pitchFamily="49" charset="0"/>
              </a:rPr>
              <a:t>const</a:t>
            </a:r>
            <a:r>
              <a:rPr lang="en-US" sz="1600" b="1" dirty="0" smtClean="0">
                <a:solidFill>
                  <a:srgbClr val="0000FF"/>
                </a:solidFill>
                <a:latin typeface="Consolas" panose="020B0609020204030204" pitchFamily="49" charset="0"/>
              </a:rPr>
              <a:t>? M) M]</a:t>
            </a:r>
          </a:p>
          <a:p>
            <a:pPr algn="l">
              <a:spcAft>
                <a:spcPts val="0"/>
              </a:spcAft>
            </a:pPr>
            <a:r>
              <a:rPr lang="en-US" sz="1600" b="1" dirty="0" smtClean="0">
                <a:solidFill>
                  <a:srgbClr val="0000FF"/>
                </a:solidFill>
                <a:latin typeface="Consolas" panose="020B0609020204030204" pitchFamily="49" charset="0"/>
              </a:rPr>
              <a:t>      [(proc? M))</a:t>
            </a:r>
          </a:p>
          <a:p>
            <a:pPr algn="l">
              <a:spcAft>
                <a:spcPts val="0"/>
              </a:spcAft>
            </a:pPr>
            <a:r>
              <a:rPr lang="en-US" sz="1600" b="1" dirty="0">
                <a:solidFill>
                  <a:srgbClr val="0000FF"/>
                </a:solidFill>
                <a:latin typeface="Consolas" panose="020B0609020204030204" pitchFamily="49" charset="0"/>
              </a:rPr>
              <a:t> </a:t>
            </a:r>
            <a:r>
              <a:rPr lang="en-US" sz="1600" b="1" dirty="0" smtClean="0">
                <a:solidFill>
                  <a:srgbClr val="0000FF"/>
                </a:solidFill>
                <a:latin typeface="Consolas" panose="020B0609020204030204" pitchFamily="49" charset="0"/>
              </a:rPr>
              <a:t>       (</a:t>
            </a:r>
            <a:r>
              <a:rPr lang="en-US" sz="1600" b="1" dirty="0" err="1" smtClean="0">
                <a:solidFill>
                  <a:srgbClr val="0000FF"/>
                </a:solidFill>
                <a:latin typeface="Consolas" panose="020B0609020204030204" pitchFamily="49" charset="0"/>
              </a:rPr>
              <a:t>cond</a:t>
            </a:r>
            <a:r>
              <a:rPr lang="en-US" sz="1600" b="1" dirty="0" smtClean="0">
                <a:solidFill>
                  <a:srgbClr val="0000FF"/>
                </a:solidFill>
                <a:latin typeface="Consolas" panose="020B0609020204030204" pitchFamily="49" charset="0"/>
              </a:rPr>
              <a:t> [(equal? x (proc-</a:t>
            </a:r>
            <a:r>
              <a:rPr lang="en-US" sz="1600" b="1" dirty="0" err="1" smtClean="0">
                <a:solidFill>
                  <a:srgbClr val="0000FF"/>
                </a:solidFill>
                <a:latin typeface="Consolas" panose="020B0609020204030204" pitchFamily="49" charset="0"/>
              </a:rPr>
              <a:t>param</a:t>
            </a:r>
            <a:r>
              <a:rPr lang="en-US" sz="1600" b="1" dirty="0" smtClean="0">
                <a:solidFill>
                  <a:srgbClr val="0000FF"/>
                </a:solidFill>
                <a:latin typeface="Consolas" panose="020B0609020204030204" pitchFamily="49" charset="0"/>
              </a:rPr>
              <a:t> M)) M]</a:t>
            </a:r>
            <a:br>
              <a:rPr lang="en-US" sz="1600" b="1" dirty="0" smtClean="0">
                <a:solidFill>
                  <a:srgbClr val="0000FF"/>
                </a:solidFill>
                <a:latin typeface="Consolas" panose="020B0609020204030204" pitchFamily="49" charset="0"/>
              </a:rPr>
            </a:br>
            <a:r>
              <a:rPr lang="en-US" sz="1600" b="1" dirty="0" smtClean="0">
                <a:solidFill>
                  <a:srgbClr val="0000FF"/>
                </a:solidFill>
                <a:latin typeface="Consolas" panose="020B0609020204030204" pitchFamily="49" charset="0"/>
              </a:rPr>
              <a:t>              [else (make-proc (proc-</a:t>
            </a:r>
            <a:r>
              <a:rPr lang="en-US" sz="1600" b="1" dirty="0" err="1" smtClean="0">
                <a:solidFill>
                  <a:srgbClr val="0000FF"/>
                </a:solidFill>
                <a:latin typeface="Consolas" panose="020B0609020204030204" pitchFamily="49" charset="0"/>
              </a:rPr>
              <a:t>param</a:t>
            </a:r>
            <a:r>
              <a:rPr lang="en-US" sz="1600" b="1" dirty="0" smtClean="0">
                <a:solidFill>
                  <a:srgbClr val="0000FF"/>
                </a:solidFill>
                <a:latin typeface="Consolas" panose="020B0609020204030204" pitchFamily="49" charset="0"/>
              </a:rPr>
              <a:t> M)</a:t>
            </a:r>
            <a:br>
              <a:rPr lang="en-US" sz="1600" b="1" dirty="0" smtClean="0">
                <a:solidFill>
                  <a:srgbClr val="0000FF"/>
                </a:solidFill>
                <a:latin typeface="Consolas" panose="020B0609020204030204" pitchFamily="49" charset="0"/>
              </a:rPr>
            </a:br>
            <a:r>
              <a:rPr lang="en-US" sz="1600" b="1" dirty="0" smtClean="0">
                <a:solidFill>
                  <a:srgbClr val="0000FF"/>
                </a:solidFill>
                <a:latin typeface="Consolas" panose="020B0609020204030204" pitchFamily="49" charset="0"/>
              </a:rPr>
              <a:t>                       (</a:t>
            </a:r>
            <a:r>
              <a:rPr lang="en-US" sz="1600" b="1" dirty="0" err="1" smtClean="0">
                <a:solidFill>
                  <a:srgbClr val="0000FF"/>
                </a:solidFill>
                <a:latin typeface="Consolas" panose="020B0609020204030204" pitchFamily="49" charset="0"/>
              </a:rPr>
              <a:t>subst</a:t>
            </a:r>
            <a:r>
              <a:rPr lang="en-US" sz="1600" b="1" dirty="0" smtClean="0">
                <a:solidFill>
                  <a:srgbClr val="0000FF"/>
                </a:solidFill>
                <a:latin typeface="Consolas" panose="020B0609020204030204" pitchFamily="49" charset="0"/>
              </a:rPr>
              <a:t> v x (proc-body M)))])]</a:t>
            </a:r>
          </a:p>
          <a:p>
            <a:pPr algn="l">
              <a:spcAft>
                <a:spcPts val="0"/>
              </a:spcAft>
            </a:pPr>
            <a:r>
              <a:rPr lang="en-US" sz="1600" b="1" dirty="0" smtClean="0">
                <a:solidFill>
                  <a:srgbClr val="0000FF"/>
                </a:solidFill>
                <a:latin typeface="Consolas" panose="020B0609020204030204" pitchFamily="49" charset="0"/>
              </a:rPr>
              <a:t>      [(add? M) (make-add (</a:t>
            </a:r>
            <a:r>
              <a:rPr lang="en-US" sz="1600" b="1" dirty="0" err="1" smtClean="0">
                <a:solidFill>
                  <a:srgbClr val="0000FF"/>
                </a:solidFill>
                <a:latin typeface="Consolas" panose="020B0609020204030204" pitchFamily="49" charset="0"/>
              </a:rPr>
              <a:t>subst</a:t>
            </a:r>
            <a:r>
              <a:rPr lang="en-US" sz="1600" b="1" dirty="0" smtClean="0">
                <a:solidFill>
                  <a:srgbClr val="0000FF"/>
                </a:solidFill>
                <a:latin typeface="Consolas" panose="020B0609020204030204" pitchFamily="49" charset="0"/>
              </a:rPr>
              <a:t> v x (add-left M))</a:t>
            </a:r>
            <a:br>
              <a:rPr lang="en-US" sz="1600" b="1" dirty="0" smtClean="0">
                <a:solidFill>
                  <a:srgbClr val="0000FF"/>
                </a:solidFill>
                <a:latin typeface="Consolas" panose="020B0609020204030204" pitchFamily="49" charset="0"/>
              </a:rPr>
            </a:br>
            <a:r>
              <a:rPr lang="en-US" sz="1600" dirty="0" smtClean="0">
                <a:latin typeface="Consolas" panose="020B0609020204030204" pitchFamily="49" charset="0"/>
              </a:rPr>
              <a:t>                          </a:t>
            </a:r>
            <a:r>
              <a:rPr lang="en-US" sz="1600" b="1" dirty="0" smtClean="0">
                <a:solidFill>
                  <a:srgbClr val="0000FF"/>
                </a:solidFill>
                <a:latin typeface="Consolas" panose="020B0609020204030204" pitchFamily="49" charset="0"/>
              </a:rPr>
              <a:t>(</a:t>
            </a:r>
            <a:r>
              <a:rPr lang="en-US" sz="1600" b="1" dirty="0" err="1" smtClean="0">
                <a:solidFill>
                  <a:srgbClr val="0000FF"/>
                </a:solidFill>
                <a:latin typeface="Consolas" panose="020B0609020204030204" pitchFamily="49" charset="0"/>
              </a:rPr>
              <a:t>subst</a:t>
            </a:r>
            <a:r>
              <a:rPr lang="en-US" sz="1600" b="1" dirty="0" smtClean="0">
                <a:solidFill>
                  <a:srgbClr val="0000FF"/>
                </a:solidFill>
                <a:latin typeface="Consolas" panose="020B0609020204030204" pitchFamily="49" charset="0"/>
              </a:rPr>
              <a:t> v x (add-right M)))] </a:t>
            </a:r>
          </a:p>
          <a:p>
            <a:pPr algn="l">
              <a:spcAft>
                <a:spcPts val="0"/>
              </a:spcAft>
            </a:pPr>
            <a:r>
              <a:rPr lang="en-US" sz="1600" b="1" dirty="0">
                <a:solidFill>
                  <a:srgbClr val="0000FF"/>
                </a:solidFill>
                <a:latin typeface="Consolas" panose="020B0609020204030204" pitchFamily="49" charset="0"/>
              </a:rPr>
              <a:t> </a:t>
            </a:r>
            <a:r>
              <a:rPr lang="en-US" sz="1600" b="1" dirty="0" smtClean="0">
                <a:solidFill>
                  <a:srgbClr val="0000FF"/>
                </a:solidFill>
                <a:latin typeface="Consolas" panose="020B0609020204030204" pitchFamily="49" charset="0"/>
              </a:rPr>
              <a:t>     [else    ;; M is (N1 N2) </a:t>
            </a:r>
          </a:p>
          <a:p>
            <a:pPr algn="l">
              <a:spcAft>
                <a:spcPts val="0"/>
              </a:spcAft>
            </a:pPr>
            <a:r>
              <a:rPr lang="en-US" sz="1600" b="1" dirty="0">
                <a:solidFill>
                  <a:srgbClr val="0000FF"/>
                </a:solidFill>
                <a:latin typeface="Consolas" panose="020B0609020204030204" pitchFamily="49" charset="0"/>
              </a:rPr>
              <a:t> </a:t>
            </a:r>
            <a:r>
              <a:rPr lang="en-US" sz="1600" b="1" dirty="0" smtClean="0">
                <a:solidFill>
                  <a:srgbClr val="0000FF"/>
                </a:solidFill>
                <a:latin typeface="Consolas" panose="020B0609020204030204" pitchFamily="49" charset="0"/>
              </a:rPr>
              <a:t>       (make-app (</a:t>
            </a:r>
            <a:r>
              <a:rPr lang="en-US" sz="1600" b="1" dirty="0" err="1" smtClean="0">
                <a:solidFill>
                  <a:srgbClr val="0000FF"/>
                </a:solidFill>
                <a:latin typeface="Consolas" panose="020B0609020204030204" pitchFamily="49" charset="0"/>
              </a:rPr>
              <a:t>subst</a:t>
            </a:r>
            <a:r>
              <a:rPr lang="en-US" sz="1600" b="1" dirty="0" smtClean="0">
                <a:solidFill>
                  <a:srgbClr val="0000FF"/>
                </a:solidFill>
                <a:latin typeface="Consolas" panose="020B0609020204030204" pitchFamily="49" charset="0"/>
              </a:rPr>
              <a:t> v x (app-</a:t>
            </a:r>
            <a:r>
              <a:rPr lang="en-US" sz="1600" b="1" dirty="0" err="1" smtClean="0">
                <a:solidFill>
                  <a:srgbClr val="0000FF"/>
                </a:solidFill>
                <a:latin typeface="Consolas" panose="020B0609020204030204" pitchFamily="49" charset="0"/>
              </a:rPr>
              <a:t>rator</a:t>
            </a:r>
            <a:r>
              <a:rPr lang="en-US" sz="1600" b="1" dirty="0" smtClean="0">
                <a:solidFill>
                  <a:srgbClr val="0000FF"/>
                </a:solidFill>
                <a:latin typeface="Consolas" panose="020B0609020204030204" pitchFamily="49" charset="0"/>
              </a:rPr>
              <a:t> M))</a:t>
            </a:r>
            <a:br>
              <a:rPr lang="en-US" sz="1600" b="1" dirty="0" smtClean="0">
                <a:solidFill>
                  <a:srgbClr val="0000FF"/>
                </a:solidFill>
                <a:latin typeface="Consolas" panose="020B0609020204030204" pitchFamily="49" charset="0"/>
              </a:rPr>
            </a:br>
            <a:r>
              <a:rPr lang="en-US" sz="1600" dirty="0" smtClean="0">
                <a:latin typeface="Consolas" panose="020B0609020204030204" pitchFamily="49" charset="0"/>
              </a:rPr>
              <a:t>                  </a:t>
            </a:r>
            <a:r>
              <a:rPr lang="en-US" sz="1600" b="1" dirty="0" smtClean="0">
                <a:solidFill>
                  <a:srgbClr val="0000FF"/>
                </a:solidFill>
                <a:latin typeface="Consolas" panose="020B0609020204030204" pitchFamily="49" charset="0"/>
              </a:rPr>
              <a:t>(</a:t>
            </a:r>
            <a:r>
              <a:rPr lang="en-US" sz="1600" b="1" dirty="0" err="1" smtClean="0">
                <a:solidFill>
                  <a:srgbClr val="0000FF"/>
                </a:solidFill>
                <a:latin typeface="Consolas" panose="020B0609020204030204" pitchFamily="49" charset="0"/>
              </a:rPr>
              <a:t>subst</a:t>
            </a:r>
            <a:r>
              <a:rPr lang="en-US" sz="1600" b="1" dirty="0" smtClean="0">
                <a:solidFill>
                  <a:srgbClr val="0000FF"/>
                </a:solidFill>
                <a:latin typeface="Consolas" panose="020B0609020204030204" pitchFamily="49" charset="0"/>
              </a:rPr>
              <a:t> v x (app-rand M)))])))</a:t>
            </a:r>
          </a:p>
          <a:p>
            <a:pPr algn="l">
              <a:spcAft>
                <a:spcPts val="0"/>
              </a:spcAft>
            </a:pPr>
            <a:endParaRPr lang="en-US" sz="1600" b="1" dirty="0" smtClean="0">
              <a:solidFill>
                <a:srgbClr val="0000FF"/>
              </a:solidFill>
              <a:latin typeface="Courier New" pitchFamily="17"/>
            </a:endParaRPr>
          </a:p>
        </p:txBody>
      </p:sp>
      <p:sp>
        <p:nvSpPr>
          <p:cNvPr id="12" name="Subtitle 11"/>
          <p:cNvSpPr txBox="1">
            <a:spLocks noGrp="1"/>
          </p:cNvSpPr>
          <p:nvPr>
            <p:ph type="subTitle" idx="4294967295"/>
          </p:nvPr>
        </p:nvSpPr>
        <p:spPr>
          <a:xfrm>
            <a:off x="406619" y="4901704"/>
            <a:ext cx="8010196" cy="1714725"/>
          </a:xfrm>
        </p:spPr>
        <p:txBody>
          <a:bodyPr anchor="ctr"/>
          <a:lstStyle/>
          <a:p>
            <a:pPr lvl="0" algn="l"/>
            <a:r>
              <a:rPr lang="en-US" sz="1800" dirty="0">
                <a:latin typeface="Times New Roman" pitchFamily="18"/>
              </a:rPr>
              <a:t>Is </a:t>
            </a:r>
            <a:r>
              <a:rPr lang="en-US" sz="1600" b="1" dirty="0" err="1">
                <a:solidFill>
                  <a:srgbClr val="0000FF"/>
                </a:solidFill>
                <a:latin typeface="Consolas" panose="020B0609020204030204" pitchFamily="49" charset="0"/>
              </a:rPr>
              <a:t>subst</a:t>
            </a:r>
            <a:r>
              <a:rPr lang="en-US" sz="1800" dirty="0">
                <a:latin typeface="Times New Roman" pitchFamily="18"/>
              </a:rPr>
              <a:t> safe? No! It is oblivious to free variables in </a:t>
            </a:r>
            <a:r>
              <a:rPr lang="en-US" sz="1600" b="1" dirty="0">
                <a:solidFill>
                  <a:srgbClr val="0000FF"/>
                </a:solidFill>
                <a:latin typeface="Consolas" panose="020B0609020204030204" pitchFamily="49" charset="0"/>
              </a:rPr>
              <a:t>M</a:t>
            </a:r>
            <a:r>
              <a:rPr lang="en-US" sz="1800" dirty="0">
                <a:latin typeface="Times New Roman" pitchFamily="18"/>
              </a:rPr>
              <a:t>.  Does it work in context?</a:t>
            </a:r>
          </a:p>
          <a:p>
            <a:pPr lvl="0" algn="l"/>
            <a:r>
              <a:rPr lang="en-US" sz="1800" dirty="0">
                <a:latin typeface="Times New Roman" pitchFamily="18"/>
              </a:rPr>
              <a:t>Almost; it fails in some cases for illegal programs.  Not all programs with free </a:t>
            </a:r>
            <a:r>
              <a:rPr lang="en-US" sz="1800" dirty="0" smtClean="0">
                <a:latin typeface="Times New Roman" pitchFamily="18"/>
              </a:rPr>
              <a:t>variables </a:t>
            </a:r>
            <a:r>
              <a:rPr lang="en-US" sz="1800" dirty="0">
                <a:latin typeface="Times New Roman" pitchFamily="18"/>
              </a:rPr>
              <a:t>are detected.  </a:t>
            </a:r>
          </a:p>
          <a:p>
            <a:pPr lvl="0" algn="l"/>
            <a:r>
              <a:rPr lang="en-US" sz="1800" dirty="0">
                <a:latin typeface="Times New Roman" pitchFamily="18"/>
              </a:rPr>
              <a:t>Exercise: Revise </a:t>
            </a:r>
            <a:r>
              <a:rPr lang="en-US" sz="1800" b="1" dirty="0" err="1">
                <a:solidFill>
                  <a:srgbClr val="0000FF"/>
                </a:solidFill>
                <a:latin typeface="Consolas" panose="020B0609020204030204" pitchFamily="49" charset="0"/>
              </a:rPr>
              <a:t>subst</a:t>
            </a:r>
            <a:r>
              <a:rPr lang="en-US" sz="1800" dirty="0">
                <a:latin typeface="Times New Roman" pitchFamily="18"/>
              </a:rPr>
              <a:t> so that it is safe. Note that blind substitution works as long as our top-level </a:t>
            </a:r>
            <a:r>
              <a:rPr lang="en-US" sz="1800" b="1" dirty="0">
                <a:solidFill>
                  <a:srgbClr val="0000FF"/>
                </a:solidFill>
                <a:latin typeface="Consolas" panose="020B0609020204030204" pitchFamily="49" charset="0"/>
              </a:rPr>
              <a:t>M</a:t>
            </a:r>
            <a:r>
              <a:rPr lang="en-US" sz="1800" dirty="0">
                <a:latin typeface="Times New Roman" pitchFamily="18"/>
              </a:rPr>
              <a:t> is well-formed and contains no free variables. Why?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a:lum bright="-50000"/>
            <a:alphaModFix/>
          </a:blip>
          <a:srcRect/>
          <a:stretch>
            <a:fillRect/>
          </a:stretch>
        </p:blipFill>
        <p:spPr>
          <a:xfrm>
            <a:off x="8458200" y="6019919"/>
            <a:ext cx="561240" cy="685799"/>
          </a:xfrm>
        </p:spPr>
      </p:pic>
      <p:sp>
        <p:nvSpPr>
          <p:cNvPr id="3" name="Subtitle 2"/>
          <p:cNvSpPr txBox="1">
            <a:spLocks noGrp="1"/>
          </p:cNvSpPr>
          <p:nvPr>
            <p:ph type="subTitle" idx="4294967295"/>
          </p:nvPr>
        </p:nvSpPr>
        <p:spPr>
          <a:xfrm>
            <a:off x="1316880" y="141840"/>
            <a:ext cx="7018598" cy="510839"/>
          </a:xfrm>
        </p:spPr>
        <p:txBody>
          <a:bodyPr anchor="ctr"/>
          <a:lstStyle/>
          <a:p>
            <a:pPr lvl="0" algn="l"/>
            <a:r>
              <a:rPr lang="en-US" sz="3600" dirty="0">
                <a:latin typeface="Times New Roman" pitchFamily="18"/>
              </a:rPr>
              <a:t>Comments on Syntactic Interpreter</a:t>
            </a:r>
          </a:p>
        </p:txBody>
      </p:sp>
      <p:sp>
        <p:nvSpPr>
          <p:cNvPr id="4" name="Subtitle 3"/>
          <p:cNvSpPr txBox="1">
            <a:spLocks noGrp="1"/>
          </p:cNvSpPr>
          <p:nvPr>
            <p:ph type="subTitle" idx="4294967295"/>
          </p:nvPr>
        </p:nvSpPr>
        <p:spPr>
          <a:xfrm>
            <a:off x="365760" y="813059"/>
            <a:ext cx="8503920" cy="1784340"/>
          </a:xfrm>
        </p:spPr>
        <p:txBody>
          <a:bodyPr anchor="ctr"/>
          <a:lstStyle/>
          <a:p>
            <a:pPr lvl="0" algn="l"/>
            <a:r>
              <a:rPr lang="en-US" sz="2000" spc="-9" dirty="0">
                <a:latin typeface="Times New Roman" pitchFamily="18"/>
              </a:rPr>
              <a:t>We still need to define </a:t>
            </a:r>
            <a:r>
              <a:rPr lang="en-US" sz="1600" b="1" spc="-6" dirty="0" err="1" smtClean="0">
                <a:solidFill>
                  <a:srgbClr val="0000FF"/>
                </a:solidFill>
                <a:latin typeface="Consolas" panose="020B0609020204030204" pitchFamily="49" charset="0"/>
              </a:rPr>
              <a:t>const</a:t>
            </a:r>
            <a:r>
              <a:rPr lang="en-US" sz="1600" b="1" spc="-6" dirty="0" smtClean="0">
                <a:solidFill>
                  <a:srgbClr val="0000FF"/>
                </a:solidFill>
                <a:latin typeface="Consolas" panose="020B0609020204030204" pitchFamily="49" charset="0"/>
              </a:rPr>
              <a:t>-add</a:t>
            </a:r>
            <a:r>
              <a:rPr lang="en-US" sz="2000" spc="-9" dirty="0">
                <a:latin typeface="Times New Roman" pitchFamily="18"/>
              </a:rPr>
              <a:t>. What does </a:t>
            </a:r>
            <a:r>
              <a:rPr lang="en-US" sz="1600" b="1" spc="-6" dirty="0" err="1">
                <a:solidFill>
                  <a:srgbClr val="0000FF"/>
                </a:solidFill>
                <a:latin typeface="Comic Sans MS" panose="030F0702030302020204" pitchFamily="66" charset="0"/>
              </a:rPr>
              <a:t>const</a:t>
            </a:r>
            <a:r>
              <a:rPr lang="en-US" sz="1600" b="1" spc="-6" dirty="0">
                <a:solidFill>
                  <a:srgbClr val="0000FF"/>
                </a:solidFill>
                <a:latin typeface="Comic Sans MS" panose="030F0702030302020204" pitchFamily="66" charset="0"/>
              </a:rPr>
              <a:t>-add</a:t>
            </a:r>
            <a:r>
              <a:rPr lang="en-US" sz="2000" dirty="0" smtClean="0">
                <a:latin typeface="Times New Roman" pitchFamily="18"/>
              </a:rPr>
              <a:t> </a:t>
            </a:r>
            <a:r>
              <a:rPr lang="en-US" sz="2000" spc="-9" dirty="0">
                <a:latin typeface="Times New Roman" pitchFamily="18"/>
              </a:rPr>
              <a:t>do on non-</a:t>
            </a:r>
            <a:r>
              <a:rPr lang="en-US" sz="1600" b="1" spc="-6" dirty="0" err="1">
                <a:solidFill>
                  <a:srgbClr val="0000FF"/>
                </a:solidFill>
                <a:latin typeface="Consolas" panose="020B0609020204030204" pitchFamily="49" charset="0"/>
              </a:rPr>
              <a:t>const</a:t>
            </a:r>
            <a:r>
              <a:rPr lang="en-US" sz="2000" dirty="0">
                <a:latin typeface="Times New Roman" pitchFamily="18"/>
              </a:rPr>
              <a:t> </a:t>
            </a:r>
            <a:r>
              <a:rPr lang="en-US" sz="2000" spc="-9" dirty="0">
                <a:latin typeface="Times New Roman" pitchFamily="18"/>
              </a:rPr>
              <a:t>values?  The key property of this evaluator is that it only manipulates</a:t>
            </a:r>
            <a:r>
              <a:rPr lang="en-US" sz="2000" dirty="0">
                <a:latin typeface="Times New Roman" pitchFamily="18"/>
              </a:rPr>
              <a:t> </a:t>
            </a:r>
            <a:r>
              <a:rPr lang="en-US" sz="2000" spc="-9" dirty="0">
                <a:latin typeface="Times New Roman" pitchFamily="18"/>
              </a:rPr>
              <a:t>(abstract) syntax.  It specifies the meaning of LC by mechanically</a:t>
            </a:r>
            <a:r>
              <a:rPr lang="en-US" sz="2000" dirty="0">
                <a:latin typeface="Times New Roman" pitchFamily="18"/>
              </a:rPr>
              <a:t> </a:t>
            </a:r>
            <a:r>
              <a:rPr lang="en-US" sz="2000" spc="-9" dirty="0">
                <a:latin typeface="Times New Roman" pitchFamily="18"/>
              </a:rPr>
              <a:t>transforming the syntactic representation of a program.  This approach only assigns a satisfactory meaning to complete LC</a:t>
            </a:r>
            <a:r>
              <a:rPr lang="en-US" sz="2000" dirty="0">
                <a:latin typeface="Times New Roman" pitchFamily="18"/>
              </a:rPr>
              <a:t> </a:t>
            </a:r>
            <a:r>
              <a:rPr lang="en-US" sz="2000" spc="-9" dirty="0">
                <a:latin typeface="Times New Roman" pitchFamily="18"/>
              </a:rPr>
              <a:t>programs, not to subtrees of complete programs.  Counter-example:</a:t>
            </a:r>
          </a:p>
        </p:txBody>
      </p:sp>
      <p:sp>
        <p:nvSpPr>
          <p:cNvPr id="5" name="Subtitle 4"/>
          <p:cNvSpPr txBox="1">
            <a:spLocks noGrp="1"/>
          </p:cNvSpPr>
          <p:nvPr>
            <p:ph type="subTitle" idx="4294967295"/>
          </p:nvPr>
        </p:nvSpPr>
        <p:spPr>
          <a:xfrm>
            <a:off x="705960" y="2480650"/>
            <a:ext cx="3911760" cy="360853"/>
          </a:xfrm>
        </p:spPr>
        <p:txBody>
          <a:bodyPr anchor="ctr"/>
          <a:lstStyle/>
          <a:p>
            <a:pPr lvl="0" algn="l"/>
            <a:r>
              <a:rPr lang="en-US" sz="1800" b="1" spc="-6" dirty="0">
                <a:solidFill>
                  <a:srgbClr val="0000FF"/>
                </a:solidFill>
                <a:latin typeface="Consolas" panose="020B0609020204030204" pitchFamily="49" charset="0"/>
              </a:rPr>
              <a:t>((lambda (x) (+ x y)) 7)</a:t>
            </a:r>
          </a:p>
        </p:txBody>
      </p:sp>
      <p:sp>
        <p:nvSpPr>
          <p:cNvPr id="6" name="Subtitle 5"/>
          <p:cNvSpPr txBox="1">
            <a:spLocks noGrp="1"/>
          </p:cNvSpPr>
          <p:nvPr>
            <p:ph type="subTitle" idx="4294967295"/>
          </p:nvPr>
        </p:nvSpPr>
        <p:spPr>
          <a:xfrm>
            <a:off x="365760" y="2911319"/>
            <a:ext cx="8595360" cy="2474677"/>
          </a:xfrm>
        </p:spPr>
        <p:txBody>
          <a:bodyPr anchor="ctr"/>
          <a:lstStyle/>
          <a:p>
            <a:pPr lvl="0" algn="l"/>
            <a:r>
              <a:rPr lang="en-US" sz="2000" spc="-9" dirty="0">
                <a:latin typeface="Times New Roman" pitchFamily="18"/>
              </a:rPr>
              <a:t>If </a:t>
            </a:r>
            <a:r>
              <a:rPr lang="en-US" sz="1600" b="1" spc="-6" dirty="0" err="1">
                <a:solidFill>
                  <a:srgbClr val="0000FF"/>
                </a:solidFill>
                <a:latin typeface="Consolas" panose="020B0609020204030204" pitchFamily="49" charset="0"/>
              </a:rPr>
              <a:t>const</a:t>
            </a:r>
            <a:r>
              <a:rPr lang="en-US" sz="1600" b="1" spc="-6" dirty="0">
                <a:solidFill>
                  <a:srgbClr val="0000FF"/>
                </a:solidFill>
                <a:latin typeface="Consolas" panose="020B0609020204030204" pitchFamily="49" charset="0"/>
              </a:rPr>
              <a:t>-add</a:t>
            </a:r>
            <a:r>
              <a:rPr lang="en-US" sz="2000" spc="-9" dirty="0" smtClean="0">
                <a:latin typeface="Times New Roman" pitchFamily="18"/>
              </a:rPr>
              <a:t> mirrored syntactic </a:t>
            </a:r>
            <a:r>
              <a:rPr lang="en-US" sz="2000" spc="-9" dirty="0">
                <a:latin typeface="Times New Roman" pitchFamily="18"/>
              </a:rPr>
              <a:t>evaluation, then it </a:t>
            </a:r>
            <a:r>
              <a:rPr lang="en-US" sz="2000" spc="-9" dirty="0" smtClean="0">
                <a:latin typeface="Times New Roman" pitchFamily="18"/>
              </a:rPr>
              <a:t>would </a:t>
            </a:r>
            <a:r>
              <a:rPr lang="en-US" sz="2000" spc="-9" dirty="0">
                <a:latin typeface="Times New Roman" pitchFamily="18"/>
              </a:rPr>
              <a:t>return </a:t>
            </a:r>
            <a:r>
              <a:rPr lang="en-US" sz="2000" spc="-9" dirty="0" smtClean="0">
                <a:latin typeface="Times New Roman" pitchFamily="18"/>
              </a:rPr>
              <a:t>the abstract syntax tree for </a:t>
            </a:r>
            <a:r>
              <a:rPr lang="en-US" sz="1600" b="1" spc="-6" dirty="0" smtClean="0">
                <a:solidFill>
                  <a:srgbClr val="0000FF"/>
                </a:solidFill>
                <a:latin typeface="Consolas" panose="020B0609020204030204" pitchFamily="49" charset="0"/>
              </a:rPr>
              <a:t>(+ </a:t>
            </a:r>
            <a:r>
              <a:rPr lang="en-US" sz="1600" b="1" spc="-6" dirty="0">
                <a:solidFill>
                  <a:srgbClr val="0000FF"/>
                </a:solidFill>
                <a:latin typeface="Consolas" panose="020B0609020204030204" pitchFamily="49" charset="0"/>
              </a:rPr>
              <a:t>7 </a:t>
            </a:r>
            <a:r>
              <a:rPr lang="en-US" sz="1600" b="1" spc="-6" dirty="0" smtClean="0">
                <a:solidFill>
                  <a:srgbClr val="0000FF"/>
                </a:solidFill>
                <a:latin typeface="Consolas" panose="020B0609020204030204" pitchFamily="49" charset="0"/>
              </a:rPr>
              <a:t>y)</a:t>
            </a:r>
            <a:r>
              <a:rPr lang="en-US" sz="2000" spc="-6" dirty="0" smtClean="0">
                <a:solidFill>
                  <a:srgbClr val="000000"/>
                </a:solidFill>
                <a:latin typeface="Times New Roman" pitchFamily="18"/>
              </a:rPr>
              <a:t> which </a:t>
            </a:r>
            <a:r>
              <a:rPr lang="en-US" sz="2000" spc="-6" dirty="0">
                <a:solidFill>
                  <a:srgbClr val="000000"/>
                </a:solidFill>
                <a:latin typeface="Times New Roman" pitchFamily="18"/>
              </a:rPr>
              <a:t>is </a:t>
            </a:r>
            <a:r>
              <a:rPr lang="en-US" sz="2000" spc="-6" dirty="0" smtClean="0">
                <a:solidFill>
                  <a:srgbClr val="000000"/>
                </a:solidFill>
                <a:latin typeface="Times New Roman" pitchFamily="18"/>
              </a:rPr>
              <a:t>an </a:t>
            </a:r>
            <a:r>
              <a:rPr lang="en-US" sz="2000" spc="-6" dirty="0">
                <a:solidFill>
                  <a:srgbClr val="000000"/>
                </a:solidFill>
                <a:latin typeface="Times New Roman" pitchFamily="18"/>
              </a:rPr>
              <a:t>irreducible “stuck” </a:t>
            </a:r>
            <a:r>
              <a:rPr lang="en-US" sz="2000" spc="-6" dirty="0" smtClean="0">
                <a:solidFill>
                  <a:srgbClr val="000000"/>
                </a:solidFill>
                <a:latin typeface="Times New Roman" pitchFamily="18"/>
              </a:rPr>
              <a:t>state—not </a:t>
            </a:r>
            <a:r>
              <a:rPr lang="en-US" sz="2000" spc="-6" dirty="0">
                <a:solidFill>
                  <a:srgbClr val="000000"/>
                </a:solidFill>
                <a:latin typeface="Times New Roman" pitchFamily="18"/>
              </a:rPr>
              <a:t>a value—and the correct choice if we are strictly implementing syntactic evaluation.  </a:t>
            </a:r>
            <a:r>
              <a:rPr lang="en-US" sz="2000" spc="-9" dirty="0">
                <a:latin typeface="Times New Roman" pitchFamily="18"/>
              </a:rPr>
              <a:t>A more attractive alternative that is an elaboration of  syntactic interpretation is to generate a run-time error because </a:t>
            </a:r>
            <a:r>
              <a:rPr lang="en-US" sz="1800" b="1" spc="-6" dirty="0">
                <a:solidFill>
                  <a:srgbClr val="0000FF"/>
                </a:solidFill>
                <a:latin typeface="Consolas" panose="020B0609020204030204" pitchFamily="49" charset="0"/>
              </a:rPr>
              <a:t>y</a:t>
            </a:r>
            <a:r>
              <a:rPr lang="en-US" sz="2000" dirty="0">
                <a:latin typeface="Times New Roman" pitchFamily="18"/>
              </a:rPr>
              <a:t> </a:t>
            </a:r>
            <a:r>
              <a:rPr lang="en-US" sz="2000" spc="-9" dirty="0">
                <a:latin typeface="Times New Roman" pitchFamily="18"/>
              </a:rPr>
              <a:t>is not a value.</a:t>
            </a:r>
            <a:r>
              <a:rPr lang="en-US" sz="2000" dirty="0">
                <a:latin typeface="Times New Roman" pitchFamily="18"/>
              </a:rPr>
              <a:t> </a:t>
            </a:r>
            <a:r>
              <a:rPr lang="en-US" sz="2000" spc="-9" dirty="0">
                <a:latin typeface="Times New Roman" pitchFamily="18"/>
              </a:rPr>
              <a:t>In a context where </a:t>
            </a:r>
            <a:r>
              <a:rPr lang="en-US" sz="1800" b="1" spc="-6" dirty="0">
                <a:solidFill>
                  <a:srgbClr val="0000FF"/>
                </a:solidFill>
                <a:latin typeface="Consolas" panose="020B0609020204030204" pitchFamily="49" charset="0"/>
              </a:rPr>
              <a:t>y</a:t>
            </a:r>
            <a:r>
              <a:rPr lang="en-US" sz="2000" dirty="0">
                <a:latin typeface="Times New Roman" pitchFamily="18"/>
              </a:rPr>
              <a:t> </a:t>
            </a:r>
            <a:r>
              <a:rPr lang="en-US" sz="2000" spc="-9" dirty="0">
                <a:latin typeface="Times New Roman" pitchFamily="18"/>
              </a:rPr>
              <a:t>is bound to </a:t>
            </a:r>
            <a:r>
              <a:rPr lang="en-US" sz="2000" spc="-9" dirty="0" smtClean="0">
                <a:latin typeface="Times New Roman" pitchFamily="18"/>
              </a:rPr>
              <a:t>(the abstract syntax tree for) </a:t>
            </a:r>
            <a:r>
              <a:rPr lang="en-US" sz="1800" b="1" spc="-6" dirty="0" smtClean="0">
                <a:solidFill>
                  <a:srgbClr val="0000FF"/>
                </a:solidFill>
                <a:latin typeface="Consolas" panose="020B0609020204030204" pitchFamily="49" charset="0"/>
              </a:rPr>
              <a:t>5</a:t>
            </a:r>
            <a:r>
              <a:rPr lang="en-US" sz="2000" spc="-9" dirty="0" smtClean="0">
                <a:latin typeface="Times New Roman" pitchFamily="18"/>
              </a:rPr>
              <a:t>, </a:t>
            </a:r>
            <a:r>
              <a:rPr lang="en-US" sz="2000" spc="-9" dirty="0">
                <a:latin typeface="Times New Roman" pitchFamily="18"/>
              </a:rPr>
              <a:t>it returns </a:t>
            </a:r>
            <a:r>
              <a:rPr lang="en-US" sz="2000" spc="-9" dirty="0" smtClean="0">
                <a:latin typeface="Times New Roman" pitchFamily="18"/>
              </a:rPr>
              <a:t>(the abstract syntax tree for) </a:t>
            </a:r>
            <a:r>
              <a:rPr lang="en-US" sz="1800" b="1" spc="-6" dirty="0" smtClean="0">
                <a:solidFill>
                  <a:srgbClr val="0000FF"/>
                </a:solidFill>
                <a:latin typeface="Consolas" panose="020B0609020204030204" pitchFamily="49" charset="0"/>
              </a:rPr>
              <a:t>12</a:t>
            </a:r>
            <a:r>
              <a:rPr lang="en-US" sz="2000" spc="-9" dirty="0" smtClean="0">
                <a:latin typeface="Times New Roman" pitchFamily="18"/>
              </a:rPr>
              <a:t>; which is not (the abstract syntax tree for) </a:t>
            </a:r>
            <a:r>
              <a:rPr lang="en-US" sz="1800" b="1" spc="-6" dirty="0" smtClean="0">
                <a:solidFill>
                  <a:srgbClr val="0000FF"/>
                </a:solidFill>
                <a:latin typeface="Consolas" panose="020B0609020204030204" pitchFamily="49" charset="0"/>
              </a:rPr>
              <a:t>(+ </a:t>
            </a:r>
            <a:r>
              <a:rPr lang="en-US" sz="1800" b="1" spc="-6" dirty="0">
                <a:solidFill>
                  <a:srgbClr val="0000FF"/>
                </a:solidFill>
                <a:latin typeface="Consolas" panose="020B0609020204030204" pitchFamily="49" charset="0"/>
              </a:rPr>
              <a:t>7 </a:t>
            </a:r>
            <a:r>
              <a:rPr lang="en-US" sz="1800" b="1" spc="-6">
                <a:solidFill>
                  <a:srgbClr val="0000FF"/>
                </a:solidFill>
                <a:latin typeface="Consolas" panose="020B0609020204030204" pitchFamily="49" charset="0"/>
              </a:rPr>
              <a:t>y</a:t>
            </a:r>
            <a:r>
              <a:rPr lang="en-US" sz="1800" b="1" spc="-6" smtClean="0">
                <a:solidFill>
                  <a:srgbClr val="0000FF"/>
                </a:solidFill>
                <a:latin typeface="Consolas" panose="020B0609020204030204" pitchFamily="49" charset="0"/>
              </a:rPr>
              <a:t>)</a:t>
            </a:r>
            <a:r>
              <a:rPr lang="en-US" sz="2000" spc="-9" smtClean="0">
                <a:latin typeface="Times New Roman" pitchFamily="18"/>
              </a:rPr>
              <a:t> or </a:t>
            </a:r>
            <a:r>
              <a:rPr lang="en-US" sz="2000" spc="-9" dirty="0">
                <a:latin typeface="Times New Roman" pitchFamily="18"/>
              </a:rPr>
              <a:t>a run-time error.  From a mathematical perspective, The meaning of sub-expressions should be defined so that</a:t>
            </a:r>
            <a:r>
              <a:rPr lang="en-US" sz="2000" dirty="0">
                <a:latin typeface="Times New Roman" pitchFamily="18"/>
              </a:rPr>
              <a:t> </a:t>
            </a:r>
            <a:r>
              <a:rPr lang="en-US" sz="2000" spc="-9" dirty="0">
                <a:latin typeface="Times New Roman" pitchFamily="18"/>
              </a:rPr>
              <a:t>meaning </a:t>
            </a:r>
            <a:r>
              <a:rPr lang="en-US" sz="1800" spc="-6" dirty="0"/>
              <a:t>⟦</a:t>
            </a:r>
            <a:r>
              <a:rPr lang="en-US" sz="1800" spc="-6" dirty="0">
                <a:latin typeface="Arial" pitchFamily="34"/>
                <a:cs typeface="Arial" pitchFamily="34"/>
              </a:rPr>
              <a:t>...</a:t>
            </a:r>
            <a:r>
              <a:rPr lang="en-US" sz="1800" spc="-11" dirty="0">
                <a:solidFill>
                  <a:srgbClr val="000000"/>
                </a:solidFill>
                <a:latin typeface="Courier New" pitchFamily="49"/>
                <a:cs typeface="Courier New" pitchFamily="49"/>
              </a:rPr>
              <a:t>⟧</a:t>
            </a:r>
            <a:r>
              <a:rPr lang="en-US" sz="2000" dirty="0">
                <a:latin typeface="Times New Roman" pitchFamily="18"/>
              </a:rPr>
              <a:t> </a:t>
            </a:r>
            <a:r>
              <a:rPr lang="en-US" sz="2000" spc="-9" dirty="0">
                <a:latin typeface="Times New Roman" pitchFamily="18"/>
              </a:rPr>
              <a:t>is compositional,</a:t>
            </a:r>
            <a:r>
              <a:rPr lang="en-US" sz="2000" dirty="0">
                <a:latin typeface="Times New Roman" pitchFamily="18"/>
              </a:rPr>
              <a:t> </a:t>
            </a:r>
            <a:r>
              <a:rPr lang="en-US" sz="2000" i="1" spc="-6" dirty="0">
                <a:latin typeface="Times New Roman" pitchFamily="18"/>
              </a:rPr>
              <a:t>i.e.</a:t>
            </a:r>
          </a:p>
        </p:txBody>
      </p:sp>
      <p:sp>
        <p:nvSpPr>
          <p:cNvPr id="7" name="Subtitle 6"/>
          <p:cNvSpPr txBox="1">
            <a:spLocks noGrp="1"/>
          </p:cNvSpPr>
          <p:nvPr>
            <p:ph type="subTitle" idx="4294967295"/>
          </p:nvPr>
        </p:nvSpPr>
        <p:spPr>
          <a:xfrm>
            <a:off x="754380" y="5455812"/>
            <a:ext cx="7315200" cy="417240"/>
          </a:xfrm>
        </p:spPr>
        <p:txBody>
          <a:bodyPr anchor="ctr"/>
          <a:lstStyle/>
          <a:p>
            <a:pPr lvl="0" algn="l"/>
            <a:r>
              <a:rPr lang="en-US" sz="2000" spc="-6" dirty="0">
                <a:latin typeface="Courier New" pitchFamily="49"/>
              </a:rPr>
              <a:t>⟦</a:t>
            </a:r>
            <a:r>
              <a:rPr lang="en-US" sz="2000" dirty="0"/>
              <a:t> </a:t>
            </a:r>
            <a:r>
              <a:rPr lang="en-US" sz="2000" b="1" spc="-11" dirty="0">
                <a:solidFill>
                  <a:srgbClr val="0000FF"/>
                </a:solidFill>
                <a:latin typeface="Courier New" pitchFamily="17"/>
              </a:rPr>
              <a:t>(c M</a:t>
            </a:r>
            <a:r>
              <a:rPr lang="en-US" sz="2000" b="1" spc="-11" baseline="-25000" dirty="0">
                <a:solidFill>
                  <a:srgbClr val="0000FF"/>
                </a:solidFill>
                <a:latin typeface="Courier New" pitchFamily="49"/>
              </a:rPr>
              <a:t>1</a:t>
            </a:r>
            <a:r>
              <a:rPr lang="en-US" sz="2000" dirty="0"/>
              <a:t> </a:t>
            </a:r>
            <a:r>
              <a:rPr lang="en-US" sz="2000" b="1" spc="-11" dirty="0">
                <a:solidFill>
                  <a:srgbClr val="0000FF"/>
                </a:solidFill>
                <a:latin typeface="Courier New" pitchFamily="17"/>
              </a:rPr>
              <a:t>… M</a:t>
            </a:r>
            <a:r>
              <a:rPr lang="en-US" sz="2000" b="1" spc="-11" baseline="-25000" dirty="0">
                <a:solidFill>
                  <a:srgbClr val="0000FF"/>
                </a:solidFill>
                <a:latin typeface="Courier New" pitchFamily="17"/>
              </a:rPr>
              <a:t>k</a:t>
            </a:r>
            <a:r>
              <a:rPr lang="en-US" sz="2000" dirty="0"/>
              <a:t> </a:t>
            </a:r>
            <a:r>
              <a:rPr lang="en-US" sz="2000" b="1" spc="-11" dirty="0">
                <a:solidFill>
                  <a:srgbClr val="0000FF"/>
                </a:solidFill>
                <a:latin typeface="Courier New" pitchFamily="17"/>
              </a:rPr>
              <a:t>)</a:t>
            </a:r>
            <a:r>
              <a:rPr lang="en-US" sz="2000" spc="-11" dirty="0">
                <a:solidFill>
                  <a:srgbClr val="000000"/>
                </a:solidFill>
                <a:latin typeface="Courier New" pitchFamily="49"/>
                <a:cs typeface="Courier New" pitchFamily="49"/>
              </a:rPr>
              <a:t>⟧</a:t>
            </a:r>
            <a:r>
              <a:rPr lang="en-US" sz="2000" spc="-6" dirty="0"/>
              <a:t> </a:t>
            </a:r>
            <a:r>
              <a:rPr lang="en-US" sz="2000" spc="-9" dirty="0">
                <a:latin typeface="Times New Roman" pitchFamily="18"/>
              </a:rPr>
              <a:t>= </a:t>
            </a:r>
            <a:r>
              <a:rPr lang="en-US" sz="2000" spc="-6" dirty="0"/>
              <a:t>⟦</a:t>
            </a:r>
            <a:r>
              <a:rPr lang="en-US" sz="2000" dirty="0"/>
              <a:t> </a:t>
            </a:r>
            <a:r>
              <a:rPr lang="en-US" sz="2000" b="1" spc="-11" dirty="0">
                <a:solidFill>
                  <a:srgbClr val="0000FF"/>
                </a:solidFill>
                <a:latin typeface="Courier New" pitchFamily="17"/>
              </a:rPr>
              <a:t>c</a:t>
            </a:r>
            <a:r>
              <a:rPr lang="en-US" sz="2000" dirty="0"/>
              <a:t> </a:t>
            </a:r>
            <a:r>
              <a:rPr lang="en-US" sz="2000" spc="-11" dirty="0">
                <a:solidFill>
                  <a:srgbClr val="000000"/>
                </a:solidFill>
                <a:latin typeface="Courier New" pitchFamily="49"/>
                <a:cs typeface="Courier New" pitchFamily="49"/>
              </a:rPr>
              <a:t>⟧</a:t>
            </a:r>
            <a:r>
              <a:rPr lang="en-US" sz="2000" dirty="0"/>
              <a:t> </a:t>
            </a:r>
            <a:r>
              <a:rPr lang="en-US" sz="2000" spc="-9" dirty="0">
                <a:latin typeface="Times New Roman" pitchFamily="18"/>
              </a:rPr>
              <a:t>(</a:t>
            </a:r>
            <a:r>
              <a:rPr lang="en-US" sz="2000" dirty="0"/>
              <a:t> </a:t>
            </a:r>
            <a:r>
              <a:rPr lang="en-US" sz="2000" spc="-6" dirty="0"/>
              <a:t>⟦</a:t>
            </a:r>
            <a:r>
              <a:rPr lang="en-US" sz="2000" dirty="0"/>
              <a:t> </a:t>
            </a:r>
            <a:r>
              <a:rPr lang="en-US" sz="2000" b="1" spc="-11" dirty="0">
                <a:solidFill>
                  <a:srgbClr val="0000FF"/>
                </a:solidFill>
                <a:latin typeface="Courier New" pitchFamily="17"/>
              </a:rPr>
              <a:t>M</a:t>
            </a:r>
            <a:r>
              <a:rPr lang="en-US" sz="2000" b="1" spc="-11" baseline="-25000" dirty="0">
                <a:solidFill>
                  <a:srgbClr val="0000FF"/>
                </a:solidFill>
                <a:latin typeface="Courier New" pitchFamily="49"/>
              </a:rPr>
              <a:t>1</a:t>
            </a:r>
            <a:r>
              <a:rPr lang="en-US" sz="2000" spc="-11" dirty="0">
                <a:solidFill>
                  <a:srgbClr val="000000"/>
                </a:solidFill>
                <a:latin typeface="Courier New" pitchFamily="49"/>
                <a:cs typeface="Courier New" pitchFamily="49"/>
              </a:rPr>
              <a:t>⟧</a:t>
            </a:r>
            <a:r>
              <a:rPr lang="en-US" sz="2000" spc="-11" dirty="0">
                <a:latin typeface="Times New Roman" pitchFamily="18"/>
              </a:rPr>
              <a:t>,</a:t>
            </a:r>
            <a:r>
              <a:rPr lang="en-US" sz="2000" spc="-9" dirty="0">
                <a:latin typeface="Times New Roman" pitchFamily="18"/>
              </a:rPr>
              <a:t> … , </a:t>
            </a:r>
            <a:r>
              <a:rPr lang="en-US" sz="2000" spc="-6" dirty="0"/>
              <a:t>⟦</a:t>
            </a:r>
            <a:r>
              <a:rPr lang="en-US" sz="2000" dirty="0"/>
              <a:t> </a:t>
            </a:r>
            <a:r>
              <a:rPr lang="en-US" sz="2000" b="1" spc="-11" dirty="0">
                <a:solidFill>
                  <a:srgbClr val="0000FF"/>
                </a:solidFill>
                <a:latin typeface="Courier New" pitchFamily="17"/>
              </a:rPr>
              <a:t>M</a:t>
            </a:r>
            <a:r>
              <a:rPr lang="en-US" sz="2000" b="1" spc="-11" baseline="-25000" dirty="0">
                <a:solidFill>
                  <a:srgbClr val="0000FF"/>
                </a:solidFill>
                <a:latin typeface="Courier New" pitchFamily="17"/>
              </a:rPr>
              <a:t>k</a:t>
            </a:r>
            <a:r>
              <a:rPr lang="en-US" sz="2000" spc="-11" dirty="0">
                <a:solidFill>
                  <a:srgbClr val="000000"/>
                </a:solidFill>
                <a:latin typeface="Courier New" pitchFamily="49"/>
                <a:cs typeface="Courier New" pitchFamily="49"/>
              </a:rPr>
              <a:t>⟧</a:t>
            </a:r>
            <a:r>
              <a:rPr lang="en-US" sz="2000" spc="-9" dirty="0">
                <a:latin typeface="Times New Roman" pitchFamily="18"/>
              </a:rPr>
              <a:t>)</a:t>
            </a:r>
          </a:p>
        </p:txBody>
      </p:sp>
      <p:sp>
        <p:nvSpPr>
          <p:cNvPr id="8" name="Subtitle 7"/>
          <p:cNvSpPr txBox="1">
            <a:spLocks noGrp="1"/>
          </p:cNvSpPr>
          <p:nvPr>
            <p:ph type="subTitle" idx="4294967295"/>
          </p:nvPr>
        </p:nvSpPr>
        <p:spPr>
          <a:xfrm>
            <a:off x="365760" y="5942868"/>
            <a:ext cx="8092440" cy="591480"/>
          </a:xfrm>
        </p:spPr>
        <p:txBody>
          <a:bodyPr anchor="ctr"/>
          <a:lstStyle/>
          <a:p>
            <a:pPr lvl="0" algn="l"/>
            <a:r>
              <a:rPr lang="en-US" sz="2100" spc="-9" dirty="0">
                <a:latin typeface="Times New Roman" pitchFamily="18"/>
              </a:rPr>
              <a:t>Syntactic interpretation utterly fails in this regard because it cannot cope with free variables. </a:t>
            </a:r>
            <a:r>
              <a:rPr lang="en-US" sz="2100" dirty="0">
                <a:latin typeface="Times New Roman" pitchFamily="18"/>
              </a:rPr>
              <a:t> </a:t>
            </a:r>
          </a:p>
        </p:txBody>
      </p:sp>
      <p:pic>
        <p:nvPicPr>
          <p:cNvPr id="9" name="Picture 8"/>
          <p:cNvPicPr>
            <a:picLocks noChangeAspect="1"/>
          </p:cNvPicPr>
          <p:nvPr/>
        </p:nvPicPr>
        <p:blipFill>
          <a:blip r:embed="rId3">
            <a:lum bright="-50000"/>
            <a:alphaModFix/>
          </a:blip>
          <a:srcRect/>
          <a:stretch>
            <a:fillRect/>
          </a:stretch>
        </p:blipFill>
        <p:spPr>
          <a:xfrm>
            <a:off x="8458200" y="6019919"/>
            <a:ext cx="561240" cy="6857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bright="-50000"/>
            <a:alphaModFix/>
          </a:blip>
          <a:srcRect/>
          <a:stretch>
            <a:fillRect/>
          </a:stretch>
        </p:blipFill>
        <p:spPr>
          <a:xfrm>
            <a:off x="8458200" y="6019919"/>
            <a:ext cx="561240" cy="685799"/>
          </a:xfrm>
        </p:spPr>
      </p:pic>
      <p:sp>
        <p:nvSpPr>
          <p:cNvPr id="3" name="Subtitle 2"/>
          <p:cNvSpPr txBox="1">
            <a:spLocks noGrp="1"/>
          </p:cNvSpPr>
          <p:nvPr>
            <p:ph type="subTitle" idx="4294967295"/>
          </p:nvPr>
        </p:nvSpPr>
        <p:spPr>
          <a:xfrm>
            <a:off x="365760" y="140969"/>
            <a:ext cx="8412480" cy="552050"/>
          </a:xfrm>
        </p:spPr>
        <p:txBody>
          <a:bodyPr anchor="ctr"/>
          <a:lstStyle/>
          <a:p>
            <a:pPr lvl="0" algn="ctr"/>
            <a:r>
              <a:rPr lang="en-US" sz="2800" dirty="0">
                <a:latin typeface="Times New Roman" pitchFamily="18"/>
              </a:rPr>
              <a:t>Can We Make Syntactic Evaluation Compositional?</a:t>
            </a:r>
          </a:p>
        </p:txBody>
      </p:sp>
      <p:sp>
        <p:nvSpPr>
          <p:cNvPr id="4" name="Subtitle 3"/>
          <p:cNvSpPr txBox="1">
            <a:spLocks noGrp="1"/>
          </p:cNvSpPr>
          <p:nvPr>
            <p:ph type="subTitle" idx="4294967295"/>
          </p:nvPr>
        </p:nvSpPr>
        <p:spPr>
          <a:xfrm>
            <a:off x="365760" y="693019"/>
            <a:ext cx="8653680" cy="5881718"/>
          </a:xfrm>
        </p:spPr>
        <p:txBody>
          <a:bodyPr anchor="ctr"/>
          <a:lstStyle/>
          <a:p>
            <a:pPr lvl="0" algn="l"/>
            <a:r>
              <a:rPr lang="en-US" sz="2000" dirty="0">
                <a:latin typeface="Times New Roman" pitchFamily="18"/>
              </a:rPr>
              <a:t>Since syntactic evaluation does not assign meaning to components of abstract syntax trees, </a:t>
            </a:r>
            <a:r>
              <a:rPr lang="en-US" sz="2000" dirty="0" smtClean="0">
                <a:latin typeface="Times New Roman" pitchFamily="18"/>
              </a:rPr>
              <a:t>it technically cannot satisfy the compositionality criterion.  The use of “stuck states” is a cute formal trick but fails the compositionality test (which is not considered an important issue according to current fashion).  But </a:t>
            </a:r>
            <a:r>
              <a:rPr lang="en-US" sz="2000" dirty="0">
                <a:latin typeface="Times New Roman" pitchFamily="18"/>
              </a:rPr>
              <a:t>we can </a:t>
            </a:r>
            <a:r>
              <a:rPr lang="en-US" sz="2000" dirty="0" smtClean="0">
                <a:latin typeface="Times New Roman" pitchFamily="18"/>
              </a:rPr>
              <a:t>partially patch syntactic evaluation by </a:t>
            </a:r>
            <a:r>
              <a:rPr lang="en-US" sz="2000" dirty="0">
                <a:latin typeface="Times New Roman" pitchFamily="18"/>
              </a:rPr>
              <a:t>transforming a “stuck state” result to a corresponding error element (as determined by our compositional meaning).</a:t>
            </a:r>
          </a:p>
          <a:p>
            <a:pPr lvl="0" algn="l"/>
            <a:r>
              <a:rPr lang="en-US" sz="2000" dirty="0" smtClean="0">
                <a:latin typeface="Times New Roman" pitchFamily="18"/>
              </a:rPr>
              <a:t>So </a:t>
            </a:r>
            <a:r>
              <a:rPr lang="en-US" sz="2000" dirty="0">
                <a:latin typeface="Times New Roman" pitchFamily="18"/>
              </a:rPr>
              <a:t>the stuck state result </a:t>
            </a:r>
            <a:r>
              <a:rPr lang="en-US" sz="1800" b="1" spc="-6" dirty="0">
                <a:solidFill>
                  <a:srgbClr val="0000FF"/>
                </a:solidFill>
                <a:latin typeface="Courier New" pitchFamily="17"/>
              </a:rPr>
              <a:t>(+ 7 </a:t>
            </a:r>
            <a:r>
              <a:rPr lang="en-US" sz="1800" b="1" spc="-6" dirty="0" smtClean="0">
                <a:solidFill>
                  <a:srgbClr val="0000FF"/>
                </a:solidFill>
                <a:latin typeface="Courier New" pitchFamily="17"/>
              </a:rPr>
              <a:t>y)</a:t>
            </a:r>
            <a:r>
              <a:rPr lang="en-US" sz="2000" b="1" spc="-6" dirty="0" smtClean="0">
                <a:solidFill>
                  <a:srgbClr val="0000FF"/>
                </a:solidFill>
                <a:latin typeface="Courier New" pitchFamily="17"/>
              </a:rPr>
              <a:t> </a:t>
            </a:r>
            <a:r>
              <a:rPr lang="en-US" sz="2000" dirty="0" smtClean="0">
                <a:latin typeface="Times New Roman" pitchFamily="18"/>
              </a:rPr>
              <a:t>would</a:t>
            </a:r>
            <a:r>
              <a:rPr lang="en-US" sz="1800" dirty="0" smtClean="0">
                <a:latin typeface="Times New Roman" pitchFamily="18"/>
              </a:rPr>
              <a:t> </a:t>
            </a:r>
            <a:r>
              <a:rPr lang="en-US" sz="2000" dirty="0" smtClean="0">
                <a:latin typeface="Times New Roman" pitchFamily="18"/>
              </a:rPr>
              <a:t>be </a:t>
            </a:r>
            <a:r>
              <a:rPr lang="en-US" sz="2000" dirty="0">
                <a:latin typeface="Times New Roman" pitchFamily="18"/>
              </a:rPr>
              <a:t>converted to the error </a:t>
            </a:r>
            <a:r>
              <a:rPr lang="en-US" sz="2000" dirty="0" smtClean="0">
                <a:latin typeface="Times New Roman" pitchFamily="18"/>
              </a:rPr>
              <a:t>element corresponding </a:t>
            </a:r>
            <a:r>
              <a:rPr lang="en-US" sz="2000" dirty="0">
                <a:latin typeface="Times New Roman" pitchFamily="18"/>
              </a:rPr>
              <a:t>to an “unbound variable”.  Similarly, the stuck </a:t>
            </a:r>
            <a:r>
              <a:rPr lang="en-US" sz="2000" dirty="0" smtClean="0">
                <a:latin typeface="Times New Roman" pitchFamily="18"/>
              </a:rPr>
              <a:t>state</a:t>
            </a:r>
            <a:br>
              <a:rPr lang="en-US" sz="2000" dirty="0" smtClean="0">
                <a:latin typeface="Times New Roman" pitchFamily="18"/>
              </a:rPr>
            </a:br>
            <a:r>
              <a:rPr lang="en-US" sz="1800" b="1" spc="-6" dirty="0" smtClean="0">
                <a:solidFill>
                  <a:srgbClr val="0000FF"/>
                </a:solidFill>
                <a:latin typeface="Courier New" pitchFamily="17"/>
              </a:rPr>
              <a:t>(/ </a:t>
            </a:r>
            <a:r>
              <a:rPr lang="en-US" sz="1800" b="1" spc="-6" dirty="0">
                <a:solidFill>
                  <a:srgbClr val="0000FF"/>
                </a:solidFill>
                <a:latin typeface="Courier New" pitchFamily="17"/>
              </a:rPr>
              <a:t>7 0)</a:t>
            </a:r>
            <a:r>
              <a:rPr lang="en-US" sz="1800" dirty="0">
                <a:latin typeface="Times New Roman" pitchFamily="18"/>
              </a:rPr>
              <a:t> </a:t>
            </a:r>
            <a:r>
              <a:rPr lang="en-US" sz="2000" dirty="0">
                <a:latin typeface="Times New Roman" pitchFamily="18"/>
              </a:rPr>
              <a:t>might be converted to a “division by zero” </a:t>
            </a:r>
            <a:r>
              <a:rPr lang="en-US" sz="2000" dirty="0" smtClean="0">
                <a:latin typeface="Times New Roman" pitchFamily="18"/>
              </a:rPr>
              <a:t>error element.</a:t>
            </a:r>
            <a:endParaRPr lang="en-US" sz="2000" dirty="0">
              <a:latin typeface="Times New Roman" pitchFamily="18"/>
            </a:endParaRPr>
          </a:p>
          <a:p>
            <a:pPr lvl="0" algn="l"/>
            <a:r>
              <a:rPr lang="en-US" sz="2000" dirty="0" smtClean="0">
                <a:latin typeface="Times New Roman" pitchFamily="18"/>
              </a:rPr>
              <a:t>We would also have to modify our syntactic evaluator to abort the computation when a sub-computation generates an error element and return that error element as the result.</a:t>
            </a:r>
          </a:p>
          <a:p>
            <a:pPr lvl="0" algn="l"/>
            <a:r>
              <a:rPr lang="en-US" sz="2000" dirty="0" smtClean="0">
                <a:latin typeface="Times New Roman" pitchFamily="18"/>
              </a:rPr>
              <a:t>This patched interpreter is still not compositional because no meanings can be assigned to subexpressions with free variables other than error elements but free variables within expressions are not necessarily errors.   In the evaluation process, some free variables are replaced by values before they are evaluated.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bright="-50000"/>
            <a:alphaModFix/>
          </a:blip>
          <a:srcRect/>
          <a:stretch>
            <a:fillRect/>
          </a:stretch>
        </p:blipFill>
        <p:spPr>
          <a:xfrm>
            <a:off x="8458200" y="6019919"/>
            <a:ext cx="561240" cy="685799"/>
          </a:xfrm>
        </p:spPr>
      </p:pic>
      <p:sp>
        <p:nvSpPr>
          <p:cNvPr id="3" name="Subtitle 2"/>
          <p:cNvSpPr txBox="1">
            <a:spLocks noGrp="1"/>
          </p:cNvSpPr>
          <p:nvPr>
            <p:ph type="subTitle" idx="4294967295"/>
          </p:nvPr>
        </p:nvSpPr>
        <p:spPr>
          <a:xfrm>
            <a:off x="1280159" y="258840"/>
            <a:ext cx="6484680" cy="565920"/>
          </a:xfrm>
        </p:spPr>
        <p:txBody>
          <a:bodyPr anchor="ctr"/>
          <a:lstStyle/>
          <a:p>
            <a:pPr lvl="0" algn="l"/>
            <a:r>
              <a:rPr lang="en-US" sz="4000">
                <a:latin typeface="Times New Roman" pitchFamily="18"/>
              </a:rPr>
              <a:t>Toward Semantic Interpretation</a:t>
            </a:r>
          </a:p>
        </p:txBody>
      </p:sp>
      <p:sp>
        <p:nvSpPr>
          <p:cNvPr id="4" name="Subtitle 3"/>
          <p:cNvSpPr txBox="1">
            <a:spLocks noGrp="1"/>
          </p:cNvSpPr>
          <p:nvPr>
            <p:ph type="subTitle" idx="4294967295"/>
          </p:nvPr>
        </p:nvSpPr>
        <p:spPr>
          <a:xfrm>
            <a:off x="547200" y="1520792"/>
            <a:ext cx="7911000" cy="962526"/>
          </a:xfrm>
        </p:spPr>
        <p:txBody>
          <a:bodyPr anchor="ctr"/>
          <a:lstStyle/>
          <a:p>
            <a:pPr algn="l"/>
            <a:r>
              <a:rPr lang="en-US" sz="2000" spc="-14" dirty="0">
                <a:latin typeface="Times New Roman" pitchFamily="18"/>
              </a:rPr>
              <a:t>From a software engineering perspective, what is wrong with our syntactic interpreter?</a:t>
            </a:r>
            <a:r>
              <a:rPr lang="en-US" sz="2000" dirty="0">
                <a:latin typeface="Times New Roman" pitchFamily="18"/>
              </a:rPr>
              <a:t> </a:t>
            </a:r>
            <a:r>
              <a:rPr lang="en-US" sz="2000" dirty="0" smtClean="0">
                <a:latin typeface="Times New Roman" pitchFamily="18"/>
              </a:rPr>
              <a:t> </a:t>
            </a:r>
            <a:r>
              <a:rPr lang="en-US" sz="2000" spc="-14" dirty="0" smtClean="0">
                <a:latin typeface="Times New Roman" pitchFamily="18"/>
              </a:rPr>
              <a:t>How </a:t>
            </a:r>
            <a:r>
              <a:rPr lang="en-US" sz="2000" spc="-14" dirty="0">
                <a:latin typeface="Times New Roman" pitchFamily="18"/>
              </a:rPr>
              <a:t>fast is </a:t>
            </a:r>
            <a:r>
              <a:rPr lang="en-US" sz="1800" b="1" spc="-14" dirty="0" err="1">
                <a:solidFill>
                  <a:srgbClr val="0000FF"/>
                </a:solidFill>
                <a:latin typeface="Courier New" pitchFamily="49"/>
              </a:rPr>
              <a:t>subst</a:t>
            </a:r>
            <a:r>
              <a:rPr lang="en-US" sz="2000" spc="-14" dirty="0">
                <a:latin typeface="Times New Roman" pitchFamily="18"/>
              </a:rPr>
              <a:t>?  </a:t>
            </a:r>
            <a:r>
              <a:rPr lang="en-US" sz="2000" spc="-14" dirty="0" smtClean="0">
                <a:latin typeface="Times New Roman" pitchFamily="18"/>
              </a:rPr>
              <a:t> How </a:t>
            </a:r>
            <a:r>
              <a:rPr lang="en-US" sz="2000" spc="-14" dirty="0">
                <a:latin typeface="Times New Roman" pitchFamily="18"/>
              </a:rPr>
              <a:t>can we do better</a:t>
            </a:r>
            <a:r>
              <a:rPr lang="en-US" sz="2000" spc="-14" dirty="0" smtClean="0">
                <a:latin typeface="Times New Roman" pitchFamily="18"/>
              </a:rPr>
              <a:t>? </a:t>
            </a:r>
          </a:p>
          <a:p>
            <a:pPr algn="l"/>
            <a:r>
              <a:rPr lang="en-US" sz="2000" spc="-14" dirty="0" smtClean="0">
                <a:latin typeface="Times New Roman" pitchFamily="18"/>
              </a:rPr>
              <a:t>Avoid unnecessary substitutions by keeping a table of bindings, which we will call an environment.</a:t>
            </a:r>
          </a:p>
          <a:p>
            <a:pPr lvl="0" algn="l"/>
            <a:endParaRPr lang="en-US" sz="2000" spc="-14" dirty="0">
              <a:latin typeface="Times New Roman" pitchFamily="18"/>
            </a:endParaRPr>
          </a:p>
        </p:txBody>
      </p:sp>
      <p:sp>
        <p:nvSpPr>
          <p:cNvPr id="6" name="Subtitle 5"/>
          <p:cNvSpPr txBox="1">
            <a:spLocks noGrp="1"/>
          </p:cNvSpPr>
          <p:nvPr>
            <p:ph type="subTitle" idx="4294967295"/>
          </p:nvPr>
        </p:nvSpPr>
        <p:spPr>
          <a:xfrm>
            <a:off x="624202" y="5438274"/>
            <a:ext cx="8279166" cy="1135780"/>
          </a:xfrm>
        </p:spPr>
        <p:txBody>
          <a:bodyPr anchor="ctr"/>
          <a:lstStyle/>
          <a:p>
            <a:pPr algn="l">
              <a:spcAft>
                <a:spcPts val="0"/>
              </a:spcAft>
            </a:pPr>
            <a:r>
              <a:rPr lang="en-US" sz="1400" b="1" spc="-6" dirty="0">
                <a:solidFill>
                  <a:srgbClr val="0000FF"/>
                </a:solidFill>
                <a:latin typeface="Courier New" pitchFamily="17"/>
              </a:rPr>
              <a:t>;; Binding = (make-Binding </a:t>
            </a:r>
            <a:r>
              <a:rPr lang="en-US" sz="1400" b="1" spc="-6" dirty="0" err="1">
                <a:solidFill>
                  <a:srgbClr val="0000FF"/>
                </a:solidFill>
                <a:latin typeface="Courier New" pitchFamily="17"/>
              </a:rPr>
              <a:t>Sym</a:t>
            </a:r>
            <a:r>
              <a:rPr lang="en-US" sz="1400" b="1" spc="-6" dirty="0">
                <a:solidFill>
                  <a:srgbClr val="0000FF"/>
                </a:solidFill>
                <a:latin typeface="Courier New" pitchFamily="17"/>
              </a:rPr>
              <a:t> V</a:t>
            </a:r>
            <a:r>
              <a:rPr lang="en-US" sz="1400" b="1" spc="-6" dirty="0" smtClean="0">
                <a:solidFill>
                  <a:srgbClr val="0000FF"/>
                </a:solidFill>
                <a:latin typeface="Courier New" pitchFamily="17"/>
              </a:rPr>
              <a:t>)  ; </a:t>
            </a:r>
            <a:r>
              <a:rPr lang="en-US" sz="1400" b="1" spc="-6" dirty="0">
                <a:solidFill>
                  <a:srgbClr val="0000FF"/>
                </a:solidFill>
                <a:latin typeface="Courier New" pitchFamily="17"/>
              </a:rPr>
              <a:t>Note: </a:t>
            </a:r>
            <a:r>
              <a:rPr lang="en-US" sz="1400" b="1" spc="-6" dirty="0" err="1">
                <a:solidFill>
                  <a:srgbClr val="0000FF"/>
                </a:solidFill>
                <a:latin typeface="Courier New" pitchFamily="17"/>
              </a:rPr>
              <a:t>Sym</a:t>
            </a:r>
            <a:r>
              <a:rPr lang="en-US" sz="1400" b="1" spc="-6" dirty="0">
                <a:solidFill>
                  <a:srgbClr val="0000FF"/>
                </a:solidFill>
                <a:latin typeface="Courier New" pitchFamily="17"/>
              </a:rPr>
              <a:t> not </a:t>
            </a:r>
            <a:r>
              <a:rPr lang="en-US" sz="1400" b="1" spc="-6" dirty="0" err="1" smtClean="0">
                <a:solidFill>
                  <a:srgbClr val="0000FF"/>
                </a:solidFill>
                <a:latin typeface="Courier New" pitchFamily="17"/>
              </a:rPr>
              <a:t>Var</a:t>
            </a:r>
            <a:r>
              <a:rPr lang="en-US" sz="1400" b="1" spc="-6" dirty="0" smtClean="0">
                <a:solidFill>
                  <a:srgbClr val="0000FF"/>
                </a:solidFill>
                <a:latin typeface="Courier New" pitchFamily="17"/>
              </a:rPr>
              <a:t> [coding detail]</a:t>
            </a:r>
            <a:r>
              <a:rPr lang="en-US" sz="1400" b="1" spc="-6" dirty="0">
                <a:solidFill>
                  <a:srgbClr val="0000FF"/>
                </a:solidFill>
                <a:latin typeface="Courier New" pitchFamily="17"/>
              </a:rPr>
              <a:t/>
            </a:r>
            <a:br>
              <a:rPr lang="en-US" sz="1400" b="1" spc="-6" dirty="0">
                <a:solidFill>
                  <a:srgbClr val="0000FF"/>
                </a:solidFill>
                <a:latin typeface="Courier New" pitchFamily="17"/>
              </a:rPr>
            </a:br>
            <a:r>
              <a:rPr lang="en-US" sz="1400" b="1" spc="-6" dirty="0">
                <a:solidFill>
                  <a:srgbClr val="0000FF"/>
                </a:solidFill>
                <a:latin typeface="Courier New" pitchFamily="17"/>
              </a:rPr>
              <a:t>;; </a:t>
            </a:r>
            <a:r>
              <a:rPr lang="en-US" sz="1400" b="1" spc="-6" dirty="0" err="1">
                <a:solidFill>
                  <a:srgbClr val="0000FF"/>
                </a:solidFill>
                <a:latin typeface="Courier New" pitchFamily="17"/>
              </a:rPr>
              <a:t>Env</a:t>
            </a:r>
            <a:r>
              <a:rPr lang="en-US" sz="1400" b="1" spc="-6" dirty="0">
                <a:solidFill>
                  <a:srgbClr val="0000FF"/>
                </a:solidFill>
                <a:latin typeface="Courier New" pitchFamily="17"/>
              </a:rPr>
              <a:t> = (</a:t>
            </a:r>
            <a:r>
              <a:rPr lang="en-US" sz="1400" b="1" spc="-6" dirty="0" err="1">
                <a:solidFill>
                  <a:srgbClr val="0000FF"/>
                </a:solidFill>
                <a:latin typeface="Courier New" pitchFamily="17"/>
              </a:rPr>
              <a:t>listOf</a:t>
            </a:r>
            <a:r>
              <a:rPr lang="en-US" sz="1400" b="1" spc="-6" dirty="0">
                <a:solidFill>
                  <a:srgbClr val="0000FF"/>
                </a:solidFill>
                <a:latin typeface="Courier New" pitchFamily="17"/>
              </a:rPr>
              <a:t> Binding</a:t>
            </a:r>
            <a:r>
              <a:rPr lang="en-US" sz="1400" b="1" spc="-6" dirty="0" smtClean="0">
                <a:solidFill>
                  <a:srgbClr val="0000FF"/>
                </a:solidFill>
                <a:latin typeface="Courier New" pitchFamily="17"/>
              </a:rPr>
              <a:t>) </a:t>
            </a:r>
          </a:p>
          <a:p>
            <a:pPr algn="l">
              <a:spcAft>
                <a:spcPts val="0"/>
              </a:spcAft>
            </a:pPr>
            <a:r>
              <a:rPr lang="en-US" sz="1400" b="1" spc="-6" dirty="0" smtClean="0">
                <a:solidFill>
                  <a:srgbClr val="0000FF"/>
                </a:solidFill>
                <a:latin typeface="Courier New" pitchFamily="17"/>
              </a:rPr>
              <a:t>;; R </a:t>
            </a:r>
            <a:r>
              <a:rPr lang="en-US" sz="1400" b="1" spc="-6" dirty="0" err="1" smtClean="0">
                <a:solidFill>
                  <a:srgbClr val="0000FF"/>
                </a:solidFill>
                <a:latin typeface="Courier New" pitchFamily="17"/>
              </a:rPr>
              <a:t>Env</a:t>
            </a:r>
            <a:r>
              <a:rPr lang="en-US" sz="1400" b="1" spc="-6" dirty="0" smtClean="0">
                <a:solidFill>
                  <a:srgbClr val="0000FF"/>
                </a:solidFill>
                <a:latin typeface="Courier New" pitchFamily="17"/>
              </a:rPr>
              <a:t> → V</a:t>
            </a:r>
          </a:p>
          <a:p>
            <a:pPr algn="l">
              <a:spcAft>
                <a:spcPts val="0"/>
              </a:spcAft>
            </a:pPr>
            <a:r>
              <a:rPr lang="en-US" sz="1400" b="1" spc="-6" dirty="0" smtClean="0">
                <a:solidFill>
                  <a:srgbClr val="0000FF"/>
                </a:solidFill>
                <a:latin typeface="Courier New" pitchFamily="17"/>
              </a:rPr>
              <a:t>(define </a:t>
            </a:r>
            <a:r>
              <a:rPr lang="en-US" sz="1400" b="1" spc="-6" dirty="0" err="1" smtClean="0">
                <a:solidFill>
                  <a:srgbClr val="0000FF"/>
                </a:solidFill>
                <a:latin typeface="Courier New" pitchFamily="17"/>
              </a:rPr>
              <a:t>eval</a:t>
            </a:r>
            <a:r>
              <a:rPr lang="en-US" sz="1400" b="1" spc="-6" dirty="0" smtClean="0">
                <a:solidFill>
                  <a:srgbClr val="0000FF"/>
                </a:solidFill>
                <a:latin typeface="Courier New" pitchFamily="17"/>
              </a:rPr>
              <a:t/>
            </a:r>
            <a:br>
              <a:rPr lang="en-US" sz="1400" b="1" spc="-6" dirty="0" smtClean="0">
                <a:solidFill>
                  <a:srgbClr val="0000FF"/>
                </a:solidFill>
                <a:latin typeface="Courier New" pitchFamily="17"/>
              </a:rPr>
            </a:br>
            <a:r>
              <a:rPr lang="en-US" sz="1400" dirty="0" smtClean="0">
                <a:latin typeface="Courier New" pitchFamily="17"/>
              </a:rPr>
              <a:t> </a:t>
            </a:r>
            <a:r>
              <a:rPr lang="en-US" sz="1400" b="1" spc="-6" dirty="0" smtClean="0">
                <a:solidFill>
                  <a:srgbClr val="0000FF"/>
                </a:solidFill>
                <a:latin typeface="Courier New" pitchFamily="17"/>
              </a:rPr>
              <a:t>(lambda (M </a:t>
            </a:r>
            <a:r>
              <a:rPr lang="en-US" sz="1400" b="1" spc="-6" dirty="0" err="1" smtClean="0">
                <a:solidFill>
                  <a:srgbClr val="0000FF"/>
                </a:solidFill>
                <a:latin typeface="Courier New" pitchFamily="17"/>
              </a:rPr>
              <a:t>env</a:t>
            </a:r>
            <a:r>
              <a:rPr lang="en-US" sz="1400" b="1" spc="-6" dirty="0" smtClean="0">
                <a:solidFill>
                  <a:srgbClr val="0000FF"/>
                </a:solidFill>
                <a:latin typeface="Courier New" pitchFamily="17"/>
              </a:rPr>
              <a:t>)</a:t>
            </a:r>
            <a:br>
              <a:rPr lang="en-US" sz="1400" b="1" spc="-6" dirty="0" smtClean="0">
                <a:solidFill>
                  <a:srgbClr val="0000FF"/>
                </a:solidFill>
                <a:latin typeface="Courier New" pitchFamily="17"/>
              </a:rPr>
            </a:br>
            <a:r>
              <a:rPr lang="en-US" sz="1400" dirty="0" smtClean="0">
                <a:latin typeface="Courier New" pitchFamily="17"/>
              </a:rPr>
              <a:t>   </a:t>
            </a:r>
            <a:r>
              <a:rPr lang="en-US" sz="1400" b="1" spc="-6" dirty="0" smtClean="0">
                <a:solidFill>
                  <a:srgbClr val="0000FF"/>
                </a:solidFill>
                <a:latin typeface="Courier New" pitchFamily="17"/>
              </a:rPr>
              <a:t>(</a:t>
            </a:r>
            <a:r>
              <a:rPr lang="en-US" sz="1400" b="1" spc="-6" dirty="0" err="1" smtClean="0">
                <a:solidFill>
                  <a:srgbClr val="0000FF"/>
                </a:solidFill>
                <a:latin typeface="Courier New" pitchFamily="17"/>
              </a:rPr>
              <a:t>cond</a:t>
            </a:r>
            <a:endParaRPr lang="en-US" sz="1400" b="1" spc="-6" dirty="0" smtClean="0">
              <a:solidFill>
                <a:srgbClr val="0000FF"/>
              </a:solidFill>
              <a:latin typeface="Courier New" pitchFamily="17"/>
            </a:endParaRPr>
          </a:p>
          <a:p>
            <a:pPr algn="l">
              <a:spcAft>
                <a:spcPts val="0"/>
              </a:spcAft>
            </a:pPr>
            <a:r>
              <a:rPr lang="en-US" sz="1400" b="1" spc="-6" dirty="0">
                <a:solidFill>
                  <a:srgbClr val="0000FF"/>
                </a:solidFill>
                <a:latin typeface="Courier New" pitchFamily="17"/>
              </a:rPr>
              <a:t> </a:t>
            </a:r>
            <a:r>
              <a:rPr lang="en-US" sz="1400" b="1" spc="-6" dirty="0" smtClean="0">
                <a:solidFill>
                  <a:srgbClr val="0000FF"/>
                </a:solidFill>
                <a:latin typeface="Courier New" pitchFamily="17"/>
              </a:rPr>
              <a:t>    ((</a:t>
            </a:r>
            <a:r>
              <a:rPr lang="en-US" sz="1400" b="1" spc="-6" dirty="0" err="1" smtClean="0">
                <a:solidFill>
                  <a:srgbClr val="0000FF"/>
                </a:solidFill>
                <a:latin typeface="Courier New" pitchFamily="17"/>
              </a:rPr>
              <a:t>var</a:t>
            </a:r>
            <a:r>
              <a:rPr lang="en-US" sz="1400" b="1" spc="-6" dirty="0" smtClean="0">
                <a:solidFill>
                  <a:srgbClr val="0000FF"/>
                </a:solidFill>
                <a:latin typeface="Courier New" pitchFamily="17"/>
              </a:rPr>
              <a:t>? M) (lookup (</a:t>
            </a:r>
            <a:r>
              <a:rPr lang="en-US" sz="1400" b="1" spc="-6" dirty="0" err="1" smtClean="0">
                <a:solidFill>
                  <a:srgbClr val="0000FF"/>
                </a:solidFill>
                <a:latin typeface="Courier New" pitchFamily="17"/>
              </a:rPr>
              <a:t>var</a:t>
            </a:r>
            <a:r>
              <a:rPr lang="en-US" sz="1400" b="1" spc="-6" dirty="0" smtClean="0">
                <a:solidFill>
                  <a:srgbClr val="0000FF"/>
                </a:solidFill>
                <a:latin typeface="Courier New" pitchFamily="17"/>
              </a:rPr>
              <a:t>-name M) </a:t>
            </a:r>
            <a:r>
              <a:rPr lang="en-US" sz="1400" b="1" spc="-6" dirty="0" err="1" smtClean="0">
                <a:solidFill>
                  <a:srgbClr val="0000FF"/>
                </a:solidFill>
                <a:latin typeface="Courier New" pitchFamily="17"/>
              </a:rPr>
              <a:t>env</a:t>
            </a:r>
            <a:r>
              <a:rPr lang="en-US" sz="1400" b="1" spc="-6" dirty="0" smtClean="0">
                <a:solidFill>
                  <a:srgbClr val="0000FF"/>
                </a:solidFill>
                <a:latin typeface="Courier New" pitchFamily="17"/>
              </a:rPr>
              <a:t>))</a:t>
            </a:r>
            <a:r>
              <a:rPr lang="en-US" sz="1400" dirty="0" smtClean="0">
                <a:latin typeface="Courier New" pitchFamily="17"/>
              </a:rPr>
              <a:t> </a:t>
            </a:r>
            <a:r>
              <a:rPr lang="en-US" sz="1400" b="1" spc="-6" dirty="0" smtClean="0">
                <a:solidFill>
                  <a:srgbClr val="0000FF"/>
                </a:solidFill>
                <a:latin typeface="Courier New" pitchFamily="17"/>
              </a:rPr>
              <a:t>((or (</a:t>
            </a:r>
            <a:r>
              <a:rPr lang="en-US" sz="1400" b="1" spc="-6" dirty="0" err="1" smtClean="0">
                <a:solidFill>
                  <a:srgbClr val="0000FF"/>
                </a:solidFill>
                <a:latin typeface="Courier New" pitchFamily="17"/>
              </a:rPr>
              <a:t>const</a:t>
            </a:r>
            <a:r>
              <a:rPr lang="en-US" sz="1400" b="1" spc="-6" dirty="0" smtClean="0">
                <a:solidFill>
                  <a:srgbClr val="0000FF"/>
                </a:solidFill>
                <a:latin typeface="Courier New" pitchFamily="17"/>
              </a:rPr>
              <a:t>? M)(proc? M)) M)</a:t>
            </a:r>
          </a:p>
          <a:p>
            <a:pPr algn="l">
              <a:spcAft>
                <a:spcPts val="0"/>
              </a:spcAft>
            </a:pPr>
            <a:r>
              <a:rPr lang="en-US" sz="1400" b="1" spc="-6" dirty="0">
                <a:solidFill>
                  <a:srgbClr val="0000FF"/>
                </a:solidFill>
                <a:latin typeface="Courier New" pitchFamily="17"/>
              </a:rPr>
              <a:t> </a:t>
            </a:r>
            <a:r>
              <a:rPr lang="en-US" sz="1400" b="1" spc="-6" dirty="0" smtClean="0">
                <a:solidFill>
                  <a:srgbClr val="0000FF"/>
                </a:solidFill>
                <a:latin typeface="Courier New" pitchFamily="17"/>
              </a:rPr>
              <a:t>    ((add? M) ; M has form ‘(+ l r)’ in LC syntax</a:t>
            </a:r>
          </a:p>
          <a:p>
            <a:pPr algn="l">
              <a:spcAft>
                <a:spcPts val="0"/>
              </a:spcAft>
            </a:pPr>
            <a:r>
              <a:rPr lang="en-US" sz="1400" b="1" spc="-6" dirty="0">
                <a:solidFill>
                  <a:srgbClr val="0000FF"/>
                </a:solidFill>
                <a:latin typeface="Courier New" pitchFamily="17"/>
              </a:rPr>
              <a:t> </a:t>
            </a:r>
            <a:r>
              <a:rPr lang="en-US" sz="1400" b="1" spc="-6" dirty="0" smtClean="0">
                <a:solidFill>
                  <a:srgbClr val="0000FF"/>
                </a:solidFill>
                <a:latin typeface="Courier New" pitchFamily="17"/>
              </a:rPr>
              <a:t>      (</a:t>
            </a:r>
            <a:r>
              <a:rPr lang="en-US" sz="1400" b="1" spc="-6" dirty="0" err="1" smtClean="0">
                <a:solidFill>
                  <a:srgbClr val="0000FF"/>
                </a:solidFill>
                <a:latin typeface="Courier New" pitchFamily="17"/>
              </a:rPr>
              <a:t>const</a:t>
            </a:r>
            <a:r>
              <a:rPr lang="en-US" sz="1400" b="1" spc="-6" dirty="0" smtClean="0">
                <a:solidFill>
                  <a:srgbClr val="0000FF"/>
                </a:solidFill>
                <a:latin typeface="Courier New" pitchFamily="17"/>
              </a:rPr>
              <a:t>-add (</a:t>
            </a:r>
            <a:r>
              <a:rPr lang="en-US" sz="1400" b="1" spc="-6" dirty="0" err="1" smtClean="0">
                <a:solidFill>
                  <a:srgbClr val="0000FF"/>
                </a:solidFill>
                <a:latin typeface="Courier New" pitchFamily="17"/>
              </a:rPr>
              <a:t>eval</a:t>
            </a:r>
            <a:r>
              <a:rPr lang="en-US" sz="1400" b="1" spc="-6" dirty="0" smtClean="0">
                <a:solidFill>
                  <a:srgbClr val="0000FF"/>
                </a:solidFill>
                <a:latin typeface="Courier New" pitchFamily="17"/>
              </a:rPr>
              <a:t> (add-left M) </a:t>
            </a:r>
            <a:r>
              <a:rPr lang="en-US" sz="1400" b="1" spc="-6" dirty="0" err="1" smtClean="0">
                <a:solidFill>
                  <a:srgbClr val="0000FF"/>
                </a:solidFill>
                <a:latin typeface="Courier New" pitchFamily="17"/>
              </a:rPr>
              <a:t>env</a:t>
            </a:r>
            <a:r>
              <a:rPr lang="en-US" sz="1400" b="1" spc="-6" dirty="0" smtClean="0">
                <a:solidFill>
                  <a:srgbClr val="0000FF"/>
                </a:solidFill>
                <a:latin typeface="Courier New" pitchFamily="17"/>
              </a:rPr>
              <a:t>) (</a:t>
            </a:r>
            <a:r>
              <a:rPr lang="en-US" sz="1400" b="1" spc="-6" dirty="0" err="1" smtClean="0">
                <a:solidFill>
                  <a:srgbClr val="0000FF"/>
                </a:solidFill>
                <a:latin typeface="Courier New" pitchFamily="17"/>
              </a:rPr>
              <a:t>eval</a:t>
            </a:r>
            <a:r>
              <a:rPr lang="en-US" sz="1400" b="1" spc="-6" dirty="0" smtClean="0">
                <a:solidFill>
                  <a:srgbClr val="0000FF"/>
                </a:solidFill>
                <a:latin typeface="Courier New" pitchFamily="17"/>
              </a:rPr>
              <a:t> (add-right M) </a:t>
            </a:r>
            <a:r>
              <a:rPr lang="en-US" sz="1400" b="1" spc="-6" dirty="0" err="1" smtClean="0">
                <a:solidFill>
                  <a:srgbClr val="0000FF"/>
                </a:solidFill>
                <a:latin typeface="Courier New" pitchFamily="17"/>
              </a:rPr>
              <a:t>env</a:t>
            </a:r>
            <a:r>
              <a:rPr lang="en-US" sz="1400" b="1" spc="-6" dirty="0" smtClean="0">
                <a:solidFill>
                  <a:srgbClr val="0000FF"/>
                </a:solidFill>
                <a:latin typeface="Courier New" pitchFamily="17"/>
              </a:rPr>
              <a:t>)))</a:t>
            </a:r>
          </a:p>
          <a:p>
            <a:pPr algn="l">
              <a:spcAft>
                <a:spcPts val="0"/>
              </a:spcAft>
            </a:pPr>
            <a:r>
              <a:rPr lang="en-US" sz="1400" b="1" spc="-6" dirty="0" smtClean="0">
                <a:solidFill>
                  <a:srgbClr val="0000FF"/>
                </a:solidFill>
                <a:latin typeface="Courier New" pitchFamily="17"/>
              </a:rPr>
              <a:t>     (else     ; M has form ‘(N1 N2)’ in LC syntax</a:t>
            </a:r>
          </a:p>
          <a:p>
            <a:pPr algn="l">
              <a:spcAft>
                <a:spcPts val="0"/>
              </a:spcAft>
            </a:pPr>
            <a:r>
              <a:rPr lang="en-US" sz="1400" b="1" spc="-6" dirty="0">
                <a:solidFill>
                  <a:srgbClr val="0000FF"/>
                </a:solidFill>
                <a:latin typeface="Courier New" pitchFamily="17"/>
              </a:rPr>
              <a:t> </a:t>
            </a:r>
            <a:r>
              <a:rPr lang="en-US" sz="1400" b="1" spc="-6" dirty="0" smtClean="0">
                <a:solidFill>
                  <a:srgbClr val="0000FF"/>
                </a:solidFill>
                <a:latin typeface="Courier New" pitchFamily="17"/>
              </a:rPr>
              <a:t>      (apply (</a:t>
            </a:r>
            <a:r>
              <a:rPr lang="en-US" sz="1400" b="1" spc="-6" dirty="0" err="1" smtClean="0">
                <a:solidFill>
                  <a:srgbClr val="0000FF"/>
                </a:solidFill>
                <a:latin typeface="Courier New" pitchFamily="17"/>
              </a:rPr>
              <a:t>eval</a:t>
            </a:r>
            <a:r>
              <a:rPr lang="en-US" sz="1400" b="1" spc="-6" dirty="0" smtClean="0">
                <a:solidFill>
                  <a:srgbClr val="0000FF"/>
                </a:solidFill>
                <a:latin typeface="Courier New" pitchFamily="17"/>
              </a:rPr>
              <a:t> (app-</a:t>
            </a:r>
            <a:r>
              <a:rPr lang="en-US" sz="1400" b="1" spc="-6" dirty="0" err="1" smtClean="0">
                <a:solidFill>
                  <a:srgbClr val="0000FF"/>
                </a:solidFill>
                <a:latin typeface="Courier New" pitchFamily="17"/>
              </a:rPr>
              <a:t>rator</a:t>
            </a:r>
            <a:r>
              <a:rPr lang="en-US" sz="1400" b="1" spc="-6" dirty="0" smtClean="0">
                <a:solidFill>
                  <a:srgbClr val="0000FF"/>
                </a:solidFill>
                <a:latin typeface="Courier New" pitchFamily="17"/>
              </a:rPr>
              <a:t> M) </a:t>
            </a:r>
            <a:r>
              <a:rPr lang="en-US" sz="1400" b="1" spc="-6" dirty="0" err="1" smtClean="0">
                <a:solidFill>
                  <a:srgbClr val="0000FF"/>
                </a:solidFill>
                <a:latin typeface="Courier New" pitchFamily="17"/>
              </a:rPr>
              <a:t>env</a:t>
            </a:r>
            <a:r>
              <a:rPr lang="en-US" sz="1400" b="1" spc="-6" dirty="0" smtClean="0">
                <a:solidFill>
                  <a:srgbClr val="0000FF"/>
                </a:solidFill>
                <a:latin typeface="Courier New" pitchFamily="17"/>
              </a:rPr>
              <a:t>) (</a:t>
            </a:r>
            <a:r>
              <a:rPr lang="en-US" sz="1400" b="1" spc="-6" dirty="0" err="1" smtClean="0">
                <a:solidFill>
                  <a:srgbClr val="0000FF"/>
                </a:solidFill>
                <a:latin typeface="Courier New" pitchFamily="17"/>
              </a:rPr>
              <a:t>eval</a:t>
            </a:r>
            <a:r>
              <a:rPr lang="en-US" sz="1400" b="1" spc="-6" dirty="0" smtClean="0">
                <a:solidFill>
                  <a:srgbClr val="0000FF"/>
                </a:solidFill>
                <a:latin typeface="Courier New" pitchFamily="17"/>
              </a:rPr>
              <a:t> (app-rand M) </a:t>
            </a:r>
            <a:r>
              <a:rPr lang="en-US" sz="1400" b="1" spc="-6" dirty="0" err="1" smtClean="0">
                <a:solidFill>
                  <a:srgbClr val="0000FF"/>
                </a:solidFill>
                <a:latin typeface="Courier New" pitchFamily="17"/>
              </a:rPr>
              <a:t>env</a:t>
            </a:r>
            <a:r>
              <a:rPr lang="en-US" sz="1400" b="1" spc="-6" dirty="0" smtClean="0">
                <a:solidFill>
                  <a:srgbClr val="0000FF"/>
                </a:solidFill>
                <a:latin typeface="Courier New" pitchFamily="17"/>
              </a:rPr>
              <a:t>) </a:t>
            </a:r>
            <a:r>
              <a:rPr lang="en-US" sz="1400" b="1" spc="-6" dirty="0" err="1" smtClean="0">
                <a:solidFill>
                  <a:srgbClr val="0000FF"/>
                </a:solidFill>
                <a:latin typeface="Courier New" pitchFamily="17"/>
              </a:rPr>
              <a:t>env</a:t>
            </a:r>
            <a:r>
              <a:rPr lang="en-US" sz="1400" b="1" spc="-6" dirty="0" smtClean="0">
                <a:solidFill>
                  <a:srgbClr val="0000FF"/>
                </a:solidFill>
                <a:latin typeface="Courier New" pitchFamily="17"/>
              </a:rPr>
              <a:t>)))))</a:t>
            </a:r>
          </a:p>
          <a:p>
            <a:pPr algn="l">
              <a:spcAft>
                <a:spcPts val="0"/>
              </a:spcAft>
            </a:pPr>
            <a:endParaRPr lang="en-US" sz="1400" b="1" spc="-6" dirty="0" smtClean="0">
              <a:solidFill>
                <a:srgbClr val="0000FF"/>
              </a:solidFill>
              <a:latin typeface="Courier New" pitchFamily="17"/>
            </a:endParaRPr>
          </a:p>
          <a:p>
            <a:pPr algn="l">
              <a:spcAft>
                <a:spcPts val="0"/>
              </a:spcAft>
            </a:pPr>
            <a:r>
              <a:rPr lang="en-US" sz="1400" b="1" spc="-6" dirty="0" smtClean="0">
                <a:solidFill>
                  <a:srgbClr val="0000FF"/>
                </a:solidFill>
                <a:latin typeface="Courier New" pitchFamily="17"/>
              </a:rPr>
              <a:t>;; Proc V </a:t>
            </a:r>
            <a:r>
              <a:rPr lang="en-US" sz="1400" b="1" spc="-6" dirty="0" err="1" smtClean="0">
                <a:solidFill>
                  <a:srgbClr val="0000FF"/>
                </a:solidFill>
                <a:latin typeface="Courier New" pitchFamily="17"/>
              </a:rPr>
              <a:t>Env</a:t>
            </a:r>
            <a:r>
              <a:rPr lang="en-US" sz="1400" b="1" spc="-6" dirty="0" smtClean="0">
                <a:solidFill>
                  <a:srgbClr val="0000FF"/>
                </a:solidFill>
                <a:latin typeface="Courier New" pitchFamily="17"/>
              </a:rPr>
              <a:t> → V</a:t>
            </a:r>
          </a:p>
          <a:p>
            <a:pPr algn="l">
              <a:spcAft>
                <a:spcPts val="0"/>
              </a:spcAft>
            </a:pPr>
            <a:r>
              <a:rPr lang="en-US" sz="1400" b="1" spc="-6" dirty="0" smtClean="0">
                <a:solidFill>
                  <a:srgbClr val="0000FF"/>
                </a:solidFill>
                <a:latin typeface="Courier New" pitchFamily="17"/>
              </a:rPr>
              <a:t>(define apply</a:t>
            </a:r>
          </a:p>
          <a:p>
            <a:pPr algn="l">
              <a:spcAft>
                <a:spcPts val="0"/>
              </a:spcAft>
            </a:pPr>
            <a:r>
              <a:rPr lang="en-US" sz="1400" b="1" spc="-6" dirty="0">
                <a:solidFill>
                  <a:srgbClr val="0000FF"/>
                </a:solidFill>
                <a:latin typeface="Courier New" pitchFamily="17"/>
              </a:rPr>
              <a:t> </a:t>
            </a:r>
            <a:r>
              <a:rPr lang="en-US" sz="1400" b="1" spc="-6" dirty="0" smtClean="0">
                <a:solidFill>
                  <a:srgbClr val="0000FF"/>
                </a:solidFill>
                <a:latin typeface="Courier New" pitchFamily="17"/>
              </a:rPr>
              <a:t> (lambda (a-proc a-value </a:t>
            </a:r>
            <a:r>
              <a:rPr lang="en-US" sz="1400" b="1" spc="-6" dirty="0" err="1" smtClean="0">
                <a:solidFill>
                  <a:srgbClr val="0000FF"/>
                </a:solidFill>
                <a:latin typeface="Courier New" pitchFamily="17"/>
              </a:rPr>
              <a:t>env</a:t>
            </a:r>
            <a:r>
              <a:rPr lang="en-US" sz="1400" b="1" spc="-6" dirty="0" smtClean="0">
                <a:solidFill>
                  <a:srgbClr val="0000FF"/>
                </a:solidFill>
                <a:latin typeface="Courier New" pitchFamily="17"/>
              </a:rPr>
              <a:t>)</a:t>
            </a:r>
          </a:p>
          <a:p>
            <a:pPr algn="l">
              <a:spcAft>
                <a:spcPts val="0"/>
              </a:spcAft>
            </a:pPr>
            <a:r>
              <a:rPr lang="en-US" sz="1400" b="1" spc="-6" dirty="0">
                <a:solidFill>
                  <a:srgbClr val="0000FF"/>
                </a:solidFill>
                <a:latin typeface="Courier New" pitchFamily="17"/>
              </a:rPr>
              <a:t> </a:t>
            </a:r>
            <a:r>
              <a:rPr lang="en-US" sz="1400" b="1" spc="-6" dirty="0" smtClean="0">
                <a:solidFill>
                  <a:srgbClr val="0000FF"/>
                </a:solidFill>
                <a:latin typeface="Courier New" pitchFamily="17"/>
              </a:rPr>
              <a:t>   (</a:t>
            </a:r>
            <a:r>
              <a:rPr lang="en-US" sz="1400" b="1" spc="-6" dirty="0" err="1" smtClean="0">
                <a:solidFill>
                  <a:srgbClr val="0000FF"/>
                </a:solidFill>
                <a:latin typeface="Courier New" pitchFamily="17"/>
              </a:rPr>
              <a:t>eval</a:t>
            </a:r>
            <a:r>
              <a:rPr lang="en-US" sz="1400" b="1" spc="-6" dirty="0" smtClean="0">
                <a:solidFill>
                  <a:srgbClr val="0000FF"/>
                </a:solidFill>
                <a:latin typeface="Courier New" pitchFamily="17"/>
              </a:rPr>
              <a:t> (proc-body a-proc) (cons ((proc-</a:t>
            </a:r>
            <a:r>
              <a:rPr lang="en-US" sz="1400" b="1" spc="-6" dirty="0" err="1" smtClean="0">
                <a:solidFill>
                  <a:srgbClr val="0000FF"/>
                </a:solidFill>
                <a:latin typeface="Courier New" pitchFamily="17"/>
              </a:rPr>
              <a:t>param</a:t>
            </a:r>
            <a:r>
              <a:rPr lang="en-US" sz="1400" b="1" spc="-6" dirty="0" smtClean="0">
                <a:solidFill>
                  <a:srgbClr val="0000FF"/>
                </a:solidFill>
                <a:latin typeface="Courier New" pitchFamily="17"/>
              </a:rPr>
              <a:t> a-proc) a-value) </a:t>
            </a:r>
            <a:r>
              <a:rPr lang="en-US" sz="1400" b="1" spc="-6" dirty="0" err="1" smtClean="0">
                <a:solidFill>
                  <a:srgbClr val="0000FF"/>
                </a:solidFill>
                <a:latin typeface="Courier New" pitchFamily="17"/>
              </a:rPr>
              <a:t>env</a:t>
            </a:r>
            <a:r>
              <a:rPr lang="en-US" sz="1400" b="1" spc="-6" dirty="0" smtClean="0">
                <a:solidFill>
                  <a:srgbClr val="0000FF"/>
                </a:solidFill>
                <a:latin typeface="Courier New" pitchFamily="17"/>
              </a:rPr>
              <a:t>)))</a:t>
            </a:r>
          </a:p>
          <a:p>
            <a:pPr algn="l">
              <a:spcAft>
                <a:spcPts val="0"/>
              </a:spcAft>
            </a:pPr>
            <a:endParaRPr lang="en-US" sz="1400" b="1" spc="-6" dirty="0" smtClean="0">
              <a:solidFill>
                <a:srgbClr val="0000FF"/>
              </a:solidFill>
              <a:latin typeface="Courier New" pitchFamily="17"/>
            </a:endParaRPr>
          </a:p>
          <a:p>
            <a:pPr algn="l">
              <a:spcAft>
                <a:spcPts val="0"/>
              </a:spcAft>
            </a:pPr>
            <a:endParaRPr lang="en-US" sz="1400" b="1" spc="-6" dirty="0" smtClean="0">
              <a:solidFill>
                <a:srgbClr val="0000FF"/>
              </a:solidFill>
              <a:latin typeface="Courier New" pitchFamily="17"/>
            </a:endParaRPr>
          </a:p>
          <a:p>
            <a:pPr algn="l">
              <a:spcAft>
                <a:spcPts val="0"/>
              </a:spcAft>
            </a:pPr>
            <a:endParaRPr lang="en-US" sz="1400" b="1" spc="-6" dirty="0" smtClean="0">
              <a:solidFill>
                <a:srgbClr val="0000FF"/>
              </a:solidFill>
              <a:latin typeface="Courier New" pitchFamily="17"/>
            </a:endParaRPr>
          </a:p>
          <a:p>
            <a:pPr algn="l">
              <a:spcAft>
                <a:spcPts val="0"/>
              </a:spcAft>
            </a:pPr>
            <a:endParaRPr lang="en-US" sz="1400" b="1" spc="-6" dirty="0" smtClean="0">
              <a:solidFill>
                <a:srgbClr val="0000FF"/>
              </a:solidFill>
              <a:latin typeface="Courier New" pitchFamily="17"/>
            </a:endParaRPr>
          </a:p>
          <a:p>
            <a:pPr algn="l">
              <a:spcAft>
                <a:spcPts val="0"/>
              </a:spcAft>
            </a:pPr>
            <a:endParaRPr lang="en-US" sz="1400" b="1" spc="-6" dirty="0" smtClean="0">
              <a:solidFill>
                <a:srgbClr val="0000FF"/>
              </a:solidFill>
              <a:latin typeface="Courier New" pitchFamily="17"/>
            </a:endParaRPr>
          </a:p>
          <a:p>
            <a:pPr algn="l">
              <a:spcAft>
                <a:spcPts val="0"/>
              </a:spcAft>
            </a:pPr>
            <a:endParaRPr lang="en-US" sz="1400" b="1" spc="-6" dirty="0" smtClean="0">
              <a:solidFill>
                <a:srgbClr val="0000FF"/>
              </a:solidFill>
              <a:latin typeface="Courier New" pitchFamily="17"/>
            </a:endParaRPr>
          </a:p>
          <a:p>
            <a:pPr algn="l">
              <a:spcAft>
                <a:spcPts val="0"/>
              </a:spcAft>
            </a:pPr>
            <a:endParaRPr lang="en-US" sz="1400" b="1" spc="-6" dirty="0" smtClean="0">
              <a:solidFill>
                <a:srgbClr val="0000FF"/>
              </a:solidFill>
              <a:latin typeface="Courier New" pitchFamily="17"/>
            </a:endParaRPr>
          </a:p>
          <a:p>
            <a:pPr algn="l">
              <a:spcAft>
                <a:spcPts val="0"/>
              </a:spcAft>
            </a:pPr>
            <a:endParaRPr lang="en-US" sz="1400" b="1" spc="-6" dirty="0" smtClean="0">
              <a:solidFill>
                <a:srgbClr val="0000FF"/>
              </a:solidFill>
              <a:latin typeface="Courier New" pitchFamily="17"/>
            </a:endParaRPr>
          </a:p>
          <a:p>
            <a:pPr algn="l">
              <a:spcAft>
                <a:spcPts val="0"/>
              </a:spcAft>
            </a:pPr>
            <a:endParaRPr lang="en-US" sz="1400" b="1" spc="-6" dirty="0" smtClean="0">
              <a:solidFill>
                <a:srgbClr val="0000FF"/>
              </a:solidFill>
              <a:latin typeface="Courier New" pitchFamily="17"/>
            </a:endParaRPr>
          </a:p>
          <a:p>
            <a:pPr algn="l">
              <a:spcAft>
                <a:spcPts val="0"/>
              </a:spcAft>
            </a:pPr>
            <a:endParaRPr lang="en-US" sz="1400" b="1" spc="-6" dirty="0" smtClean="0">
              <a:solidFill>
                <a:srgbClr val="0000FF"/>
              </a:solidFill>
              <a:latin typeface="Courier New" pitchFamily="17"/>
            </a:endParaRPr>
          </a:p>
          <a:p>
            <a:pPr algn="l"/>
            <a:endParaRPr lang="en-US" sz="1400" b="1" spc="-6" dirty="0" smtClean="0">
              <a:solidFill>
                <a:srgbClr val="0000FF"/>
              </a:solidFill>
              <a:latin typeface="Courier New" pitchFamily="17"/>
            </a:endParaRPr>
          </a:p>
          <a:p>
            <a:pPr algn="l"/>
            <a:endParaRPr lang="en-US" sz="1400" b="1" spc="-6" dirty="0" smtClean="0">
              <a:solidFill>
                <a:srgbClr val="0000FF"/>
              </a:solidFill>
              <a:latin typeface="Courier New" pitchFamily="17"/>
            </a:endParaRPr>
          </a:p>
          <a:p>
            <a:pPr lvl="0" algn="l"/>
            <a:endParaRPr lang="en-US" sz="1400" b="1" spc="-6" dirty="0">
              <a:solidFill>
                <a:srgbClr val="0000FF"/>
              </a:solidFill>
              <a:latin typeface="Courier New" pitchFamily="17"/>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bright="-50000"/>
            <a:alphaModFix/>
          </a:blip>
          <a:srcRect/>
          <a:stretch>
            <a:fillRect/>
          </a:stretch>
        </p:blipFill>
        <p:spPr>
          <a:xfrm>
            <a:off x="8458200" y="6019919"/>
            <a:ext cx="561240" cy="685799"/>
          </a:xfrm>
        </p:spPr>
      </p:pic>
      <p:sp>
        <p:nvSpPr>
          <p:cNvPr id="3" name="Subtitle 2"/>
          <p:cNvSpPr txBox="1">
            <a:spLocks noGrp="1"/>
          </p:cNvSpPr>
          <p:nvPr>
            <p:ph type="subTitle" idx="4294967295"/>
          </p:nvPr>
        </p:nvSpPr>
        <p:spPr>
          <a:xfrm rot="12600">
            <a:off x="456560" y="611821"/>
            <a:ext cx="8412120" cy="451799"/>
          </a:xfrm>
        </p:spPr>
        <p:txBody>
          <a:bodyPr anchor="ctr"/>
          <a:lstStyle/>
          <a:p>
            <a:pPr lvl="0" algn="l"/>
            <a:r>
              <a:rPr lang="en-US" dirty="0">
                <a:latin typeface="Times New Roman" pitchFamily="18"/>
              </a:rPr>
              <a:t>More Readable Notation for Lambda Expressions</a:t>
            </a:r>
          </a:p>
        </p:txBody>
      </p:sp>
      <p:sp>
        <p:nvSpPr>
          <p:cNvPr id="4" name="Subtitle 3"/>
          <p:cNvSpPr txBox="1">
            <a:spLocks noGrp="1"/>
          </p:cNvSpPr>
          <p:nvPr>
            <p:ph type="subTitle" idx="4294967295"/>
          </p:nvPr>
        </p:nvSpPr>
        <p:spPr>
          <a:xfrm>
            <a:off x="455760" y="837720"/>
            <a:ext cx="8293604" cy="5928839"/>
          </a:xfrm>
        </p:spPr>
        <p:txBody>
          <a:bodyPr anchor="ctr"/>
          <a:lstStyle/>
          <a:p>
            <a:pPr marL="457200" lvl="0" indent="-457200" algn="l">
              <a:buClr>
                <a:srgbClr val="000000"/>
              </a:buClr>
              <a:buSzPct val="100000"/>
              <a:buFont typeface="Arial" panose="020B0604020202020204" pitchFamily="34" charset="0"/>
              <a:buChar char="•"/>
            </a:pPr>
            <a:r>
              <a:rPr lang="en-US" sz="2400" spc="-11" dirty="0">
                <a:latin typeface="Times New Roman" pitchFamily="18"/>
              </a:rPr>
              <a:t>In essentially all functional languages for software development, there is </a:t>
            </a:r>
            <a:r>
              <a:rPr lang="en-US" sz="2400" spc="-11" dirty="0" smtClean="0">
                <a:latin typeface="Times New Roman" pitchFamily="18"/>
              </a:rPr>
              <a:t>alternate special </a:t>
            </a:r>
            <a:r>
              <a:rPr lang="en-US" sz="2400" spc="-11" dirty="0">
                <a:latin typeface="Times New Roman" pitchFamily="18"/>
              </a:rPr>
              <a:t>notation for </a:t>
            </a:r>
            <a:br>
              <a:rPr lang="en-US" sz="2400" spc="-11" dirty="0">
                <a:latin typeface="Times New Roman" pitchFamily="18"/>
              </a:rPr>
            </a:br>
            <a:r>
              <a:rPr lang="en-US" sz="2400" spc="-11" dirty="0">
                <a:latin typeface="Times New Roman" pitchFamily="18"/>
              </a:rPr>
              <a:t>   </a:t>
            </a:r>
            <a:r>
              <a:rPr lang="en-US" sz="2000" b="1" spc="-6" dirty="0">
                <a:solidFill>
                  <a:srgbClr val="0000FF"/>
                </a:solidFill>
                <a:latin typeface="Courier New" pitchFamily="17"/>
              </a:rPr>
              <a:t>((lambda </a:t>
            </a:r>
            <a:r>
              <a:rPr lang="en-US" sz="2000" b="1" i="1" spc="-6" dirty="0">
                <a:solidFill>
                  <a:srgbClr val="0000FF"/>
                </a:solidFill>
                <a:latin typeface="Courier New" pitchFamily="17"/>
              </a:rPr>
              <a:t>x</a:t>
            </a:r>
            <a:r>
              <a:rPr lang="en-US" sz="2000" b="1" spc="-6" dirty="0">
                <a:solidFill>
                  <a:srgbClr val="0000FF"/>
                </a:solidFill>
                <a:latin typeface="Courier New" pitchFamily="17"/>
              </a:rPr>
              <a:t> </a:t>
            </a:r>
            <a:r>
              <a:rPr lang="en-US" sz="2000" b="1" i="1" spc="-6" dirty="0">
                <a:solidFill>
                  <a:srgbClr val="0000FF"/>
                </a:solidFill>
                <a:latin typeface="Courier New" pitchFamily="17"/>
              </a:rPr>
              <a:t>M</a:t>
            </a:r>
            <a:r>
              <a:rPr lang="en-US" sz="2000" b="1" spc="-6" dirty="0">
                <a:solidFill>
                  <a:srgbClr val="0000FF"/>
                </a:solidFill>
                <a:latin typeface="Courier New" pitchFamily="17"/>
              </a:rPr>
              <a:t>) </a:t>
            </a:r>
            <a:r>
              <a:rPr lang="en-US" sz="2000" b="1" i="1" spc="-6" dirty="0">
                <a:solidFill>
                  <a:srgbClr val="0000FF"/>
                </a:solidFill>
                <a:latin typeface="Courier New" pitchFamily="17"/>
              </a:rPr>
              <a:t>N</a:t>
            </a:r>
            <a:r>
              <a:rPr lang="en-US" sz="2000" b="1" spc="-6" dirty="0">
                <a:solidFill>
                  <a:srgbClr val="0000FF"/>
                </a:solidFill>
                <a:latin typeface="Courier New" pitchFamily="17"/>
              </a:rPr>
              <a:t>)</a:t>
            </a:r>
            <a:r>
              <a:rPr lang="en-US" sz="2400" b="1" spc="-6" dirty="0">
                <a:solidFill>
                  <a:srgbClr val="0000FF"/>
                </a:solidFill>
                <a:latin typeface="Courier New" pitchFamily="17"/>
              </a:rPr>
              <a:t/>
            </a:r>
            <a:br>
              <a:rPr lang="en-US" sz="2400" b="1" spc="-6" dirty="0">
                <a:solidFill>
                  <a:srgbClr val="0000FF"/>
                </a:solidFill>
                <a:latin typeface="Courier New" pitchFamily="17"/>
              </a:rPr>
            </a:br>
            <a:r>
              <a:rPr lang="en-US" sz="2400" spc="-11" dirty="0">
                <a:latin typeface="Times New Roman" pitchFamily="18"/>
              </a:rPr>
              <a:t>namely</a:t>
            </a:r>
            <a:br>
              <a:rPr lang="en-US" sz="2400" spc="-11" dirty="0">
                <a:latin typeface="Times New Roman" pitchFamily="18"/>
              </a:rPr>
            </a:br>
            <a:r>
              <a:rPr lang="en-US" sz="2400" spc="-11" dirty="0">
                <a:latin typeface="Times New Roman" pitchFamily="18"/>
              </a:rPr>
              <a:t>  </a:t>
            </a:r>
            <a:r>
              <a:rPr lang="en-US" sz="2000" b="1" spc="-6" dirty="0">
                <a:solidFill>
                  <a:srgbClr val="0000FF"/>
                </a:solidFill>
                <a:latin typeface="Courier New" pitchFamily="17"/>
              </a:rPr>
              <a:t>(let [(</a:t>
            </a:r>
            <a:r>
              <a:rPr lang="en-US" sz="2000" b="1" i="1" spc="-6" dirty="0">
                <a:solidFill>
                  <a:srgbClr val="0000FF"/>
                </a:solidFill>
                <a:latin typeface="Courier New" pitchFamily="17"/>
              </a:rPr>
              <a:t>x</a:t>
            </a:r>
            <a:r>
              <a:rPr lang="en-US" sz="2000" b="1" spc="-6" dirty="0">
                <a:solidFill>
                  <a:srgbClr val="0000FF"/>
                </a:solidFill>
                <a:latin typeface="Courier New" pitchFamily="17"/>
              </a:rPr>
              <a:t> </a:t>
            </a:r>
            <a:r>
              <a:rPr lang="en-US" sz="2000" b="1" i="1" spc="-6" dirty="0">
                <a:solidFill>
                  <a:srgbClr val="0000FF"/>
                </a:solidFill>
                <a:latin typeface="Courier New" pitchFamily="17"/>
              </a:rPr>
              <a:t>N</a:t>
            </a:r>
            <a:r>
              <a:rPr lang="en-US" sz="2000" b="1" spc="-6" dirty="0">
                <a:solidFill>
                  <a:srgbClr val="0000FF"/>
                </a:solidFill>
                <a:latin typeface="Courier New" pitchFamily="17"/>
              </a:rPr>
              <a:t>)] </a:t>
            </a:r>
            <a:r>
              <a:rPr lang="en-US" sz="2000" b="1" i="1" spc="-6" dirty="0">
                <a:solidFill>
                  <a:srgbClr val="0000FF"/>
                </a:solidFill>
                <a:latin typeface="Courier New" pitchFamily="17"/>
              </a:rPr>
              <a:t>M</a:t>
            </a:r>
            <a:r>
              <a:rPr lang="en-US" sz="2000" b="1" spc="-6" dirty="0">
                <a:solidFill>
                  <a:srgbClr val="0000FF"/>
                </a:solidFill>
                <a:latin typeface="Courier New" pitchFamily="17"/>
              </a:rPr>
              <a:t>)</a:t>
            </a:r>
            <a:r>
              <a:rPr lang="en-US" sz="2400" b="1" spc="-6" dirty="0">
                <a:solidFill>
                  <a:srgbClr val="0000FF"/>
                </a:solidFill>
                <a:latin typeface="Courier New" pitchFamily="17"/>
              </a:rPr>
              <a:t>            </a:t>
            </a:r>
            <a:r>
              <a:rPr lang="en-US" sz="2400" spc="-6" dirty="0">
                <a:solidFill>
                  <a:srgbClr val="000000"/>
                </a:solidFill>
                <a:latin typeface="Times New Roman" pitchFamily="18"/>
              </a:rPr>
              <a:t>Scheme</a:t>
            </a:r>
            <a:r>
              <a:rPr lang="en-US" sz="2400" b="1" spc="-6" dirty="0">
                <a:solidFill>
                  <a:srgbClr val="0000FF"/>
                </a:solidFill>
                <a:latin typeface="Courier New" pitchFamily="17"/>
              </a:rPr>
              <a:t/>
            </a:r>
            <a:br>
              <a:rPr lang="en-US" sz="2400" b="1" spc="-6" dirty="0">
                <a:solidFill>
                  <a:srgbClr val="0000FF"/>
                </a:solidFill>
                <a:latin typeface="Courier New" pitchFamily="17"/>
              </a:rPr>
            </a:br>
            <a:r>
              <a:rPr lang="en-US" sz="2400" spc="-6" dirty="0">
                <a:solidFill>
                  <a:srgbClr val="000000"/>
                </a:solidFill>
                <a:latin typeface="Times New Roman" pitchFamily="18"/>
              </a:rPr>
              <a:t>or</a:t>
            </a:r>
            <a:br>
              <a:rPr lang="en-US" sz="2400" spc="-6" dirty="0">
                <a:solidFill>
                  <a:srgbClr val="000000"/>
                </a:solidFill>
                <a:latin typeface="Times New Roman" pitchFamily="18"/>
              </a:rPr>
            </a:br>
            <a:r>
              <a:rPr lang="en-US" sz="2400" spc="-6" dirty="0">
                <a:solidFill>
                  <a:srgbClr val="000000"/>
                </a:solidFill>
                <a:latin typeface="Times New Roman" pitchFamily="18"/>
              </a:rPr>
              <a:t>  </a:t>
            </a:r>
            <a:r>
              <a:rPr lang="en-US" sz="2000" b="1" spc="-6" dirty="0">
                <a:solidFill>
                  <a:srgbClr val="0000FF"/>
                </a:solidFill>
                <a:latin typeface="Courier New" pitchFamily="17"/>
              </a:rPr>
              <a:t>let </a:t>
            </a:r>
            <a:r>
              <a:rPr lang="en-US" sz="2000" b="1" i="1" spc="-6" dirty="0">
                <a:solidFill>
                  <a:srgbClr val="0000FF"/>
                </a:solidFill>
                <a:latin typeface="Courier New" pitchFamily="17"/>
              </a:rPr>
              <a:t>x</a:t>
            </a:r>
            <a:r>
              <a:rPr lang="en-US" sz="2000" b="1" spc="-6" dirty="0">
                <a:solidFill>
                  <a:srgbClr val="0000FF"/>
                </a:solidFill>
                <a:latin typeface="Courier New" pitchFamily="17"/>
              </a:rPr>
              <a:t> := </a:t>
            </a:r>
            <a:r>
              <a:rPr lang="en-US" sz="2000" b="1" i="1" spc="-6" dirty="0">
                <a:solidFill>
                  <a:srgbClr val="0000FF"/>
                </a:solidFill>
                <a:latin typeface="Courier New" pitchFamily="17"/>
              </a:rPr>
              <a:t>N</a:t>
            </a:r>
            <a:r>
              <a:rPr lang="en-US" sz="2000" b="1" spc="-6" dirty="0">
                <a:solidFill>
                  <a:srgbClr val="0000FF"/>
                </a:solidFill>
                <a:latin typeface="Courier New" pitchFamily="17"/>
              </a:rPr>
              <a:t>; in </a:t>
            </a:r>
            <a:r>
              <a:rPr lang="en-US" sz="2000" b="1" i="1" spc="-6" dirty="0">
                <a:solidFill>
                  <a:srgbClr val="0000FF"/>
                </a:solidFill>
                <a:latin typeface="Courier New" pitchFamily="17"/>
              </a:rPr>
              <a:t>M</a:t>
            </a:r>
            <a:r>
              <a:rPr lang="en-US" sz="2400" b="1" i="1" spc="-6" dirty="0">
                <a:solidFill>
                  <a:srgbClr val="0000FF"/>
                </a:solidFill>
                <a:latin typeface="Courier New" pitchFamily="17"/>
              </a:rPr>
              <a:t>           </a:t>
            </a:r>
            <a:r>
              <a:rPr lang="en-US" sz="2400" spc="-6" dirty="0" smtClean="0">
                <a:solidFill>
                  <a:srgbClr val="000000"/>
                </a:solidFill>
                <a:latin typeface="Times New Roman" pitchFamily="18"/>
              </a:rPr>
              <a:t>Jam</a:t>
            </a:r>
            <a:endParaRPr lang="en-US" sz="2400" spc="-6" dirty="0">
              <a:solidFill>
                <a:srgbClr val="000000"/>
              </a:solidFill>
              <a:latin typeface="Times New Roman" pitchFamily="18"/>
            </a:endParaRPr>
          </a:p>
          <a:p>
            <a:pPr marL="457200" lvl="0" indent="-457200" algn="l">
              <a:buClr>
                <a:srgbClr val="000000"/>
              </a:buClr>
              <a:buSzPct val="100000"/>
              <a:buFont typeface="Arial" panose="020B0604020202020204" pitchFamily="34" charset="0"/>
              <a:buChar char="•"/>
            </a:pPr>
            <a:r>
              <a:rPr lang="en-US" sz="2400" spc="-6" dirty="0">
                <a:solidFill>
                  <a:srgbClr val="000000"/>
                </a:solidFill>
                <a:latin typeface="Times New Roman" pitchFamily="18"/>
              </a:rPr>
              <a:t>This alternate notation is literally an abbreviation for the explicit </a:t>
            </a:r>
            <a:r>
              <a:rPr lang="en-US" sz="2000" b="1" spc="-6" dirty="0">
                <a:solidFill>
                  <a:srgbClr val="0000FF"/>
                </a:solidFill>
                <a:latin typeface="Courier New" pitchFamily="17"/>
              </a:rPr>
              <a:t>lambda</a:t>
            </a:r>
            <a:r>
              <a:rPr lang="en-US" sz="2400" spc="-6" dirty="0">
                <a:solidFill>
                  <a:srgbClr val="000000"/>
                </a:solidFill>
                <a:latin typeface="Times New Roman" pitchFamily="18"/>
              </a:rPr>
              <a:t> </a:t>
            </a:r>
            <a:r>
              <a:rPr lang="en-US" sz="2400" spc="-6" dirty="0" smtClean="0">
                <a:solidFill>
                  <a:srgbClr val="000000"/>
                </a:solidFill>
                <a:latin typeface="Times New Roman" pitchFamily="18"/>
              </a:rPr>
              <a:t>form</a:t>
            </a:r>
            <a:endParaRPr lang="en-US" sz="2400" spc="-6" dirty="0">
              <a:solidFill>
                <a:srgbClr val="000000"/>
              </a:solidFill>
              <a:latin typeface="Times New Roman" pitchFamily="18"/>
            </a:endParaRPr>
          </a:p>
          <a:p>
            <a:pPr marL="457200" lvl="0" indent="-457200" algn="l">
              <a:buClr>
                <a:srgbClr val="000000"/>
              </a:buClr>
              <a:buSzPct val="100000"/>
              <a:buFont typeface="Arial" panose="020B0604020202020204" pitchFamily="34" charset="0"/>
              <a:buChar char="•"/>
            </a:pPr>
            <a:r>
              <a:rPr lang="en-US" sz="2400" spc="-6" dirty="0" smtClean="0">
                <a:solidFill>
                  <a:srgbClr val="000000"/>
                </a:solidFill>
                <a:latin typeface="Times New Roman" pitchFamily="18"/>
              </a:rPr>
              <a:t>For </a:t>
            </a:r>
            <a:r>
              <a:rPr lang="en-US" sz="2400" spc="-6" dirty="0">
                <a:solidFill>
                  <a:srgbClr val="000000"/>
                </a:solidFill>
                <a:latin typeface="Times New Roman" pitchFamily="18"/>
              </a:rPr>
              <a:t>this alternate notation, the beta-reduction rule has the form</a:t>
            </a:r>
            <a:br>
              <a:rPr lang="en-US" sz="2400" spc="-6" dirty="0">
                <a:solidFill>
                  <a:srgbClr val="000000"/>
                </a:solidFill>
                <a:latin typeface="Times New Roman" pitchFamily="18"/>
              </a:rPr>
            </a:br>
            <a:r>
              <a:rPr lang="en-US" sz="2000" b="1" spc="-6" dirty="0">
                <a:solidFill>
                  <a:srgbClr val="0000FF"/>
                </a:solidFill>
                <a:latin typeface="Courier New" pitchFamily="17"/>
              </a:rPr>
              <a:t>(let [(</a:t>
            </a:r>
            <a:r>
              <a:rPr lang="en-US" sz="2000" b="1" i="1" spc="-6" dirty="0">
                <a:solidFill>
                  <a:srgbClr val="0000FF"/>
                </a:solidFill>
                <a:latin typeface="Courier New" pitchFamily="17"/>
              </a:rPr>
              <a:t>x</a:t>
            </a:r>
            <a:r>
              <a:rPr lang="en-US" sz="2000" b="1" spc="-6" dirty="0">
                <a:solidFill>
                  <a:srgbClr val="0000FF"/>
                </a:solidFill>
                <a:latin typeface="Courier New" pitchFamily="17"/>
              </a:rPr>
              <a:t> </a:t>
            </a:r>
            <a:r>
              <a:rPr lang="en-US" sz="2000" b="1" i="1" spc="-6" dirty="0">
                <a:solidFill>
                  <a:srgbClr val="0000FF"/>
                </a:solidFill>
                <a:latin typeface="Courier New" pitchFamily="17"/>
              </a:rPr>
              <a:t>V</a:t>
            </a:r>
            <a:r>
              <a:rPr lang="en-US" sz="2000" b="1" spc="-6" dirty="0">
                <a:solidFill>
                  <a:srgbClr val="0000FF"/>
                </a:solidFill>
                <a:latin typeface="Courier New" pitchFamily="17"/>
              </a:rPr>
              <a:t>)] </a:t>
            </a:r>
            <a:r>
              <a:rPr lang="en-US" sz="2000" b="1" i="1" spc="-6" dirty="0">
                <a:solidFill>
                  <a:srgbClr val="0000FF"/>
                </a:solidFill>
                <a:latin typeface="Courier New" pitchFamily="17"/>
              </a:rPr>
              <a:t>M</a:t>
            </a:r>
            <a:r>
              <a:rPr lang="en-US" sz="2000" b="1" spc="-6" dirty="0">
                <a:solidFill>
                  <a:srgbClr val="0000FF"/>
                </a:solidFill>
                <a:latin typeface="Courier New" pitchFamily="17"/>
              </a:rPr>
              <a:t>) </a:t>
            </a:r>
            <a:r>
              <a:rPr lang="en-US" sz="2000" b="1" spc="-6" dirty="0">
                <a:solidFill>
                  <a:srgbClr val="0000FF"/>
                </a:solidFill>
                <a:latin typeface="FreeMono" pitchFamily="49"/>
              </a:rPr>
              <a:t>⇒</a:t>
            </a:r>
            <a:r>
              <a:rPr lang="en-US" sz="2000" b="1" spc="-6" dirty="0">
                <a:solidFill>
                  <a:srgbClr val="0000FF"/>
                </a:solidFill>
                <a:latin typeface="Courier New" pitchFamily="17"/>
              </a:rPr>
              <a:t> </a:t>
            </a:r>
            <a:r>
              <a:rPr lang="en-US" sz="2000" b="1" i="1" spc="-6" dirty="0">
                <a:solidFill>
                  <a:srgbClr val="0000FF"/>
                </a:solidFill>
                <a:latin typeface="Courier New" pitchFamily="17"/>
              </a:rPr>
              <a:t>M</a:t>
            </a:r>
            <a:r>
              <a:rPr lang="en-US" sz="2000" b="1" spc="-6" dirty="0">
                <a:solidFill>
                  <a:srgbClr val="0000FF"/>
                </a:solidFill>
                <a:latin typeface="Courier New" pitchFamily="17"/>
              </a:rPr>
              <a:t>[</a:t>
            </a:r>
            <a:r>
              <a:rPr lang="en-US" sz="2000" b="1" i="1" spc="-6" dirty="0">
                <a:solidFill>
                  <a:srgbClr val="0000FF"/>
                </a:solidFill>
                <a:latin typeface="Courier New" pitchFamily="17"/>
              </a:rPr>
              <a:t>x</a:t>
            </a:r>
            <a:r>
              <a:rPr lang="en-US" sz="2000" b="1" spc="-6" dirty="0">
                <a:solidFill>
                  <a:srgbClr val="0000FF"/>
                </a:solidFill>
                <a:latin typeface="Courier New" pitchFamily="17"/>
              </a:rPr>
              <a:t> := </a:t>
            </a:r>
            <a:r>
              <a:rPr lang="en-US" sz="2000" b="1" i="1" spc="-6" dirty="0">
                <a:solidFill>
                  <a:srgbClr val="0000FF"/>
                </a:solidFill>
                <a:latin typeface="Courier New" pitchFamily="17"/>
              </a:rPr>
              <a:t>V</a:t>
            </a:r>
            <a:r>
              <a:rPr lang="en-US" sz="2000" b="1" spc="-6" dirty="0">
                <a:solidFill>
                  <a:srgbClr val="0000FF"/>
                </a:solidFill>
                <a:latin typeface="Courier New" pitchFamily="17"/>
              </a:rPr>
              <a:t>]</a:t>
            </a:r>
            <a:r>
              <a:rPr lang="en-US" sz="2400" b="1" spc="-6" dirty="0">
                <a:solidFill>
                  <a:srgbClr val="0000FF"/>
                </a:solidFill>
                <a:latin typeface="Courier New" pitchFamily="17"/>
              </a:rPr>
              <a:t>  </a:t>
            </a:r>
            <a:r>
              <a:rPr lang="en-US" sz="2400" spc="-6" dirty="0">
                <a:solidFill>
                  <a:srgbClr val="000000"/>
                </a:solidFill>
                <a:latin typeface="Times New Roman" pitchFamily="18"/>
              </a:rPr>
              <a:t>Call-by-value</a:t>
            </a:r>
            <a:br>
              <a:rPr lang="en-US" sz="2400" spc="-6" dirty="0">
                <a:solidFill>
                  <a:srgbClr val="000000"/>
                </a:solidFill>
                <a:latin typeface="Times New Roman" pitchFamily="18"/>
              </a:rPr>
            </a:br>
            <a:r>
              <a:rPr lang="en-US" sz="2000" b="1" spc="-6" dirty="0">
                <a:solidFill>
                  <a:srgbClr val="0000FF"/>
                </a:solidFill>
                <a:latin typeface="Courier New" pitchFamily="17"/>
              </a:rPr>
              <a:t>(let [(</a:t>
            </a:r>
            <a:r>
              <a:rPr lang="en-US" sz="2000" b="1" i="1" spc="-6" dirty="0">
                <a:solidFill>
                  <a:srgbClr val="0000FF"/>
                </a:solidFill>
                <a:latin typeface="Courier New" pitchFamily="17"/>
              </a:rPr>
              <a:t>x</a:t>
            </a:r>
            <a:r>
              <a:rPr lang="en-US" sz="2000" b="1" spc="-6" dirty="0">
                <a:solidFill>
                  <a:srgbClr val="0000FF"/>
                </a:solidFill>
                <a:latin typeface="Courier New" pitchFamily="17"/>
              </a:rPr>
              <a:t> </a:t>
            </a:r>
            <a:r>
              <a:rPr lang="en-US" sz="2000" b="1" i="1" spc="-6" dirty="0">
                <a:solidFill>
                  <a:srgbClr val="0000FF"/>
                </a:solidFill>
                <a:latin typeface="Courier New" pitchFamily="17"/>
              </a:rPr>
              <a:t>N</a:t>
            </a:r>
            <a:r>
              <a:rPr lang="en-US" sz="2000" b="1" spc="-6" dirty="0">
                <a:solidFill>
                  <a:srgbClr val="0000FF"/>
                </a:solidFill>
                <a:latin typeface="Courier New" pitchFamily="17"/>
              </a:rPr>
              <a:t>)] </a:t>
            </a:r>
            <a:r>
              <a:rPr lang="en-US" sz="2000" b="1" i="1" spc="-6" dirty="0">
                <a:solidFill>
                  <a:srgbClr val="0000FF"/>
                </a:solidFill>
                <a:latin typeface="Courier New" pitchFamily="17"/>
              </a:rPr>
              <a:t>M</a:t>
            </a:r>
            <a:r>
              <a:rPr lang="en-US" sz="2000" b="1" spc="-6" dirty="0">
                <a:solidFill>
                  <a:srgbClr val="0000FF"/>
                </a:solidFill>
                <a:latin typeface="Courier New" pitchFamily="17"/>
              </a:rPr>
              <a:t>) </a:t>
            </a:r>
            <a:r>
              <a:rPr lang="en-US" sz="2000" b="1" spc="-6" dirty="0">
                <a:solidFill>
                  <a:srgbClr val="0000FF"/>
                </a:solidFill>
                <a:latin typeface="FreeMono" pitchFamily="49"/>
              </a:rPr>
              <a:t>⇒</a:t>
            </a:r>
            <a:r>
              <a:rPr lang="en-US" sz="2000" b="1" spc="-6" dirty="0">
                <a:solidFill>
                  <a:srgbClr val="0000FF"/>
                </a:solidFill>
                <a:latin typeface="Courier New" pitchFamily="17"/>
              </a:rPr>
              <a:t> </a:t>
            </a:r>
            <a:r>
              <a:rPr lang="en-US" sz="2000" b="1" i="1" spc="-6" dirty="0">
                <a:solidFill>
                  <a:srgbClr val="0000FF"/>
                </a:solidFill>
                <a:latin typeface="Courier New" pitchFamily="17"/>
              </a:rPr>
              <a:t>M</a:t>
            </a:r>
            <a:r>
              <a:rPr lang="en-US" sz="2000" b="1" spc="-6" dirty="0">
                <a:solidFill>
                  <a:srgbClr val="0000FF"/>
                </a:solidFill>
                <a:latin typeface="Courier New" pitchFamily="17"/>
              </a:rPr>
              <a:t>[</a:t>
            </a:r>
            <a:r>
              <a:rPr lang="en-US" sz="2000" b="1" i="1" spc="-6" dirty="0">
                <a:solidFill>
                  <a:srgbClr val="0000FF"/>
                </a:solidFill>
                <a:latin typeface="Courier New" pitchFamily="17"/>
              </a:rPr>
              <a:t>x</a:t>
            </a:r>
            <a:r>
              <a:rPr lang="en-US" sz="2000" b="1" spc="-6" dirty="0">
                <a:solidFill>
                  <a:srgbClr val="0000FF"/>
                </a:solidFill>
                <a:latin typeface="Courier New" pitchFamily="17"/>
              </a:rPr>
              <a:t> := </a:t>
            </a:r>
            <a:r>
              <a:rPr lang="en-US" sz="2000" b="1" i="1" spc="-6" dirty="0">
                <a:solidFill>
                  <a:srgbClr val="0000FF"/>
                </a:solidFill>
                <a:latin typeface="Courier New" pitchFamily="17"/>
              </a:rPr>
              <a:t>N</a:t>
            </a:r>
            <a:r>
              <a:rPr lang="en-US" sz="2000" b="1" spc="-6" dirty="0">
                <a:solidFill>
                  <a:srgbClr val="0000FF"/>
                </a:solidFill>
                <a:latin typeface="Courier New" pitchFamily="17"/>
              </a:rPr>
              <a:t>]</a:t>
            </a:r>
            <a:r>
              <a:rPr lang="en-US" sz="2400" b="1" spc="-6" dirty="0">
                <a:solidFill>
                  <a:srgbClr val="0000FF"/>
                </a:solidFill>
                <a:latin typeface="Courier New" pitchFamily="17"/>
              </a:rPr>
              <a:t>  </a:t>
            </a:r>
            <a:r>
              <a:rPr lang="en-US" sz="2400" spc="-6" dirty="0">
                <a:solidFill>
                  <a:srgbClr val="000000"/>
                </a:solidFill>
                <a:latin typeface="Times New Roman" pitchFamily="18"/>
              </a:rPr>
              <a:t>Call-by-name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pic>
        <p:nvPicPr>
          <p:cNvPr id="2" name="Picture Placeholder 1"/>
          <p:cNvPicPr>
            <a:picLocks noGrp="1" noChangeAspect="1"/>
          </p:cNvPicPr>
          <p:nvPr>
            <p:ph type="pic" idx="4294967295"/>
          </p:nvPr>
        </p:nvPicPr>
        <p:blipFill>
          <a:blip r:embed="rId3">
            <a:lum bright="-50000"/>
            <a:alphaModFix/>
          </a:blip>
          <a:srcRect/>
          <a:stretch>
            <a:fillRect/>
          </a:stretch>
        </p:blipFill>
        <p:spPr>
          <a:xfrm>
            <a:off x="8458200" y="6019919"/>
            <a:ext cx="561240" cy="685799"/>
          </a:xfrm>
        </p:spPr>
      </p:pic>
      <p:sp>
        <p:nvSpPr>
          <p:cNvPr id="3" name="Subtitle 2"/>
          <p:cNvSpPr txBox="1">
            <a:spLocks noGrp="1"/>
          </p:cNvSpPr>
          <p:nvPr>
            <p:ph type="subTitle" idx="4294967295"/>
          </p:nvPr>
        </p:nvSpPr>
        <p:spPr>
          <a:xfrm>
            <a:off x="298384" y="661301"/>
            <a:ext cx="8614611" cy="565920"/>
          </a:xfrm>
        </p:spPr>
        <p:txBody>
          <a:bodyPr anchor="ctr"/>
          <a:lstStyle/>
          <a:p>
            <a:pPr lvl="0" algn="l"/>
            <a:r>
              <a:rPr lang="en-US" sz="4000" dirty="0" err="1">
                <a:latin typeface="Times New Roman" pitchFamily="18"/>
              </a:rPr>
              <a:t>Gotcha's</a:t>
            </a:r>
            <a:r>
              <a:rPr lang="en-US" sz="4000" dirty="0">
                <a:latin typeface="Times New Roman" pitchFamily="18"/>
              </a:rPr>
              <a:t> in Naive Semantic Interpretation</a:t>
            </a:r>
          </a:p>
        </p:txBody>
      </p:sp>
      <p:sp>
        <p:nvSpPr>
          <p:cNvPr id="4" name="Subtitle 3"/>
          <p:cNvSpPr txBox="1">
            <a:spLocks noGrp="1"/>
          </p:cNvSpPr>
          <p:nvPr>
            <p:ph type="subTitle" idx="4294967295"/>
          </p:nvPr>
        </p:nvSpPr>
        <p:spPr>
          <a:xfrm>
            <a:off x="395640" y="1857676"/>
            <a:ext cx="7939838" cy="5000324"/>
          </a:xfrm>
        </p:spPr>
        <p:txBody>
          <a:bodyPr anchor="ctr"/>
          <a:lstStyle/>
          <a:p>
            <a:pPr marL="342900" indent="-342900" algn="l">
              <a:buSzPct val="100000"/>
              <a:buFont typeface="Arial" panose="020B0604020202020204" pitchFamily="34" charset="0"/>
              <a:buChar char="•"/>
            </a:pPr>
            <a:r>
              <a:rPr lang="en-US" sz="2200" spc="-11" dirty="0">
                <a:latin typeface="Times New Roman" pitchFamily="18"/>
              </a:rPr>
              <a:t>What if </a:t>
            </a:r>
            <a:r>
              <a:rPr lang="en-US" sz="2000" b="1" spc="-6" dirty="0">
                <a:solidFill>
                  <a:srgbClr val="0000FF"/>
                </a:solidFill>
                <a:latin typeface="Courier New" pitchFamily="17"/>
              </a:rPr>
              <a:t>a-proc</a:t>
            </a:r>
            <a:r>
              <a:rPr lang="en-US" sz="2200" dirty="0">
                <a:latin typeface="Times New Roman" pitchFamily="18"/>
              </a:rPr>
              <a:t> </a:t>
            </a:r>
            <a:r>
              <a:rPr lang="en-US" sz="2200" spc="-11" dirty="0">
                <a:latin typeface="Times New Roman" pitchFamily="18"/>
              </a:rPr>
              <a:t>contains free variables (which can happen in legal programs)? Do we always get the</a:t>
            </a:r>
            <a:r>
              <a:rPr lang="en-US" sz="2200" dirty="0">
                <a:latin typeface="Times New Roman" pitchFamily="18"/>
              </a:rPr>
              <a:t> </a:t>
            </a:r>
            <a:r>
              <a:rPr lang="en-US" sz="2200" spc="-11" dirty="0">
                <a:latin typeface="Times New Roman" pitchFamily="18"/>
              </a:rPr>
              <a:t>right answer</a:t>
            </a:r>
            <a:r>
              <a:rPr lang="en-US" sz="2200" dirty="0">
                <a:latin typeface="Times New Roman" pitchFamily="18"/>
              </a:rPr>
              <a:t> </a:t>
            </a:r>
            <a:r>
              <a:rPr lang="en-US" sz="2200" spc="-11" dirty="0">
                <a:latin typeface="Times New Roman" pitchFamily="18"/>
              </a:rPr>
              <a:t>(as defined by syntactic interpretation)?</a:t>
            </a:r>
            <a:br>
              <a:rPr lang="en-US" sz="2200" spc="-11" dirty="0">
                <a:latin typeface="Times New Roman" pitchFamily="18"/>
              </a:rPr>
            </a:br>
            <a:r>
              <a:rPr lang="en-US" sz="2200" spc="-11" dirty="0">
                <a:latin typeface="Times New Roman" pitchFamily="18"/>
              </a:rPr>
              <a:t>Illustration</a:t>
            </a:r>
            <a:r>
              <a:rPr lang="en-US" sz="2200" spc="-11" dirty="0" smtClean="0">
                <a:latin typeface="Times New Roman" pitchFamily="18"/>
              </a:rPr>
              <a:t>:</a:t>
            </a:r>
          </a:p>
          <a:p>
            <a:pPr marL="342900" indent="-342900" algn="l">
              <a:buClr>
                <a:schemeClr val="tx1"/>
              </a:buClr>
              <a:buSzPct val="100000"/>
              <a:buFont typeface="Arial" panose="020B0604020202020204" pitchFamily="34" charset="0"/>
              <a:buChar char="•"/>
            </a:pPr>
            <a:r>
              <a:rPr lang="en-US" sz="2000" b="1" dirty="0" smtClean="0">
                <a:solidFill>
                  <a:srgbClr val="0000FF"/>
                </a:solidFill>
                <a:latin typeface="Courier New" pitchFamily="17"/>
              </a:rPr>
              <a:t>(let [(a 5)]</a:t>
            </a:r>
            <a:br>
              <a:rPr lang="en-US" sz="2000" b="1" dirty="0" smtClean="0">
                <a:solidFill>
                  <a:srgbClr val="0000FF"/>
                </a:solidFill>
                <a:latin typeface="Courier New" pitchFamily="17"/>
              </a:rPr>
            </a:br>
            <a:r>
              <a:rPr lang="en-US" sz="2000" b="1" dirty="0" smtClean="0">
                <a:solidFill>
                  <a:srgbClr val="0000FF"/>
                </a:solidFill>
                <a:latin typeface="Courier New" pitchFamily="17"/>
              </a:rPr>
              <a:t>  (let [(app-to-a (lambda (f) (f a))]</a:t>
            </a:r>
            <a:br>
              <a:rPr lang="en-US" sz="2000" b="1" dirty="0" smtClean="0">
                <a:solidFill>
                  <a:srgbClr val="0000FF"/>
                </a:solidFill>
                <a:latin typeface="Courier New" pitchFamily="17"/>
              </a:rPr>
            </a:br>
            <a:r>
              <a:rPr lang="en-US" sz="2000" b="1" dirty="0" smtClean="0">
                <a:solidFill>
                  <a:srgbClr val="0000FF"/>
                </a:solidFill>
                <a:latin typeface="Courier New" pitchFamily="17"/>
              </a:rPr>
              <a:t>    (let [(a 10)]</a:t>
            </a:r>
            <a:br>
              <a:rPr lang="en-US" sz="2000" b="1" dirty="0" smtClean="0">
                <a:solidFill>
                  <a:srgbClr val="0000FF"/>
                </a:solidFill>
                <a:latin typeface="Courier New" pitchFamily="17"/>
              </a:rPr>
            </a:br>
            <a:r>
              <a:rPr lang="en-US" sz="2000" b="1" dirty="0" smtClean="0">
                <a:solidFill>
                  <a:srgbClr val="0000FF"/>
                </a:solidFill>
                <a:latin typeface="Courier New" pitchFamily="17"/>
              </a:rPr>
              <a:t>      (+ a (app-to-a (lambda (x) x))))))</a:t>
            </a:r>
            <a:r>
              <a:rPr lang="en-US" sz="2000" spc="-11" dirty="0" smtClean="0">
                <a:latin typeface="Times New Roman" pitchFamily="18"/>
              </a:rPr>
              <a:t> </a:t>
            </a:r>
          </a:p>
          <a:p>
            <a:pPr marL="342900" indent="-342900" algn="l">
              <a:buSzPct val="100000"/>
              <a:buFont typeface="Arial" panose="020B0604020202020204" pitchFamily="34" charset="0"/>
              <a:buChar char="•"/>
            </a:pPr>
            <a:r>
              <a:rPr lang="en-US" sz="2000" spc="-11" dirty="0" smtClean="0">
                <a:latin typeface="Times New Roman" pitchFamily="18"/>
              </a:rPr>
              <a:t>What goes </a:t>
            </a:r>
            <a:r>
              <a:rPr lang="en-US" sz="2000" b="1" dirty="0" smtClean="0">
                <a:solidFill>
                  <a:srgbClr val="FF0000"/>
                </a:solidFill>
                <a:latin typeface="Times New Roman" pitchFamily="18"/>
              </a:rPr>
              <a:t>wrong</a:t>
            </a:r>
            <a:r>
              <a:rPr lang="en-US" sz="2000" dirty="0" smtClean="0">
                <a:latin typeface="Times New Roman" pitchFamily="18"/>
              </a:rPr>
              <a:t> </a:t>
            </a:r>
            <a:r>
              <a:rPr lang="en-US" sz="2000" spc="-11" dirty="0" smtClean="0">
                <a:latin typeface="Times New Roman" pitchFamily="18"/>
              </a:rPr>
              <a:t>?  Should a </a:t>
            </a:r>
            <a:r>
              <a:rPr lang="en-US" sz="1800" b="1" dirty="0" smtClean="0">
                <a:solidFill>
                  <a:srgbClr val="0000FF"/>
                </a:solidFill>
                <a:latin typeface="Courier New" pitchFamily="17"/>
              </a:rPr>
              <a:t>lambda</a:t>
            </a:r>
            <a:r>
              <a:rPr lang="en-US" sz="2000" spc="-11" dirty="0" smtClean="0">
                <a:latin typeface="Times New Roman" pitchFamily="18"/>
              </a:rPr>
              <a:t>-expression really evaluate to itself?   </a:t>
            </a:r>
            <a:r>
              <a:rPr lang="en-US" sz="2000" b="1" spc="-11" dirty="0" smtClean="0">
                <a:latin typeface="Times New Roman" pitchFamily="18"/>
              </a:rPr>
              <a:t>This is the most serious and most common blunder in writing  interpreters.</a:t>
            </a:r>
            <a:r>
              <a:rPr lang="en-US" sz="2000" spc="-11" dirty="0" smtClean="0">
                <a:latin typeface="Times New Roman" pitchFamily="18"/>
              </a:rPr>
              <a:t> </a:t>
            </a:r>
          </a:p>
          <a:p>
            <a:pPr marL="342900" indent="-342900" algn="l">
              <a:buSzPct val="100000"/>
              <a:buFont typeface="Arial" panose="020B0604020202020204" pitchFamily="34" charset="0"/>
              <a:buChar char="•"/>
            </a:pPr>
            <a:r>
              <a:rPr lang="en-US" sz="2000" spc="-11" dirty="0" smtClean="0">
                <a:latin typeface="Times New Roman" pitchFamily="18"/>
              </a:rPr>
              <a:t>Think about how you might fix the problem.  Hint:  what information is missing in </a:t>
            </a:r>
            <a:r>
              <a:rPr lang="en-US" sz="1800" b="1" spc="-6" dirty="0" err="1" smtClean="0">
                <a:solidFill>
                  <a:srgbClr val="0000FF"/>
                </a:solidFill>
                <a:latin typeface="Courier New" pitchFamily="17"/>
              </a:rPr>
              <a:t>env</a:t>
            </a:r>
            <a:r>
              <a:rPr lang="en-US" sz="2000" spc="-11" dirty="0" smtClean="0">
                <a:latin typeface="Times New Roman" pitchFamily="18"/>
              </a:rPr>
              <a:t> when </a:t>
            </a:r>
            <a:r>
              <a:rPr lang="en-US" sz="1800" b="1" spc="-6" dirty="0" smtClean="0">
                <a:solidFill>
                  <a:srgbClr val="0000FF"/>
                </a:solidFill>
                <a:latin typeface="Courier New" pitchFamily="17"/>
              </a:rPr>
              <a:t>a-proc</a:t>
            </a:r>
            <a:r>
              <a:rPr lang="en-US" sz="2000" spc="-11" dirty="0" smtClean="0">
                <a:latin typeface="Times New Roman" pitchFamily="18"/>
              </a:rPr>
              <a:t> is evaluated?  Remember, you want the same result as if you were performing syntactic interpretation. </a:t>
            </a:r>
            <a:r>
              <a:rPr lang="en-US" sz="2000" dirty="0" smtClean="0">
                <a:latin typeface="Times New Roman" pitchFamily="18"/>
              </a:rPr>
              <a:t> </a:t>
            </a:r>
            <a:endParaRPr lang="en-US" sz="2400" b="1" dirty="0" smtClean="0">
              <a:solidFill>
                <a:srgbClr val="0000FF"/>
              </a:solidFill>
              <a:latin typeface="Courier New" pitchFamily="17"/>
            </a:endParaRPr>
          </a:p>
          <a:p>
            <a:pPr lvl="0" algn="l">
              <a:buSzPct val="45000"/>
              <a:buFont typeface="StarSymbol"/>
              <a:buChar char="●"/>
            </a:pPr>
            <a:endParaRPr lang="en-US" sz="2200" spc="-11" dirty="0">
              <a:latin typeface="Times New Roman" pitchFamily="1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6482</TotalTime>
  <Words>640</Words>
  <Application>Microsoft Office PowerPoint</Application>
  <PresentationFormat>On-screen Show (4:3)</PresentationFormat>
  <Paragraphs>101</Paragraphs>
  <Slides>8</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Arial</vt:lpstr>
      <vt:lpstr>Calibri</vt:lpstr>
      <vt:lpstr>Comic Sans MS</vt:lpstr>
      <vt:lpstr>Consolas</vt:lpstr>
      <vt:lpstr>Courier New</vt:lpstr>
      <vt:lpstr>DejaVu Sans</vt:lpstr>
      <vt:lpstr>FreeMono</vt:lpstr>
      <vt:lpstr>Georgia</vt:lpstr>
      <vt:lpstr>Lohit Hindi</vt:lpstr>
      <vt:lpstr>StarSymbol</vt:lpstr>
      <vt:lpstr>Symbol</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Corky Cartwright</dc:creator>
  <cp:lastModifiedBy>Robert Cartwright</cp:lastModifiedBy>
  <cp:revision>53</cp:revision>
  <dcterms:modified xsi:type="dcterms:W3CDTF">2022-01-25T04:21:40Z</dcterms:modified>
</cp:coreProperties>
</file>