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noAutofit/>
          </a:bodyPr>
          <a:lstStyle/>
          <a:p>
            <a:pPr lvl="0" rtl="0" hangingPunct="0">
              <a:buNone/>
              <a:tabLst/>
              <a:defRPr sz="1400"/>
            </a:pPr>
            <a:endParaRPr lang="en-US" sz="1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compatLnSpc="0">
            <a:noAutofit/>
          </a:bodyPr>
          <a:lstStyle/>
          <a:p>
            <a:pPr lvl="0" algn="r" rtl="0" hangingPunct="0">
              <a:buNone/>
              <a:tabLst/>
              <a:defRPr sz="1400"/>
            </a:pPr>
            <a:endParaRPr lang="en-US" sz="1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compatLnSpc="0">
            <a:noAutofit/>
          </a:bodyPr>
          <a:lstStyle/>
          <a:p>
            <a:pPr lvl="0" rtl="0" hangingPunct="0">
              <a:buNone/>
              <a:tabLst/>
              <a:defRPr sz="1400"/>
            </a:pPr>
            <a:endParaRPr lang="en-US" sz="1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compatLnSpc="0">
            <a:noAutofit/>
          </a:bodyPr>
          <a:lstStyle/>
          <a:p>
            <a:pPr lvl="0" algn="r" rtl="0" hangingPunct="0">
              <a:buNone/>
              <a:tabLst/>
              <a:defRPr sz="1400"/>
            </a:pPr>
            <a:fld id="{4219E0A6-5D45-4DAF-8569-AFB4F7D1EA28}" type="slidenum">
              <a:t>‹#›</a:t>
            </a:fld>
            <a:endParaRPr lang="en-US" sz="1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5038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3B35793-60D4-448B-A52E-A85F4AD505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60FA2B1-8CFE-4CF8-93F1-B134044EC572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5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3B90AD0-5882-4D5A-BF8C-F726DA9959C4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D051D2-D78A-4DA7-8240-2E031032C661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1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18E5A2D-79AA-4FC1-8B67-E28B4CF71664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3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C263C7-2DD4-4CA7-97E9-7002C28D2EDB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42D380-E209-4A46-ACFB-C986DF70C457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E34EEB-CA84-4FFB-A281-85677E2AC56B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8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03454E4-AE6D-4BBD-9324-1AC81A5ED790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6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5EB216E-0EF4-4736-B56B-B718D41B2BFA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7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F0B694A-B6BD-4C69-982F-FB38C4582A4B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0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7D051D2-D78A-4DA7-8240-2E031032C66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58763"/>
            <a:ext cx="2057400" cy="5030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8763"/>
            <a:ext cx="6019800" cy="5030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49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0825"/>
            <a:ext cx="4038600" cy="376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0825"/>
            <a:ext cx="4038600" cy="3768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2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9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87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9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59200"/>
            <a:ext cx="8229240" cy="1084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20280"/>
            <a:ext cx="8229240" cy="3768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9436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2960" y="1314720"/>
            <a:ext cx="1899720" cy="5079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Comp 411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120" y="1863360"/>
            <a:ext cx="7044479" cy="5079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Principles of Programming Languages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3319" y="2412000"/>
            <a:ext cx="1738079" cy="5079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Lecture 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9679" y="2960639"/>
            <a:ext cx="3286440" cy="5079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Meta-interpreters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0200" y="4358160"/>
            <a:ext cx="2887200" cy="45179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2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Corky Cartwright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08959" y="5074920"/>
            <a:ext cx="2815130" cy="4718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2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January 24, 2022</a:t>
            </a:r>
            <a:endParaRPr lang="en-US" sz="320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-1280701" y="-48105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3600" y="241920"/>
            <a:ext cx="5867953" cy="589841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0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Correct </a:t>
            </a:r>
            <a:r>
              <a:rPr lang="en-US" sz="400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Semantic Interpreter</a:t>
            </a:r>
            <a:endParaRPr lang="en-US" sz="400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" y="1017359"/>
            <a:ext cx="8191345" cy="573240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(define-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struct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(closure proc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 ; closure is name of type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;; V =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Const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| Closure  ; revises our former definition of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V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;; Binding = (make-Binding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Sym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V)  ; Note: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Sym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not </a:t>
            </a:r>
            <a:r>
              <a:rPr lang="en-US" sz="166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Var</a:t>
            </a:r>
            <a:endParaRPr lang="en-US" sz="1660" b="1" dirty="0" smtClean="0">
              <a:solidFill>
                <a:srgbClr val="0000FF"/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;;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= 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listOf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Binding)          ; Lists are built-in to Scheme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;; Closure = (make-closure Proc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;; R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→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V</a:t>
            </a:r>
            <a:endParaRPr lang="en-US" sz="1660" b="1" dirty="0">
              <a:solidFill>
                <a:srgbClr val="0000FF"/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(define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eval</a:t>
            </a:r>
            <a:endParaRPr lang="en-US" sz="1660" b="1" dirty="0">
              <a:solidFill>
                <a:srgbClr val="0000FF"/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(M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</a:t>
            </a: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(</a:t>
            </a:r>
            <a:r>
              <a:rPr lang="en-US" sz="166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cond</a:t>
            </a:r>
            <a:endParaRPr lang="en-US" sz="1660" b="1" dirty="0" smtClean="0">
              <a:solidFill>
                <a:srgbClr val="0000FF"/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((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var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? M) (lookup 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var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-name M)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((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const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? M) M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</a:t>
            </a: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((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proc? M)) (make-closure M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((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add? M)                        ; M has form (+ l r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</a:t>
            </a: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  (</a:t>
            </a:r>
            <a:r>
              <a:rPr lang="en-US" sz="1660" b="1" dirty="0" err="1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const</a:t>
            </a:r>
            <a:r>
              <a:rPr lang="en-US" sz="1660" b="1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-add 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eval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(add-left M)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 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eval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(add-right M)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</a:t>
            </a: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else                            ; M has form (N1 N2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</a:t>
            </a:r>
          </a:p>
          <a:p>
            <a:pPr lvl="0"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  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apply 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eval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(app-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rator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M)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 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eval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(app-rand M) 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))))))</a:t>
            </a:r>
          </a:p>
          <a:p>
            <a:pPr lvl="0" hangingPunct="0"/>
            <a:endParaRPr lang="en-US" sz="1660" b="1" dirty="0">
              <a:solidFill>
                <a:srgbClr val="0000FF"/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;; Closure V →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V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(define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apply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(cl v)                       ; assume cl is a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closure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(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eval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(proc-body (closure-proc cl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   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cons (make-binding (proc-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param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(closure-proc cl)) v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</a:t>
            </a:r>
          </a:p>
          <a:p>
            <a:pPr hangingPunct="0"/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         (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closure-</a:t>
            </a:r>
            <a:r>
              <a:rPr lang="en-US" sz="1660" b="1" dirty="0" err="1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env</a:t>
            </a:r>
            <a:r>
              <a:rPr lang="en-US" sz="166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cl</a:t>
            </a:r>
            <a:r>
              <a:rPr lang="en-US" sz="166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</a:t>
            </a:r>
            <a:endParaRPr lang="en-US" sz="1660" b="1" dirty="0">
              <a:solidFill>
                <a:srgbClr val="0000FF"/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" y="128268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" y="1548000"/>
            <a:ext cx="65" cy="48231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 smtClean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040" y="181368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040" y="207756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040" y="234324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" y="260856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40" y="287388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040" y="3139559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40" y="340488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" y="367020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" y="393588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040" y="420120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040" y="446652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40" y="4731839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2400" y="496620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" y="526176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0040" y="552708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040" y="579240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" y="605772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7640" y="6309360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040" y="6545519"/>
            <a:ext cx="65" cy="24115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166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21544" y="2713680"/>
            <a:ext cx="8557864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9028" y="49268"/>
            <a:ext cx="6345583" cy="6488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hangingPunct="0"/>
            <a:r>
              <a:rPr lang="en-US" sz="4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 Meta-Interpreter for CBN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915" y="893213"/>
            <a:ext cx="8651808" cy="57754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342900" lvl="0" indent="-342900" hangingPunct="0">
              <a:buFont typeface="Arial" panose="020B0604020202020204" pitchFamily="34" charset="0"/>
              <a:buChar char="•"/>
            </a:pPr>
            <a:r>
              <a:rPr lang="en-US" sz="2300" b="1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Recall</a:t>
            </a: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the syntactic semantics for the CBN version of LC.  What is different from our standard CBV (call-by-value) semantics for LC?  What is our rule for reducing applications of program-defined functions (lambda-abstractions)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  <a:r>
              <a:rPr lang="en-US" sz="23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</a:t>
            </a:r>
            <a:r>
              <a:rPr lang="en-US" sz="2300" b="1" i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x M</a:t>
            </a:r>
            <a:r>
              <a:rPr lang="en-US" sz="23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</a:t>
            </a: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?  Are there any restrictions on  </a:t>
            </a:r>
            <a:r>
              <a:rPr lang="el-GR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β</a:t>
            </a: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-reduction?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How do we implement CBN (unrestricted) </a:t>
            </a:r>
            <a:r>
              <a:rPr lang="el-GR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β</a:t>
            </a:r>
            <a:r>
              <a:rPr lang="en-US" sz="23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-reduction </a:t>
            </a: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 a meta-interpreter.  Recall that we must defer substitutions for parameters in the lambda-abstractions.  How can we get the right answer even when we defer evaluation?  What did we do in our CBV interpreter when we passed functions (lambda-abstractions) as argument values?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What problem do closures eliminate?  Finding the correct values for free variables in the bundled lambda-abstraction.  In CBN we need to  bind variables to unevaluated expressions, right?  How can we avoid getting incorrect values for free variables in such expressions, just like we did for lambda-abstractions as values?  You must answer this question to do Project 2.  Hint: free variables in CBN and in function definitions can be addressed in essentially the same way.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0920" y="1828800"/>
            <a:ext cx="55440" cy="241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700" b="1">
                <a:solidFill>
                  <a:srgbClr val="0000FF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600" y="4654080"/>
            <a:ext cx="65" cy="133908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0" algn="l" rtl="0" hangingPunct="0">
              <a:buNone/>
              <a:tabLst/>
            </a:pPr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7599" y="487440"/>
            <a:ext cx="533304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Denotational Semantics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415519"/>
            <a:ext cx="8135983" cy="781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342900" indent="-34290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primary alternative to </a:t>
            </a:r>
            <a:r>
              <a:rPr lang="en-US" sz="2360" i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syntactic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semantics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is </a:t>
            </a:r>
            <a:r>
              <a:rPr lang="en-US" sz="2360" i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denotational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semantics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  A denotational semantics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maps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abstract syntax trees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into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 set of </a:t>
            </a:r>
            <a:r>
              <a:rPr lang="en-US" sz="2360" i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denotations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(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mathematical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values like numbers,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lists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, and functions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).</a:t>
            </a:r>
          </a:p>
          <a:p>
            <a:pPr marL="342900" lvl="0" indent="-34290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denotations of simple data values like numbers and lists are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essentially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same mathematical objects as syntactic values: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they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have simple inductive definitions with exactly the same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structure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as the corresponding abstract syntax trees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  <a:endParaRPr lang="en-US" sz="2360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marL="342900" indent="-342900" hangingPunct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But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denotations can also be complex mathematical objects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like </a:t>
            </a:r>
            <a:r>
              <a:rPr lang="en-US" sz="2360" i="1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functions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or </a:t>
            </a:r>
            <a:r>
              <a:rPr lang="en-US" sz="2360" i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sets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  For example, the denotation for a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lambda-abstraction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 “pure” (functional) Scheme is a function mapping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denotations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to denotations--</a:t>
            </a:r>
            <a:r>
              <a:rPr lang="en-US" sz="2360" i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not 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some syntax tree as in a </a:t>
            </a:r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syntactic semantics</a:t>
            </a:r>
            <a:r>
              <a:rPr lang="en-US" sz="236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</a:t>
            </a:r>
          </a:p>
          <a:p>
            <a:pPr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algn="r"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0"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r>
              <a:rPr lang="en-US" sz="236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0" algn="l" rtl="0" hangingPunct="0">
              <a:buNone/>
              <a:tabLst/>
            </a:pP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4240" y="1739520"/>
            <a:ext cx="65" cy="34804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4240" y="2063160"/>
            <a:ext cx="65" cy="34804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240" y="2387160"/>
            <a:ext cx="65" cy="34804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73" y="2785680"/>
            <a:ext cx="65" cy="104413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0" algn="l" rtl="0" hangingPunct="0">
              <a:buNone/>
              <a:tabLst/>
            </a:pP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0" algn="l" rtl="0" hangingPunct="0">
              <a:buNone/>
              <a:tabLst/>
            </a:pP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4240" y="3109679"/>
            <a:ext cx="65" cy="34804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236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3840" y="258840"/>
            <a:ext cx="388404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Meta-interpreters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920" y="1223639"/>
            <a:ext cx="92160" cy="2930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07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7200" y="1186560"/>
            <a:ext cx="8198280" cy="94325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hangingPunct="0">
              <a:lnSpc>
                <a:spcPct val="105000"/>
              </a:lnSpc>
            </a:pPr>
            <a:r>
              <a:rPr lang="en-US" sz="22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Denotational semantics is rooted in mathematical logic: the semantics of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terms (expressions) in the predicate calculus is defined </a:t>
            </a:r>
            <a:r>
              <a:rPr lang="en-US" sz="2200" dirty="0" err="1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denotationally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by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recursion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on the syntactic structure of terms.  The meaning of each term is a value in a mathematical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structure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or algebra.</a:t>
            </a:r>
          </a:p>
          <a:p>
            <a:pPr hangingPunct="0">
              <a:lnSpc>
                <a:spcPct val="105000"/>
              </a:lnSpc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 the realm of programming languages, purely functional interpreters (defined by recursion on the structure of ASTs) constitute a restricted form of denotational definition.</a:t>
            </a:r>
          </a:p>
          <a:p>
            <a:pPr marL="285750" lvl="1" indent="-285750" hangingPunct="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defect is that the output of an actual interpreter is restricted to values that can be characterized syntactically.  (How do you output a function?)</a:t>
            </a:r>
          </a:p>
          <a:p>
            <a:pPr marL="285750" lvl="1" indent="-285750" hangingPunct="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On the other hand, interpreters naturally introduce a simple form of  functional abstraction.  An efficient recursive interpreter accepts an extra input: an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environment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mapping free variables to values, thus defining the meaning of a program expression as a function from environments to values.</a:t>
            </a:r>
          </a:p>
          <a:p>
            <a:pPr marL="285750" lvl="1" indent="-285750" hangingPunct="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Syntactic interpreters are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not denotational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because they transform ASTs.  A denotational interpreter uses pure structural recursion.  To handle the bindings to variables, it cannot perform substitutions; it must maintain an environment of bindings instead.</a:t>
            </a: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1" hangingPunct="0"/>
            <a:endParaRPr lang="en-US" sz="2070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070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070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070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070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070" i="1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0" algn="l" rtl="0" hangingPunct="0">
              <a:buNone/>
              <a:tabLst/>
            </a:pPr>
            <a:endParaRPr lang="en-US" sz="20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4920" y="2426400"/>
            <a:ext cx="92160" cy="2930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07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1399" y="258840"/>
            <a:ext cx="5128919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Meta-interpreters cont.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600" y="992880"/>
            <a:ext cx="9360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3760" y="957239"/>
            <a:ext cx="816192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Interpreters written in a denotational style are often called </a:t>
            </a:r>
            <a:r>
              <a:rPr lang="en-US" sz="2100" i="1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meta</a:t>
            </a: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-interpreters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760" y="1245600"/>
            <a:ext cx="724284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because they are defined in a meta-mathematical framework where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3760" y="1533960"/>
            <a:ext cx="752004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programming language expressions and denotations are objects in the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760" y="1821960"/>
            <a:ext cx="805356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framework.  The definition of the interpreter is a level above definitions of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760" y="2143440"/>
            <a:ext cx="430308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functions in the language being defined.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8600" y="2539800"/>
            <a:ext cx="9360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760" y="2504160"/>
            <a:ext cx="7879679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 mathematical logic, meta-level definitions are expressed informally 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760" y="2792520"/>
            <a:ext cx="407592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definitions of mathematical functions.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600" y="3182400"/>
            <a:ext cx="9360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760" y="3146759"/>
            <a:ext cx="808092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 program semantics, meta-level definitions are expressed in a convenient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3760" y="3435120"/>
            <a:ext cx="8230319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functional framework with a semantics that is easily defined and understood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760" y="3723480"/>
            <a:ext cx="834300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using informal mathematics.  </a:t>
            </a:r>
            <a:r>
              <a:rPr lang="en-US" sz="2100" i="1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Formal </a:t>
            </a: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denotational definitions are written in 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760" y="4010399"/>
            <a:ext cx="746388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mathematical meta-language corresponding to some formulation of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760" y="4298760"/>
            <a:ext cx="848808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 i="1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Universal Domain </a:t>
            </a: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(a mathematical domain in which all relevant programming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3760" y="4586759"/>
            <a:ext cx="794520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language domains can be simply embedded, usually as projections).  This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3760" y="4875120"/>
            <a:ext cx="6884449" cy="30963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material is </a:t>
            </a:r>
            <a:r>
              <a:rPr lang="en-US" sz="21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covered in graduate </a:t>
            </a:r>
            <a:r>
              <a:rPr lang="en-US" sz="21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level </a:t>
            </a:r>
            <a:r>
              <a:rPr lang="en-US" sz="21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courses </a:t>
            </a:r>
            <a:r>
              <a:rPr lang="en-US" sz="21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on domain theory.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8600" y="5263920"/>
            <a:ext cx="9360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3760" y="5229720"/>
            <a:ext cx="814500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 functional interpreter for language L written in a functional subset of L is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760" y="5516640"/>
            <a:ext cx="842544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called a </a:t>
            </a:r>
            <a:r>
              <a:rPr lang="en-US" sz="2100" i="1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meta-circular </a:t>
            </a: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interpreter.  It really isn't circular because it reduces the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3760" y="5805000"/>
            <a:ext cx="821664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meaning of all programs to a single purely functional program which can be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760" y="6092999"/>
            <a:ext cx="813132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understood independently using simple mathematical machinery (inductive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760" y="6381360"/>
            <a:ext cx="5240160" cy="2959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1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definitions over familiar mathematical domains).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0560" y="258840"/>
            <a:ext cx="6690959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Denotational Building Blocks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520" y="1181520"/>
            <a:ext cx="11664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080" y="1185120"/>
            <a:ext cx="745596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Inductively defined ASTs for program syntax.  We have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080" y="1541880"/>
            <a:ext cx="419003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thoroughly discussed this topic.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520" y="1976400"/>
            <a:ext cx="11664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080" y="1980360"/>
            <a:ext cx="793332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What about denotations?  For now, we will only use simple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8080" y="2337120"/>
            <a:ext cx="784187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inductively defined values (without functional abstraction)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8080" y="2692800"/>
            <a:ext cx="399816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like numbers, lists, tuples, etc.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3520" y="3126960"/>
            <a:ext cx="11664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8080" y="3131999"/>
            <a:ext cx="736163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What about environments?  Mathematicians like to use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8080" y="3487679"/>
            <a:ext cx="775944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functions.  An environment is a function from variables to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28080" y="3844440"/>
            <a:ext cx="801396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denotations.  But environment functions are special because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28080" y="4201560"/>
            <a:ext cx="811727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they are </a:t>
            </a:r>
            <a:r>
              <a:rPr lang="en-US" sz="2600" i="1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finite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  Software engineers prefer to represent them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080" y="4556880"/>
            <a:ext cx="6510500" cy="383438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as lists of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pairs, </a:t>
            </a:r>
            <a:r>
              <a:rPr lang="en-US" sz="26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binding variables to denotations.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520" y="4991400"/>
            <a:ext cx="11664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8080" y="4996440"/>
            <a:ext cx="748187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 “higher-order” languages, functions are data objects.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8080" y="5352120"/>
            <a:ext cx="745164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How do we represent them?  For now we will use ASTs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8080" y="5708880"/>
            <a:ext cx="7907399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possibly supplemented by simple denotations (as described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8080" y="6064560"/>
            <a:ext cx="983880" cy="36755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6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above).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0759" y="569880"/>
            <a:ext cx="7558199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Critique of Deferred Substitution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0519" y="1240560"/>
            <a:ext cx="585756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Interpreter from Lecture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5799" y="2055960"/>
            <a:ext cx="136440" cy="428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04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1880" y="2068920"/>
            <a:ext cx="7836120" cy="46179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04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How did we represent the denotations of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Times New Roman"/>
              </a:rPr>
              <a:t>lambda</a:t>
            </a:r>
            <a:r>
              <a:rPr lang="en-US" sz="304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1880" y="2532240"/>
            <a:ext cx="7113358" cy="4482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04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abstractions </a:t>
            </a:r>
            <a:r>
              <a:rPr lang="en-US" sz="304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(functions) in environments?  By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1880" y="2994480"/>
            <a:ext cx="7494120" cy="428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04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their ASTs.  Is this implementation correct?  No!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5799" y="3542040"/>
            <a:ext cx="136440" cy="428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04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1880" y="3554640"/>
            <a:ext cx="3508559" cy="42876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304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Counterexample: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8280" y="4105800"/>
            <a:ext cx="7848302" cy="123251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US" sz="2000" b="1" dirty="0">
                <a:solidFill>
                  <a:srgbClr val="0000FF"/>
                </a:solidFill>
                <a:latin typeface="Bitstream Vera Sans Mono" pitchFamily="49"/>
                <a:ea typeface="DejaVu Sans" pitchFamily="2"/>
                <a:cs typeface="Lucida Sans Typewriter"/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  <a:latin typeface="Bitstream Vera Sans Mono" pitchFamily="49"/>
                <a:ea typeface="DejaVu Sans" pitchFamily="2"/>
                <a:cs typeface="Lucida Sans Typewriter"/>
              </a:rPr>
              <a:t>let ([twice (lambda (f) (lambda (x) (f (f x))))]) </a:t>
            </a:r>
          </a:p>
          <a:p>
            <a:pPr hangingPunct="0"/>
            <a:r>
              <a:rPr lang="en-US" sz="2000" b="1" dirty="0" smtClean="0">
                <a:solidFill>
                  <a:srgbClr val="0000FF"/>
                </a:solidFill>
                <a:latin typeface="Bitstream Vera Sans Mono" pitchFamily="49"/>
                <a:ea typeface="DejaVu Sans" pitchFamily="2"/>
                <a:cs typeface="Lucida Sans Typewriter"/>
              </a:rPr>
              <a:t>  (let ([x 5])</a:t>
            </a:r>
            <a:r>
              <a:rPr lang="en-US" sz="2000" b="1" dirty="0" smtClean="0">
                <a:solidFill>
                  <a:srgbClr val="0000FF"/>
                </a:solidFill>
                <a:latin typeface="Lucida Sans Typewriter"/>
                <a:ea typeface="DejaVu Sans" pitchFamily="2"/>
                <a:cs typeface="Lucida Sans Typewriter"/>
              </a:rPr>
              <a:t> </a:t>
            </a:r>
          </a:p>
          <a:p>
            <a:pPr hangingPunct="0"/>
            <a:r>
              <a:rPr lang="en-US" sz="2000" b="1" dirty="0">
                <a:solidFill>
                  <a:srgbClr val="0000FF"/>
                </a:solidFill>
                <a:latin typeface="Lucida Sans Typewriter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Lucida Sans Typewriter"/>
                <a:ea typeface="DejaVu Sans" pitchFamily="2"/>
                <a:cs typeface="Lucida Sans Typewriter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Bitstream Vera Sans Mono" pitchFamily="49"/>
                <a:ea typeface="DejaVu Sans" pitchFamily="2"/>
                <a:cs typeface="Lucida Sans Typewriter"/>
              </a:rPr>
              <a:t>((twice (lambda (y) (+ x y))) 0)))</a:t>
            </a:r>
          </a:p>
          <a:p>
            <a:pPr lvl="0" algn="l" rtl="0" hangingPunct="0">
              <a:buNone/>
              <a:tabLst/>
            </a:pPr>
            <a:endParaRPr lang="en-US" sz="200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74520" y="4114800"/>
            <a:ext cx="65" cy="30360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209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97280" y="4434840"/>
            <a:ext cx="65" cy="30360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209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0159" y="4764960"/>
            <a:ext cx="65" cy="303609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endParaRPr lang="en-US" sz="2090" b="1" dirty="0">
              <a:solidFill>
                <a:srgbClr val="0000FF"/>
              </a:solidFill>
              <a:latin typeface="Bitstream Vera Sans Mono" pitchFamily="49"/>
              <a:ea typeface="DejaVu Sans" pitchFamily="2"/>
              <a:cs typeface="Lucida Sans Typewri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144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91440" y="-9144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41988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41988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799" y="168195"/>
            <a:ext cx="530136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Evaluate (syntactically)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" y="1029174"/>
            <a:ext cx="9241761" cy="5452647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hangingPunct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(let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[(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twice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(f) (lambda (x) (f (f x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))))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)]</a:t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let [(x 5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)]</a:t>
            </a:r>
          </a:p>
          <a:p>
            <a:pPr lvl="0" hangingPunct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((twice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(y) (+ x y))) 0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</a:t>
            </a:r>
          </a:p>
          <a:p>
            <a:pPr lvl="0" hangingPunct="0"/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/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(let [(x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5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)]</a:t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((</a:t>
            </a:r>
            <a:r>
              <a:rPr lang="en-US" sz="2000" b="1" dirty="0" smtClean="0">
                <a:solidFill>
                  <a:srgbClr val="008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(f) (lambda (x) (f (f x))))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</a:t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   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(y) (+ x y)))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/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   0))</a:t>
            </a:r>
          </a:p>
          <a:p>
            <a:pPr lvl="0" hangingPunct="0"/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/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(((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(f) (lambda (x) (f (f x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))))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(y) (+ </a:t>
            </a:r>
            <a:r>
              <a:rPr lang="en-US" sz="2000" b="1" dirty="0">
                <a:solidFill>
                  <a:srgbClr val="00808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5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y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 </a:t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   0)</a:t>
            </a:r>
          </a:p>
          <a:p>
            <a:pPr lvl="0" hangingPunct="0"/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/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8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((lambda (x) (</a:t>
            </a:r>
            <a:r>
              <a:rPr lang="en-US" sz="20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(lambda (y) (+ 5 y))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20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(lambda (y) (+ 5 y))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x))))</a:t>
            </a:r>
          </a:p>
          <a:p>
            <a:pPr hangingPunct="0"/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)</a:t>
            </a:r>
          </a:p>
          <a:p>
            <a:pPr hangingPunct="0"/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/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</a:b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(y) (+ 5 y))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lambda (y) (+ 5 y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  <a:r>
              <a:rPr 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0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  <a:b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((lambda (y) (+ 5 y)) (+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5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0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</a:p>
          <a:p>
            <a:pPr hangingPunct="0"/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((lambda (y) </a:t>
            </a:r>
            <a:r>
              <a:rPr lang="en-US" sz="2000" b="1" dirty="0">
                <a:solidFill>
                  <a:srgbClr val="00808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(+ 5 y)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5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(+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5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5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10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144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0" y="-59436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41988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41988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9760" y="276480"/>
            <a:ext cx="8052974" cy="6488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Evaluate (using </a:t>
            </a:r>
            <a:r>
              <a:rPr lang="en-US" sz="4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our </a:t>
            </a:r>
            <a:r>
              <a:rPr lang="en-US" sz="440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bad interpreter</a:t>
            </a:r>
            <a:r>
              <a:rPr lang="en-US" sz="4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1280159"/>
            <a:ext cx="8454109" cy="520431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let [(twice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(f) (lambda (x) (f (f x</a:t>
            </a:r>
            <a:r>
              <a:rPr lang="en-US" sz="1700" b="1" dirty="0" smtClean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))))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)]</a:t>
            </a:r>
            <a:b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let (x 5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)]</a:t>
            </a:r>
          </a:p>
          <a:p>
            <a:pPr lvl="0" hangingPunct="0"/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 (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twice (lambda (y) (+ x y))) 0)) 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b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twice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(f) (lambda (x) (f (f x</a:t>
            </a:r>
            <a:r>
              <a:rPr lang="en-US" sz="1700" b="1" dirty="0" smtClean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))))</a:t>
            </a:r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}</a:t>
            </a:r>
            <a:b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</a:b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let [(x 5)] ((twice (lambda (y) (+ x y))) 0))  </a:t>
            </a:r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  <a:b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</a:br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x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5,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twice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(f) (lambda (x) (f (f x</a:t>
            </a:r>
            <a:r>
              <a:rPr lang="en-US" sz="1700" b="1" dirty="0" smtClean="0">
                <a:solidFill>
                  <a:srgbClr val="FF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))))</a:t>
            </a:r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}</a:t>
            </a:r>
            <a:endParaRPr lang="en-US" sz="1700" b="1" dirty="0">
              <a:solidFill>
                <a:srgbClr val="000000"/>
              </a:solidFill>
              <a:latin typeface="Consolas" panose="020B0609020204030204" pitchFamily="49" charset="0"/>
              <a:ea typeface="DejaVu Sans" pitchFamily="2"/>
              <a:cs typeface="Lucida Sans Typewriter"/>
            </a:endParaRPr>
          </a:p>
          <a:p>
            <a:pPr lvl="0" hangingPunct="0"/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 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((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twice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(y) (+ x y))) 0) 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5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 ...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}</a:t>
            </a:r>
          </a:p>
          <a:p>
            <a:pPr lvl="0" hangingPunct="0"/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 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1700" b="1" dirty="0" smtClean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1700" b="1" dirty="0" smtClean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lambda (f) (lambda (x) (f (f x))))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(lambda (y) (+ x y)))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0)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f</a:t>
            </a:r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(lambda (y) (+ x y)),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x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5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 ...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}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((lambda (x) (f (f x)))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0)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f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(lambda (y) (+ x y))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f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(f x))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f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(lambda (y) (+ x y))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(lambda (y) (+ x y))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f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x))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((lambda (y) (+ x y))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(lambda (y) (+ x y))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))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((lambda (y) (+ x y))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((lambda (y) (+ x y))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)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 x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((lambda (y) (+ x y)) (+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x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y))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 x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((lambda (y) (+ x y)) (+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))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 x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((lambda (y) (+ x y))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(+ 0 0)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 x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((lambda (y) (+ x y)) 0)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 x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(+ </a:t>
            </a:r>
            <a:r>
              <a:rPr lang="en-US" sz="1700" b="1" dirty="0">
                <a:solidFill>
                  <a:srgbClr val="008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x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y)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y = 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,</a:t>
            </a:r>
            <a:r>
              <a:rPr lang="en-US" sz="1700" b="1" dirty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(+ 0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y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)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</a:t>
            </a:r>
          </a:p>
          <a:p>
            <a:pPr lvl="0" hangingPunct="0"/>
            <a:r>
              <a:rPr lang="en-US" sz="1700" b="1" dirty="0" smtClean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{</a:t>
            </a:r>
            <a:r>
              <a:rPr lang="en-US" sz="1700" b="1" dirty="0" smtClean="0">
                <a:solidFill>
                  <a:srgbClr val="FF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... }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8080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(+ 0 0)</a:t>
            </a: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  <a:ea typeface="FreeMono" pitchFamily="49"/>
                <a:cs typeface="FreeMono" pitchFamily="49"/>
              </a:rPr>
              <a:t>⇒ </a:t>
            </a:r>
            <a:r>
              <a:rPr lang="en-US" sz="1700" b="1" dirty="0" smtClean="0">
                <a:solidFill>
                  <a:srgbClr val="0000FF"/>
                </a:solidFill>
                <a:latin typeface="Consolas" panose="020B0609020204030204" pitchFamily="49" charset="0"/>
                <a:ea typeface="FreeMono" pitchFamily="49"/>
                <a:cs typeface="Lucida Sans Typewriter"/>
              </a:rPr>
              <a:t>0</a:t>
            </a:r>
            <a:endParaRPr lang="en-US" sz="1700" b="1" dirty="0">
              <a:solidFill>
                <a:srgbClr val="0000FF"/>
              </a:solidFill>
              <a:latin typeface="Consolas" panose="020B0609020204030204" pitchFamily="49" charset="0"/>
              <a:ea typeface="FreeMono" pitchFamily="49"/>
              <a:cs typeface="Lucida Sans Typewri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21544" y="2713680"/>
            <a:ext cx="9143640" cy="685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0" tIns="0" rIns="0" bIns="0" compatLnSpc="0"/>
          <a:lstStyle/>
          <a:p>
            <a:pPr lvl="0" rtl="0" hangingPunct="0">
              <a:buNone/>
              <a:tabLst/>
            </a:pPr>
            <a:endParaRPr lang="en-US" sz="2400">
              <a:latin typeface="Times New Roman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79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4079" y="6328440"/>
            <a:ext cx="77040" cy="340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240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9240" y="144720"/>
            <a:ext cx="5296835" cy="6488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4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Closures Are </a:t>
            </a:r>
            <a:r>
              <a:rPr lang="en-US" sz="4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Essential!</a:t>
            </a:r>
            <a:endParaRPr lang="en-US" sz="440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7600" y="1020004"/>
            <a:ext cx="8651808" cy="56834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342900" lvl="0" indent="-342900" hangingPunct="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Exercise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: evaluate the same expression using our broken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interpreter.  The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computed “answer” is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0.   The trace appears above!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interpreter uses the wrong binding for the free variable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in</a:t>
            </a:r>
            <a:b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</a:b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   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(lambda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(y) (+ x y</a:t>
            </a:r>
            <a:r>
              <a:rPr lang="en-US" sz="2400" b="1" dirty="0" smtClean="0">
                <a:solidFill>
                  <a:srgbClr val="0000FF"/>
                </a:solidFill>
                <a:latin typeface="Consolas" panose="020B0609020204030204" pitchFamily="49" charset="0"/>
                <a:ea typeface="DejaVu Sans" pitchFamily="2"/>
                <a:cs typeface="Lucida Sans Typewriter"/>
              </a:rPr>
              <a:t>))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  <a:endParaRPr lang="en-US" sz="2400" dirty="0" smtClean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environment records deferred substitutions.  When we pass a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function as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an argument, we need to pass a “package” including the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deferred substitutions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  Why?  The function will be applied in a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different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environment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which may associate the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wrong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bindings it free variables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In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PL (programming languages) literature, these packages (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code representation + environment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) are called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closures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  <a:p>
            <a:pPr marL="342900" indent="-34290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Note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the similarity between this mistake and the “capture of bound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variables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”. 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Unfortunately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, this mistake has been labeled as a feature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rather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than a bug in much of the PL literature.  It is called “dynamic scoping”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rather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than a horrendous mistake.  Watch out whenever you must program in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a language with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“dynamic scoping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ea typeface="DejaVu Sans" pitchFamily="2"/>
                <a:cs typeface="Times New Roman"/>
              </a:rPr>
              <a:t>”.</a:t>
            </a:r>
            <a:endParaRPr lang="en-US" sz="240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0920" y="1828800"/>
            <a:ext cx="55440" cy="2412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lvl="0" algn="l" rtl="0" hangingPunct="0">
              <a:buNone/>
              <a:tabLst/>
            </a:pPr>
            <a:r>
              <a:rPr lang="en-US" sz="1700" b="1">
                <a:solidFill>
                  <a:srgbClr val="0000FF"/>
                </a:solidFill>
                <a:latin typeface="Times New Roman"/>
                <a:ea typeface="DejaVu Sans" pitchFamily="2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7600" y="4654080"/>
            <a:ext cx="65" cy="1339085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t" anchorCtr="0" compatLnSpc="0">
            <a:spAutoFit/>
          </a:bodyPr>
          <a:lstStyle/>
          <a:p>
            <a:pPr hangingPunct="0"/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hangingPunct="0"/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  <a:p>
            <a:pPr lvl="0" algn="l" rtl="0" hangingPunct="0">
              <a:buNone/>
              <a:tabLst/>
            </a:pPr>
            <a:endParaRPr lang="en-US" sz="2270" dirty="0">
              <a:solidFill>
                <a:srgbClr val="000000"/>
              </a:solidFill>
              <a:latin typeface="Times New Roman"/>
              <a:ea typeface="DejaVu Sans" pitchFamily="2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-pag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17906</TotalTime>
  <Words>1283</Words>
  <Application>Microsoft Office PowerPoint</Application>
  <PresentationFormat>On-screen Show (4:3)</PresentationFormat>
  <Paragraphs>191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Bitstream Vera Sans Mono</vt:lpstr>
      <vt:lpstr>Calibri</vt:lpstr>
      <vt:lpstr>Consolas</vt:lpstr>
      <vt:lpstr>DejaVu Sans</vt:lpstr>
      <vt:lpstr>FreeMono</vt:lpstr>
      <vt:lpstr>Lucida Sans Typewriter</vt:lpstr>
      <vt:lpstr>Times New Roman</vt:lpstr>
      <vt:lpstr>master-page3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Corky Cartwright</dc:creator>
  <cp:lastModifiedBy>Robert Cartwright</cp:lastModifiedBy>
  <cp:revision>43</cp:revision>
  <dcterms:modified xsi:type="dcterms:W3CDTF">2022-01-25T04:22:29Z</dcterms:modified>
</cp:coreProperties>
</file>