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snapToGrid="0">
      <p:cViewPr varScale="1">
        <p:scale>
          <a:sx n="90" d="100"/>
          <a:sy n="90" d="100"/>
        </p:scale>
        <p:origin x="177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wrap="none" lIns="90000" tIns="45000" rIns="90000" bIns="45000"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wrap="none" lIns="90000" tIns="45000" rIns="90000" bIns="45000" anchorCtr="0" compatLnSpc="1">
            <a:noAutofit/>
          </a:bodyPr>
          <a:lstStyle/>
          <a:p>
            <a:pPr marL="0" marR="0" lvl="0" indent="0" algn="r"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wrap="none" lIns="90000" tIns="45000" rIns="90000" bIns="45000" anchor="b"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wrap="none" lIns="90000" tIns="45000" rIns="90000" bIns="45000" anchor="b" anchorCtr="0" compatLnSpc="1">
            <a:noAutofit/>
          </a:bodyPr>
          <a:lstStyle/>
          <a:p>
            <a:pPr marL="0" marR="0" lvl="0" indent="0" algn="r"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65AF950B-B11A-43B3-A71E-E1A50B14F624}" type="slidenum">
              <a:t>‹#›</a:t>
            </a:fld>
            <a:endParaRPr lang="en-US" sz="1400" b="0" i="0" u="none" strike="noStrike" baseline="0">
              <a:ln>
                <a:noFill/>
              </a:ln>
              <a:solidFill>
                <a:srgbClr val="000000"/>
              </a:solidFill>
              <a:latin typeface="Times New Roman" pitchFamily="18"/>
              <a:ea typeface="MS Gothic" pitchFamily="2"/>
              <a:cs typeface="MS Gothic" pitchFamily="2"/>
            </a:endParaRPr>
          </a:p>
        </p:txBody>
      </p:sp>
    </p:spTree>
    <p:extLst>
      <p:ext uri="{BB962C8B-B14F-4D97-AF65-F5344CB8AC3E}">
        <p14:creationId xmlns:p14="http://schemas.microsoft.com/office/powerpoint/2010/main" val="631704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wrap="none" lIns="90000" tIns="45000" rIns="90000" bIns="45000" anchor="ctr" anchorCtr="1"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4" name="Freeform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5" name="Freeform 4"/>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6" name="Slide Image Placeholder 5"/>
          <p:cNvSpPr>
            <a:spLocks noGrp="1" noRot="1" noChangeAspect="1"/>
          </p:cNvSpPr>
          <p:nvPr>
            <p:ph type="sldImg" idx="2"/>
          </p:nvPr>
        </p:nvSpPr>
        <p:spPr>
          <a:xfrm>
            <a:off x="-360" y="-6471360"/>
            <a:ext cx="360" cy="14333039"/>
          </a:xfrm>
          <a:prstGeom prst="rect">
            <a:avLst/>
          </a:prstGeom>
          <a:noFill/>
          <a:ln>
            <a:noFill/>
            <a:prstDash val="solid"/>
          </a:ln>
        </p:spPr>
      </p:sp>
      <p:sp>
        <p:nvSpPr>
          <p:cNvPr id="7" name="Notes Placeholder 6"/>
          <p:cNvSpPr txBox="1">
            <a:spLocks noGrp="1"/>
          </p:cNvSpPr>
          <p:nvPr>
            <p:ph type="body" sz="quarter" idx="3"/>
          </p:nvPr>
        </p:nvSpPr>
        <p:spPr>
          <a:xfrm>
            <a:off x="685799" y="4343400"/>
            <a:ext cx="5479920" cy="4108680"/>
          </a:xfrm>
          <a:prstGeom prst="rect">
            <a:avLst/>
          </a:prstGeom>
          <a:noFill/>
          <a:ln>
            <a:noFill/>
          </a:ln>
        </p:spPr>
        <p:txBody>
          <a:bodyPr lIns="0" tIns="0" rIns="0" bIns="0" compatLnSpc="1"/>
          <a:lstStyle/>
          <a:p>
            <a:endParaRPr lang="en-US"/>
          </a:p>
        </p:txBody>
      </p:sp>
    </p:spTree>
    <p:extLst>
      <p:ext uri="{BB962C8B-B14F-4D97-AF65-F5344CB8AC3E}">
        <p14:creationId xmlns:p14="http://schemas.microsoft.com/office/powerpoint/2010/main" val="2454191339"/>
      </p:ext>
    </p:extLst>
  </p:cSld>
  <p:clrMap bg1="lt1" tx1="dk1" bg2="lt2" tx2="dk2" accent1="accent1" accent2="accent2" accent3="accent3" accent4="accent4" accent5="accent5" accent6="accent6" hlink="hlink" folHlink="folHlink"/>
  <p:notesStyle>
    <a:lvl1pPr marL="0" marR="0" indent="0" algn="l"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156452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2644150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2392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83106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139833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362923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61944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227464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553575" y="-6470650"/>
            <a:ext cx="19107150" cy="14331950"/>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925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28341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noAutofit/>
          </a:bodyPr>
          <a:lstStyle/>
          <a:p>
            <a: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799" y="4343400"/>
            <a:ext cx="5484960" cy="4115520"/>
          </a:xfrm>
        </p:spPr>
        <p:txBody>
          <a:bodyPr/>
          <a:lstStyle/>
          <a:p>
            <a:endParaRPr lang="en-US"/>
          </a:p>
        </p:txBody>
      </p:sp>
    </p:spTree>
    <p:extLst>
      <p:ext uri="{BB962C8B-B14F-4D97-AF65-F5344CB8AC3E}">
        <p14:creationId xmlns:p14="http://schemas.microsoft.com/office/powerpoint/2010/main" val="21961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9D04568F-9F26-4605-ACB8-681E8E0E143F}" type="slidenum">
              <a:t>‹#›</a:t>
            </a:fld>
            <a:endParaRPr lang="en-GB"/>
          </a:p>
        </p:txBody>
      </p:sp>
    </p:spTree>
    <p:extLst>
      <p:ext uri="{BB962C8B-B14F-4D97-AF65-F5344CB8AC3E}">
        <p14:creationId xmlns:p14="http://schemas.microsoft.com/office/powerpoint/2010/main" val="39390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A545D235-D004-46EB-B182-7BEC82547071}" type="slidenum">
              <a:t>‹#›</a:t>
            </a:fld>
            <a:endParaRPr lang="en-GB"/>
          </a:p>
        </p:txBody>
      </p:sp>
    </p:spTree>
    <p:extLst>
      <p:ext uri="{BB962C8B-B14F-4D97-AF65-F5344CB8AC3E}">
        <p14:creationId xmlns:p14="http://schemas.microsoft.com/office/powerpoint/2010/main" val="6894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609600"/>
            <a:ext cx="1941512" cy="5348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2138" cy="5348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61EE91F0-7416-43A6-B924-DEB14C57F6A1}" type="slidenum">
              <a:t>‹#›</a:t>
            </a:fld>
            <a:endParaRPr lang="en-GB"/>
          </a:p>
        </p:txBody>
      </p:sp>
    </p:spTree>
    <p:extLst>
      <p:ext uri="{BB962C8B-B14F-4D97-AF65-F5344CB8AC3E}">
        <p14:creationId xmlns:p14="http://schemas.microsoft.com/office/powerpoint/2010/main" val="181491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0B0DE517-E8FF-44D6-BE6C-06CC42BE9897}" type="slidenum">
              <a:t>‹#›</a:t>
            </a:fld>
            <a:endParaRPr lang="en-GB"/>
          </a:p>
        </p:txBody>
      </p:sp>
    </p:spTree>
    <p:extLst>
      <p:ext uri="{BB962C8B-B14F-4D97-AF65-F5344CB8AC3E}">
        <p14:creationId xmlns:p14="http://schemas.microsoft.com/office/powerpoint/2010/main" val="392618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E4050592-D011-4C3A-B186-188F3E9DB533}" type="slidenum">
              <a:t>‹#›</a:t>
            </a:fld>
            <a:endParaRPr lang="en-GB"/>
          </a:p>
        </p:txBody>
      </p:sp>
    </p:spTree>
    <p:extLst>
      <p:ext uri="{BB962C8B-B14F-4D97-AF65-F5344CB8AC3E}">
        <p14:creationId xmlns:p14="http://schemas.microsoft.com/office/powerpoint/2010/main" val="1454605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6825"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00"/>
            <a:ext cx="3806825"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5F4BA74C-808C-497A-867C-C40E4772B888}" type="slidenum">
              <a:t>‹#›</a:t>
            </a:fld>
            <a:endParaRPr lang="en-GB"/>
          </a:p>
        </p:txBody>
      </p:sp>
    </p:spTree>
    <p:extLst>
      <p:ext uri="{BB962C8B-B14F-4D97-AF65-F5344CB8AC3E}">
        <p14:creationId xmlns:p14="http://schemas.microsoft.com/office/powerpoint/2010/main" val="126384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0789BD9B-C3BB-4F94-A4C7-E0ED081B66D1}" type="slidenum">
              <a:t>‹#›</a:t>
            </a:fld>
            <a:endParaRPr lang="en-GB"/>
          </a:p>
        </p:txBody>
      </p:sp>
    </p:spTree>
    <p:extLst>
      <p:ext uri="{BB962C8B-B14F-4D97-AF65-F5344CB8AC3E}">
        <p14:creationId xmlns:p14="http://schemas.microsoft.com/office/powerpoint/2010/main" val="15909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E3D1682D-5C67-4606-A53C-564F00B1A39B}" type="slidenum">
              <a:t>‹#›</a:t>
            </a:fld>
            <a:endParaRPr lang="en-GB"/>
          </a:p>
        </p:txBody>
      </p:sp>
    </p:spTree>
    <p:extLst>
      <p:ext uri="{BB962C8B-B14F-4D97-AF65-F5344CB8AC3E}">
        <p14:creationId xmlns:p14="http://schemas.microsoft.com/office/powerpoint/2010/main" val="147326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D5A4D33F-DAB7-4CC7-8D5F-CCF3870CE698}" type="slidenum">
              <a:t>‹#›</a:t>
            </a:fld>
            <a:endParaRPr lang="en-GB"/>
          </a:p>
        </p:txBody>
      </p:sp>
    </p:spTree>
    <p:extLst>
      <p:ext uri="{BB962C8B-B14F-4D97-AF65-F5344CB8AC3E}">
        <p14:creationId xmlns:p14="http://schemas.microsoft.com/office/powerpoint/2010/main" val="1519353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AB4E9586-3AF0-4FCD-8090-06027105D660}" type="slidenum">
              <a:t>‹#›</a:t>
            </a:fld>
            <a:endParaRPr lang="en-GB"/>
          </a:p>
        </p:txBody>
      </p:sp>
    </p:spTree>
    <p:extLst>
      <p:ext uri="{BB962C8B-B14F-4D97-AF65-F5344CB8AC3E}">
        <p14:creationId xmlns:p14="http://schemas.microsoft.com/office/powerpoint/2010/main" val="46462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6B3E1426-1C69-408D-872C-167D7C5A9E8B}" type="slidenum">
              <a:t>‹#›</a:t>
            </a:fld>
            <a:endParaRPr lang="en-GB"/>
          </a:p>
        </p:txBody>
      </p:sp>
    </p:spTree>
    <p:extLst>
      <p:ext uri="{BB962C8B-B14F-4D97-AF65-F5344CB8AC3E}">
        <p14:creationId xmlns:p14="http://schemas.microsoft.com/office/powerpoint/2010/main" val="123997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799" y="609480"/>
            <a:ext cx="7765920" cy="1137240"/>
          </a:xfrm>
          <a:prstGeom prst="rect">
            <a:avLst/>
          </a:prstGeom>
          <a:noFill/>
          <a:ln>
            <a:noFill/>
          </a:ln>
        </p:spPr>
        <p:txBody>
          <a:bodyPr lIns="90000" tIns="46800" rIns="90000" bIns="46800" anchor="ctr" anchorCtr="0" compatLnSpc="1"/>
          <a:lstStyle/>
          <a:p>
            <a:endParaRPr lang="en-US"/>
          </a:p>
        </p:txBody>
      </p:sp>
      <p:sp>
        <p:nvSpPr>
          <p:cNvPr id="3" name="Text Placeholder 2"/>
          <p:cNvSpPr txBox="1">
            <a:spLocks noGrp="1"/>
          </p:cNvSpPr>
          <p:nvPr>
            <p:ph type="body" idx="1"/>
          </p:nvPr>
        </p:nvSpPr>
        <p:spPr>
          <a:xfrm>
            <a:off x="685799" y="1980720"/>
            <a:ext cx="7765920" cy="3977279"/>
          </a:xfrm>
          <a:prstGeom prst="rect">
            <a:avLst/>
          </a:prstGeom>
          <a:noFill/>
          <a:ln>
            <a:noFill/>
          </a:ln>
        </p:spPr>
        <p:txBody>
          <a:bodyPr lIns="90000" tIns="46800" rIns="90000" bIns="46800" anchor="t" anchorCtr="0" compatLnSpc="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685799" y="6248520"/>
            <a:ext cx="1898640" cy="451079"/>
          </a:xfrm>
          <a:prstGeom prst="rect">
            <a:avLst/>
          </a:prstGeom>
          <a:noFill/>
          <a:ln>
            <a:noFill/>
          </a:ln>
        </p:spPr>
        <p:txBody>
          <a:bodyPr wrap="square" lIns="90000" tIns="46800" rIns="90000" bIns="46800" anchor="t" anchorCtr="0" compatLnSpc="1">
            <a:noAutofit/>
          </a:bodyPr>
          <a:lstStyle>
            <a:lvl1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5" name="Footer Placeholder 4"/>
          <p:cNvSpPr txBox="1">
            <a:spLocks noGrp="1"/>
          </p:cNvSpPr>
          <p:nvPr>
            <p:ph type="ftr" sz="quarter" idx="3"/>
          </p:nvPr>
        </p:nvSpPr>
        <p:spPr>
          <a:xfrm>
            <a:off x="3124079" y="6248520"/>
            <a:ext cx="2889360" cy="451079"/>
          </a:xfrm>
          <a:prstGeom prst="rect">
            <a:avLst/>
          </a:prstGeom>
          <a:noFill/>
          <a:ln>
            <a:noFill/>
          </a:ln>
        </p:spPr>
        <p:txBody>
          <a:bodyPr wrap="square" lIns="90000" tIns="46800" rIns="90000" bIns="46800" anchor="t" anchorCtr="0" compatLnSpc="1">
            <a:noAutofit/>
          </a:bodyPr>
          <a:lstStyle>
            <a:lvl1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6" name="Slide Number Placeholder 5"/>
          <p:cNvSpPr txBox="1">
            <a:spLocks noGrp="1"/>
          </p:cNvSpPr>
          <p:nvPr>
            <p:ph type="sldNum" sz="quarter" idx="4"/>
          </p:nvPr>
        </p:nvSpPr>
        <p:spPr>
          <a:xfrm>
            <a:off x="6553080" y="6248520"/>
            <a:ext cx="1898640" cy="451079"/>
          </a:xfrm>
          <a:prstGeom prst="rect">
            <a:avLst/>
          </a:prstGeom>
          <a:noFill/>
          <a:ln>
            <a:noFill/>
          </a:ln>
        </p:spPr>
        <p:txBody>
          <a:bodyPr wrap="square" lIns="90000" tIns="46800" rIns="90000" bIns="46800" anchor="t" anchorCtr="0" compatLnSpc="1">
            <a:noAutofit/>
          </a:bodyPr>
          <a:lstStyle>
            <a:lvl1pPr marL="0" marR="0" lvl="0" indent="0" algn="l"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fld id="{700AFA9E-C987-4BCD-95C0-E5BE5C12CFF2}" type="slidenum">
              <a:t>‹#›</a:t>
            </a:fld>
            <a:endParaRPr lang="en-GB"/>
          </a:p>
        </p:txBody>
      </p:sp>
      <p:pic>
        <p:nvPicPr>
          <p:cNvPr id="7" name="Picture 6"/>
          <p:cNvPicPr>
            <a:picLocks noChangeAspect="1"/>
          </p:cNvPicPr>
          <p:nvPr/>
        </p:nvPicPr>
        <p:blipFill>
          <a:blip r:embed="rId13">
            <a:lum bright="-50000"/>
            <a:alphaModFix/>
          </a:blip>
          <a:srcRect/>
          <a:stretch>
            <a:fillRect/>
          </a:stretch>
        </p:blipFill>
        <p:spPr>
          <a:xfrm>
            <a:off x="8458200" y="6019919"/>
            <a:ext cx="561960" cy="68579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ctr" hangingPunct="1">
        <a:lnSpc>
          <a:spcPct val="93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4400" b="0" i="0" u="none" strike="noStrike" baseline="0">
          <a:ln>
            <a:noFill/>
          </a:ln>
          <a:solidFill>
            <a:srgbClr val="000000"/>
          </a:solidFill>
          <a:latin typeface="Times New Roman" pitchFamily="18"/>
          <a:ea typeface="MS Gothic" pitchFamily="2"/>
        </a:defRPr>
      </a:lvl1pPr>
    </p:titleStyle>
    <p:bodyStyle>
      <a:lvl1pPr marL="342720" marR="0" indent="0" algn="l" hangingPunct="1">
        <a:lnSpc>
          <a:spcPct val="93000"/>
        </a:lnSpc>
        <a:spcBef>
          <a:spcPts val="799"/>
        </a:spcBef>
        <a:spcAft>
          <a:spcPts val="0"/>
        </a:spcAft>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defRPr lang="en-US" sz="3200" b="0" i="0" u="none" strike="noStrike" baseline="0">
          <a:ln>
            <a:noFill/>
          </a:ln>
          <a:solidFill>
            <a:srgbClr val="000000"/>
          </a:solidFill>
          <a:latin typeface="Times New Roman"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icecomp411.github.io/Master-2022/MainPage.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1.ppt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914039"/>
            <a:ext cx="7772400" cy="2895839"/>
          </a:xfrm>
        </p:spPr>
        <p:txBody>
          <a:bodyPr wrap="square">
            <a:spAutoFit/>
          </a:bodyPr>
          <a:lstStyle/>
          <a:p>
            <a:pPr lvl="0">
              <a:lnSpc>
                <a:spcPct val="100000"/>
              </a:lnSpc>
            </a:pPr>
            <a:r>
              <a:rPr lang="en-GB" sz="3600"/>
              <a:t>Comp 411</a:t>
            </a:r>
            <a:br>
              <a:rPr lang="en-GB" sz="3600"/>
            </a:br>
            <a:r>
              <a:rPr lang="en-GB" sz="3600"/>
              <a:t>Principles of Programming Languages</a:t>
            </a:r>
            <a:br>
              <a:rPr lang="en-GB" sz="3600"/>
            </a:br>
            <a:r>
              <a:rPr lang="en-GB" sz="3600"/>
              <a:t>Lecture 1</a:t>
            </a:r>
            <a:br>
              <a:rPr lang="en-GB" sz="3600"/>
            </a:br>
            <a:r>
              <a:rPr lang="en-GB"/>
              <a:t>Course Overview and Culture</a:t>
            </a:r>
          </a:p>
        </p:txBody>
      </p:sp>
      <p:sp>
        <p:nvSpPr>
          <p:cNvPr id="3" name="Subtitle 2"/>
          <p:cNvSpPr txBox="1">
            <a:spLocks noGrp="1"/>
          </p:cNvSpPr>
          <p:nvPr>
            <p:ph type="subTitle" idx="4294967295"/>
          </p:nvPr>
        </p:nvSpPr>
        <p:spPr>
          <a:xfrm>
            <a:off x="1371599" y="4267080"/>
            <a:ext cx="6400799" cy="1181991"/>
          </a:xfrm>
        </p:spPr>
        <p:txBody>
          <a:bodyPr wrap="square">
            <a:spAutoFit/>
          </a:bodyPr>
          <a:lstStyle/>
          <a:p>
            <a:pPr lvl="0" indent="-339840" algn="ctr">
              <a:lnSpc>
                <a:spcPct val="100000"/>
              </a:lnSpc>
            </a:pPr>
            <a:r>
              <a:rPr lang="en-GB" dirty="0"/>
              <a:t>Corky Cartwright</a:t>
            </a:r>
          </a:p>
          <a:p>
            <a:pPr lvl="0" indent="-339840" algn="ctr">
              <a:lnSpc>
                <a:spcPct val="100000"/>
              </a:lnSpc>
            </a:pPr>
            <a:r>
              <a:rPr lang="en-GB" dirty="0"/>
              <a:t>January </a:t>
            </a:r>
            <a:r>
              <a:rPr lang="en-GB" dirty="0" smtClean="0"/>
              <a:t>10</a:t>
            </a:r>
            <a:r>
              <a:rPr lang="en-GB" dirty="0" smtClean="0"/>
              <a:t>, 2022</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490429"/>
            <a:ext cx="7772400" cy="771623"/>
          </a:xfrm>
        </p:spPr>
        <p:txBody>
          <a:bodyPr wrap="square">
            <a:spAutoFit/>
          </a:bodyPr>
          <a:lstStyle/>
          <a:p>
            <a:pPr lvl="0">
              <a:lnSpc>
                <a:spcPct val="100000"/>
              </a:lnSpc>
            </a:pPr>
            <a:r>
              <a:rPr lang="en-GB" dirty="0"/>
              <a:t>Course </a:t>
            </a:r>
            <a:r>
              <a:rPr lang="en-GB" dirty="0" smtClean="0"/>
              <a:t>Culture (cont.)</a:t>
            </a:r>
            <a:endParaRPr lang="en-GB" dirty="0"/>
          </a:p>
        </p:txBody>
      </p:sp>
      <p:sp>
        <p:nvSpPr>
          <p:cNvPr id="3" name="Text Placeholder 2"/>
          <p:cNvSpPr txBox="1">
            <a:spLocks noGrp="1"/>
          </p:cNvSpPr>
          <p:nvPr>
            <p:ph type="body" idx="4294967295"/>
          </p:nvPr>
        </p:nvSpPr>
        <p:spPr>
          <a:xfrm>
            <a:off x="685799" y="1558465"/>
            <a:ext cx="7772400" cy="4800600"/>
          </a:xfrm>
        </p:spPr>
        <p:txBody>
          <a:bodyPr wrap="square">
            <a:normAutofit/>
          </a:bodyPr>
          <a:lstStyle/>
          <a:p>
            <a:pPr marL="457200" lvl="0" indent="-45720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Assignments are cumulative.</a:t>
            </a:r>
          </a:p>
          <a:p>
            <a:pPr marL="457200" lvl="0" indent="-45720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Class solutions are provided for the first three </a:t>
            </a:r>
            <a:r>
              <a:rPr lang="en-GB" sz="2800" dirty="0" smtClean="0"/>
              <a:t>assignments </a:t>
            </a:r>
            <a:r>
              <a:rPr lang="en-GB" sz="2800" dirty="0"/>
              <a:t>three days after they are due.</a:t>
            </a:r>
          </a:p>
          <a:p>
            <a:pPr marL="457200" lvl="0" indent="-45720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After the third assignment, you are on your own except for skeleton test suites which we will provide.  Extensive unit testing is important. In most of the projects, you can reuse previous unit tests on subsequent assignments with little or no change.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93133"/>
            <a:ext cx="7772400" cy="1143360"/>
          </a:xfrm>
        </p:spPr>
        <p:txBody>
          <a:bodyPr wrap="square">
            <a:spAutoFit/>
          </a:bodyPr>
          <a:lstStyle/>
          <a:p>
            <a:pPr lvl="0">
              <a:lnSpc>
                <a:spcPct val="100000"/>
              </a:lnSpc>
            </a:pPr>
            <a:r>
              <a:rPr lang="en-GB" dirty="0"/>
              <a:t>Course Culture, cont.</a:t>
            </a:r>
          </a:p>
        </p:txBody>
      </p:sp>
      <p:sp>
        <p:nvSpPr>
          <p:cNvPr id="3" name="Text Placeholder 2"/>
          <p:cNvSpPr txBox="1">
            <a:spLocks noGrp="1"/>
          </p:cNvSpPr>
          <p:nvPr>
            <p:ph type="body" idx="4294967295"/>
          </p:nvPr>
        </p:nvSpPr>
        <p:spPr>
          <a:xfrm>
            <a:off x="685799" y="990599"/>
            <a:ext cx="7772400" cy="5494867"/>
          </a:xfrm>
        </p:spPr>
        <p:txBody>
          <a:bodyPr wrap="square">
            <a:normAutofit lnSpcReduction="10000"/>
          </a:bodyPr>
          <a:lstStyle/>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600" dirty="0"/>
              <a:t>My teaching style</a:t>
            </a:r>
            <a:endParaRPr lang="en-GB" sz="3600" b="1" dirty="0"/>
          </a:p>
          <a:p>
            <a:pPr marL="800100" lvl="2" indent="-342900">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Encourage you to develop a passion for the subject and personally digest and master the material.</a:t>
            </a:r>
          </a:p>
          <a:p>
            <a:pPr marL="800100" lvl="2" indent="-342900">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Make the course accessible to students who don't aspire to become language researchers</a:t>
            </a:r>
            <a:r>
              <a:rPr lang="en-GB" sz="2800" dirty="0" smtClean="0">
                <a:solidFill>
                  <a:srgbClr val="000000"/>
                </a:solidFill>
                <a:latin typeface="Times New Roman" pitchFamily="18"/>
                <a:ea typeface="MS Gothic" pitchFamily="2"/>
              </a:rPr>
              <a:t>‏</a:t>
            </a:r>
            <a:endParaRPr lang="en-GB" sz="2800" dirty="0">
              <a:solidFill>
                <a:srgbClr val="000000"/>
              </a:solidFill>
              <a:latin typeface="Times New Roman" pitchFamily="18"/>
              <a:ea typeface="MS Gothic" pitchFamily="2"/>
            </a:endParaRPr>
          </a:p>
          <a:p>
            <a:pPr marL="342900" lvl="1" indent="-342900">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600" dirty="0">
                <a:solidFill>
                  <a:srgbClr val="000000"/>
                </a:solidFill>
                <a:latin typeface="Times New Roman" pitchFamily="18"/>
                <a:ea typeface="MS Gothic" pitchFamily="2"/>
              </a:rPr>
              <a:t>Weaknesses:</a:t>
            </a:r>
          </a:p>
          <a:p>
            <a:pPr marL="800100" lvl="3" indent="-342900">
              <a:spcBef>
                <a:spcPts val="499"/>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Tendency to </a:t>
            </a:r>
            <a:r>
              <a:rPr lang="en-GB" sz="2800" dirty="0" smtClean="0">
                <a:solidFill>
                  <a:srgbClr val="000000"/>
                </a:solidFill>
                <a:latin typeface="Times New Roman" pitchFamily="18"/>
                <a:ea typeface="MS Gothic" pitchFamily="2"/>
              </a:rPr>
              <a:t>digress.</a:t>
            </a:r>
            <a:endParaRPr lang="en-GB" sz="2800" dirty="0">
              <a:solidFill>
                <a:srgbClr val="000000"/>
              </a:solidFill>
              <a:latin typeface="Times New Roman" pitchFamily="18"/>
              <a:ea typeface="MS Gothic" pitchFamily="2"/>
            </a:endParaRPr>
          </a:p>
          <a:p>
            <a:pPr marL="800100" lvl="3" indent="-342900">
              <a:spcBef>
                <a:spcPts val="499"/>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Explain concepts at too abstract a level without sufficient </a:t>
            </a:r>
            <a:r>
              <a:rPr lang="en-GB" sz="2800" dirty="0" smtClean="0">
                <a:solidFill>
                  <a:srgbClr val="000000"/>
                </a:solidFill>
                <a:latin typeface="Times New Roman" pitchFamily="18"/>
                <a:ea typeface="MS Gothic" pitchFamily="2"/>
              </a:rPr>
              <a:t>examples.</a:t>
            </a:r>
            <a:endParaRPr lang="en-GB" sz="2800" dirty="0">
              <a:solidFill>
                <a:srgbClr val="000000"/>
              </a:solidFill>
              <a:latin typeface="Times New Roman" pitchFamily="18"/>
              <a:ea typeface="MS Gothic" pitchFamily="2"/>
            </a:endParaRPr>
          </a:p>
          <a:p>
            <a:pPr marL="800100" lvl="3" indent="-342900">
              <a:spcBef>
                <a:spcPts val="499"/>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Redress: remind me when I have strayed from the course outline; ask questions about examples and tell me if my explanations are too </a:t>
            </a:r>
            <a:r>
              <a:rPr lang="en-GB" sz="2800" dirty="0" smtClean="0">
                <a:solidFill>
                  <a:srgbClr val="000000"/>
                </a:solidFill>
                <a:latin typeface="Times New Roman" pitchFamily="18"/>
                <a:ea typeface="MS Gothic" pitchFamily="2"/>
              </a:rPr>
              <a:t>abstract.</a:t>
            </a:r>
            <a:endParaRPr lang="en-GB" sz="2800" dirty="0">
              <a:solidFill>
                <a:srgbClr val="000000"/>
              </a:solidFill>
              <a:latin typeface="Times New Roman" pitchFamily="18"/>
              <a:ea typeface="MS Gothic" pitchFamily="2"/>
            </a:endParaRPr>
          </a:p>
          <a:p>
            <a:pPr marL="336240" lvl="0" indent="-336240">
              <a:lnSpc>
                <a:spcPct val="90000"/>
              </a:lnSpc>
              <a:spcBef>
                <a:spcPts val="598"/>
              </a:spcBef>
              <a:tabLst>
                <a:tab pos="336240" algn="l"/>
                <a:tab pos="450360" algn="l"/>
                <a:tab pos="907560" algn="l"/>
                <a:tab pos="1364759" algn="l"/>
                <a:tab pos="1821959" algn="l"/>
                <a:tab pos="2279159" algn="l"/>
                <a:tab pos="2736359" algn="l"/>
                <a:tab pos="3193560" algn="l"/>
                <a:tab pos="3650759" algn="l"/>
                <a:tab pos="4107960" algn="l"/>
                <a:tab pos="4565159" algn="l"/>
                <a:tab pos="5022360" algn="l"/>
                <a:tab pos="5479560" algn="l"/>
                <a:tab pos="5936760" algn="l"/>
                <a:tab pos="6393960" algn="l"/>
                <a:tab pos="6851160" algn="l"/>
                <a:tab pos="7308360" algn="l"/>
                <a:tab pos="7765560" algn="l"/>
                <a:tab pos="8222760" algn="l"/>
                <a:tab pos="8679960" algn="l"/>
                <a:tab pos="9137160" algn="l"/>
              </a:tabLst>
            </a:pPr>
            <a:endParaRPr lang="en-GB" sz="2400" dirty="0"/>
          </a:p>
          <a:p>
            <a:pPr marL="336240" lvl="0" indent="-336240">
              <a:lnSpc>
                <a:spcPct val="90000"/>
              </a:lnSpc>
              <a:spcBef>
                <a:spcPts val="598"/>
              </a:spcBef>
              <a:tabLst>
                <a:tab pos="336240" algn="l"/>
                <a:tab pos="450360" algn="l"/>
                <a:tab pos="907560" algn="l"/>
                <a:tab pos="1364759" algn="l"/>
                <a:tab pos="1821959" algn="l"/>
                <a:tab pos="2279159" algn="l"/>
                <a:tab pos="2736359" algn="l"/>
                <a:tab pos="3193560" algn="l"/>
                <a:tab pos="3650759" algn="l"/>
                <a:tab pos="4107960" algn="l"/>
                <a:tab pos="4565159" algn="l"/>
                <a:tab pos="5022360" algn="l"/>
                <a:tab pos="5479560" algn="l"/>
                <a:tab pos="5936760" algn="l"/>
                <a:tab pos="6393960" algn="l"/>
                <a:tab pos="6851160" algn="l"/>
                <a:tab pos="7308360" algn="l"/>
                <a:tab pos="7765560" algn="l"/>
                <a:tab pos="8222760" algn="l"/>
                <a:tab pos="8679960" algn="l"/>
                <a:tab pos="9137160" algn="l"/>
              </a:tabLst>
            </a:pP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0"/>
            <a:ext cx="7772400" cy="853919"/>
          </a:xfrm>
        </p:spPr>
        <p:txBody>
          <a:bodyPr wrap="square">
            <a:spAutoFit/>
          </a:bodyPr>
          <a:lstStyle/>
          <a:p>
            <a:pPr lvl="0">
              <a:lnSpc>
                <a:spcPct val="100000"/>
              </a:lnSpc>
            </a:pPr>
            <a:r>
              <a:rPr lang="en-GB" dirty="0"/>
              <a:t>Course Facts</a:t>
            </a:r>
          </a:p>
        </p:txBody>
      </p:sp>
      <p:sp>
        <p:nvSpPr>
          <p:cNvPr id="3" name="Text Placeholder 2"/>
          <p:cNvSpPr txBox="1">
            <a:spLocks noGrp="1"/>
          </p:cNvSpPr>
          <p:nvPr>
            <p:ph type="body" idx="4294967295"/>
          </p:nvPr>
        </p:nvSpPr>
        <p:spPr>
          <a:xfrm>
            <a:off x="418253" y="853919"/>
            <a:ext cx="8183880" cy="5321667"/>
          </a:xfrm>
        </p:spPr>
        <p:txBody>
          <a:bodyPr wrap="square">
            <a:normAutofit fontScale="55000" lnSpcReduction="20000"/>
          </a:bodyPr>
          <a:lstStyle/>
          <a:p>
            <a:pPr marL="320040" lvl="0" indent="-320040">
              <a:lnSpc>
                <a:spcPct val="12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400" dirty="0" smtClean="0"/>
              <a:t>Course</a:t>
            </a:r>
            <a:r>
              <a:rPr lang="en-GB" sz="3400" dirty="0" smtClean="0"/>
              <a:t> </a:t>
            </a:r>
            <a:r>
              <a:rPr lang="en-GB" sz="3400" dirty="0"/>
              <a:t>web </a:t>
            </a:r>
            <a:r>
              <a:rPr lang="en-GB" sz="3400" dirty="0" smtClean="0"/>
              <a:t>page: </a:t>
            </a:r>
            <a:r>
              <a:rPr lang="en-GB" sz="3300" dirty="0" smtClean="0"/>
              <a:t/>
            </a:r>
            <a:br>
              <a:rPr lang="en-GB" sz="3300" dirty="0" smtClean="0"/>
            </a:br>
            <a:r>
              <a:rPr lang="en-GB" sz="2900" b="1" dirty="0" smtClean="0">
                <a:solidFill>
                  <a:srgbClr val="FF0000"/>
                </a:solidFill>
                <a:latin typeface="Bitstream Vera Sans Mono" pitchFamily="49"/>
                <a:hlinkClick r:id="rId3"/>
              </a:rPr>
              <a:t>https://ricecomp411.github.io/Master-2022/MainPage.pdf</a:t>
            </a:r>
            <a:endParaRPr lang="en-GB" sz="2900" b="1" dirty="0" smtClean="0">
              <a:solidFill>
                <a:srgbClr val="FF0000"/>
              </a:solidFill>
              <a:latin typeface="Bitstream Vera Sans Mono" pitchFamily="49"/>
            </a:endParaRPr>
          </a:p>
          <a:p>
            <a:pPr marL="320040" lvl="2" indent="-320040">
              <a:lnSpc>
                <a:spcPct val="120000"/>
              </a:lnSpc>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400" dirty="0" smtClean="0">
                <a:latin typeface="Times New Roman" panose="02020603050405020304" pitchFamily="18" charset="0"/>
                <a:cs typeface="Times New Roman" panose="02020603050405020304" pitchFamily="18" charset="0"/>
              </a:rPr>
              <a:t>Piazza page:</a:t>
            </a:r>
            <a:r>
              <a:rPr lang="en-GB" sz="3600" dirty="0" smtClean="0">
                <a:latin typeface="Times New Roman" panose="02020603050405020304" pitchFamily="18" charset="0"/>
                <a:cs typeface="Times New Roman" panose="02020603050405020304" pitchFamily="18" charset="0"/>
              </a:rPr>
              <a:t/>
            </a:r>
            <a:br>
              <a:rPr lang="en-GB" sz="3600" dirty="0" smtClean="0">
                <a:latin typeface="Times New Roman" panose="02020603050405020304" pitchFamily="18" charset="0"/>
                <a:cs typeface="Times New Roman" panose="02020603050405020304" pitchFamily="18" charset="0"/>
              </a:rPr>
            </a:br>
            <a:r>
              <a:rPr lang="en-GB" sz="2900" b="1" dirty="0" smtClean="0">
                <a:solidFill>
                  <a:srgbClr val="FF0000"/>
                </a:solidFill>
                <a:latin typeface="Bitstream Vera Sans Mono" pitchFamily="49"/>
                <a:hlinkClick r:id="rId4" action="ppaction://hlinkpres?slideindex=1&amp;slidetitle="/>
              </a:rPr>
              <a:t>piazza.com/rice/spring2022/comp411</a:t>
            </a:r>
            <a:endParaRPr lang="en-GB" sz="2900" dirty="0" smtClean="0"/>
          </a:p>
          <a:p>
            <a:pPr marL="320040" indent="-320040">
              <a:lnSpc>
                <a:spcPct val="120000"/>
              </a:lnSpc>
              <a:buClr>
                <a:srgbClr val="000000"/>
              </a:buClr>
              <a:buSzPct val="100000"/>
              <a:buFont typeface="Arial" panose="020B0604020202020204" pitchFamily="34" charset="0"/>
              <a:buChar char="•"/>
            </a:pPr>
            <a:r>
              <a:rPr lang="en-GB" sz="3400" dirty="0" smtClean="0"/>
              <a:t>Instructors:</a:t>
            </a:r>
          </a:p>
          <a:p>
            <a:pPr marL="640080" lvl="1" indent="-320040">
              <a:lnSpc>
                <a:spcPct val="120000"/>
              </a:lnSpc>
              <a:buClr>
                <a:srgbClr val="000000"/>
              </a:buClr>
              <a:buSzPct val="100000"/>
            </a:pPr>
            <a:r>
              <a:rPr lang="en-GB" sz="3100" dirty="0" smtClean="0">
                <a:latin typeface="Times New Roman" panose="02020603050405020304" pitchFamily="18" charset="0"/>
                <a:cs typeface="Times New Roman" panose="02020603050405020304" pitchFamily="18" charset="0"/>
              </a:rPr>
              <a:t>Robert “Corky” Cartwright (DCH 3104, Office Hours MW 3-4pm)</a:t>
            </a:r>
          </a:p>
          <a:p>
            <a:pPr marL="640080" lvl="1" indent="-320040">
              <a:lnSpc>
                <a:spcPct val="120000"/>
              </a:lnSpc>
              <a:buClr>
                <a:srgbClr val="000000"/>
              </a:buClr>
              <a:buSzPct val="100000"/>
            </a:pPr>
            <a:r>
              <a:rPr lang="en-GB" sz="3100" dirty="0">
                <a:latin typeface="Times New Roman" panose="02020603050405020304" pitchFamily="18" charset="0"/>
                <a:cs typeface="Times New Roman" panose="02020603050405020304" pitchFamily="18" charset="0"/>
              </a:rPr>
              <a:t>Zoran </a:t>
            </a:r>
            <a:r>
              <a:rPr lang="en-GB" sz="3100" dirty="0" err="1">
                <a:latin typeface="Times New Roman" panose="02020603050405020304" pitchFamily="18" charset="0"/>
                <a:cs typeface="Times New Roman" panose="02020603050405020304" pitchFamily="18" charset="0"/>
              </a:rPr>
              <a:t>Budimlic</a:t>
            </a:r>
            <a:r>
              <a:rPr lang="en-GB" sz="3100" dirty="0">
                <a:latin typeface="Times New Roman" panose="02020603050405020304" pitchFamily="18" charset="0"/>
                <a:cs typeface="Times New Roman" panose="02020603050405020304" pitchFamily="18" charset="0"/>
              </a:rPr>
              <a:t> (DCH 3134, Office Hours WF 2-3pm</a:t>
            </a:r>
            <a:r>
              <a:rPr lang="en-GB" sz="3100" dirty="0" smtClean="0">
                <a:latin typeface="Times New Roman" panose="02020603050405020304" pitchFamily="18" charset="0"/>
                <a:cs typeface="Times New Roman" panose="02020603050405020304" pitchFamily="18" charset="0"/>
              </a:rPr>
              <a:t>)</a:t>
            </a:r>
            <a:endParaRPr lang="en-GB" sz="3100" dirty="0" smtClean="0">
              <a:latin typeface="Times New Roman" panose="02020603050405020304" pitchFamily="18" charset="0"/>
              <a:cs typeface="Times New Roman" panose="02020603050405020304" pitchFamily="18" charset="0"/>
            </a:endParaRPr>
          </a:p>
          <a:p>
            <a:pPr marL="320040" indent="-320040">
              <a:lnSpc>
                <a:spcPct val="100000"/>
              </a:lnSpc>
              <a:buClr>
                <a:srgbClr val="000000"/>
              </a:buClr>
              <a:buSzPct val="100000"/>
              <a:buFont typeface="Arial" panose="020B0604020202020204" pitchFamily="34" charset="0"/>
              <a:buChar char="•"/>
            </a:pPr>
            <a:r>
              <a:rPr lang="en-GB" sz="3400" dirty="0" smtClean="0">
                <a:latin typeface="Times New Roman" panose="02020603050405020304" pitchFamily="18" charset="0"/>
                <a:cs typeface="Times New Roman" panose="02020603050405020304" pitchFamily="18" charset="0"/>
              </a:rPr>
              <a:t>Teaching Assistants:</a:t>
            </a:r>
          </a:p>
          <a:p>
            <a:pPr marL="663120" lvl="1" indent="-320040">
              <a:lnSpc>
                <a:spcPct val="100000"/>
              </a:lnSpc>
              <a:buClr>
                <a:srgbClr val="000000"/>
              </a:buClr>
              <a:buSzPct val="100000"/>
            </a:pPr>
            <a:r>
              <a:rPr lang="en-GB" sz="3000" dirty="0" err="1" smtClean="0">
                <a:latin typeface="Times New Roman" panose="02020603050405020304" pitchFamily="18" charset="0"/>
                <a:cs typeface="Times New Roman" panose="02020603050405020304" pitchFamily="18" charset="0"/>
              </a:rPr>
              <a:t>Shaan</a:t>
            </a:r>
            <a:r>
              <a:rPr lang="en-GB" sz="3000" dirty="0" smtClean="0">
                <a:latin typeface="Times New Roman" panose="02020603050405020304" pitchFamily="18" charset="0"/>
                <a:cs typeface="Times New Roman" panose="02020603050405020304" pitchFamily="18" charset="0"/>
              </a:rPr>
              <a:t> Nagy</a:t>
            </a:r>
          </a:p>
          <a:p>
            <a:pPr marL="663120" lvl="1" indent="-320040">
              <a:lnSpc>
                <a:spcPct val="100000"/>
              </a:lnSpc>
              <a:buClr>
                <a:srgbClr val="000000"/>
              </a:buClr>
              <a:buSzPct val="100000"/>
            </a:pPr>
            <a:r>
              <a:rPr lang="en-GB" sz="3000" dirty="0" smtClean="0">
                <a:latin typeface="Times New Roman" panose="02020603050405020304" pitchFamily="18" charset="0"/>
                <a:cs typeface="Times New Roman" panose="02020603050405020304" pitchFamily="18" charset="0"/>
              </a:rPr>
              <a:t>Chatham Abate</a:t>
            </a:r>
          </a:p>
          <a:p>
            <a:pPr marL="663120" lvl="1" indent="-320040">
              <a:lnSpc>
                <a:spcPct val="100000"/>
              </a:lnSpc>
              <a:buClr>
                <a:srgbClr val="000000"/>
              </a:buClr>
              <a:buSzPct val="100000"/>
            </a:pPr>
            <a:r>
              <a:rPr lang="en-GB" sz="3000" dirty="0" smtClean="0">
                <a:latin typeface="Times New Roman" panose="02020603050405020304" pitchFamily="18" charset="0"/>
                <a:cs typeface="Times New Roman" panose="02020603050405020304" pitchFamily="18" charset="0"/>
              </a:rPr>
              <a:t>TBA</a:t>
            </a:r>
          </a:p>
          <a:p>
            <a:pPr marL="663120" lvl="1" indent="-320040">
              <a:lnSpc>
                <a:spcPct val="100000"/>
              </a:lnSpc>
              <a:buClr>
                <a:srgbClr val="000000"/>
              </a:buClr>
              <a:buSzPct val="100000"/>
            </a:pPr>
            <a:r>
              <a:rPr lang="en-GB" sz="3000" dirty="0" smtClean="0">
                <a:latin typeface="Times New Roman" panose="02020603050405020304" pitchFamily="18" charset="0"/>
                <a:cs typeface="Times New Roman" panose="02020603050405020304" pitchFamily="18" charset="0"/>
              </a:rPr>
              <a:t>TBA</a:t>
            </a:r>
            <a:endParaRPr lang="en-GB" sz="2900" dirty="0" smtClean="0"/>
          </a:p>
          <a:p>
            <a:pPr marL="320040" lvl="0" indent="-32004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400" dirty="0" smtClean="0"/>
              <a:t>Coding </a:t>
            </a:r>
            <a:r>
              <a:rPr lang="en-GB" sz="3400" dirty="0"/>
              <a:t>style matters; testing suites really matter.</a:t>
            </a:r>
          </a:p>
          <a:p>
            <a:pPr marL="320040" lvl="0" indent="-32004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400" dirty="0"/>
              <a:t>Grade in Comp 411 is 50% assignments and 50% tests; there is a scheduled mid-term and a scheduled final; each counts 25%.  </a:t>
            </a:r>
            <a:r>
              <a:rPr lang="en-GB" sz="3400" dirty="0" smtClean="0"/>
              <a:t>Class participation concerning lectures can add up to a 5% extra credit bonus.  See </a:t>
            </a:r>
            <a:r>
              <a:rPr lang="en-GB" sz="3400" dirty="0"/>
              <a:t>the tentative schedule on the course web page.</a:t>
            </a:r>
          </a:p>
          <a:p>
            <a:pPr lvl="0" indent="-339840">
              <a:lnSpc>
                <a:spcPct val="100000"/>
              </a:lnSpc>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609120"/>
            <a:ext cx="7772400" cy="1143360"/>
          </a:xfrm>
        </p:spPr>
        <p:txBody>
          <a:bodyPr wrap="square">
            <a:spAutoFit/>
          </a:bodyPr>
          <a:lstStyle/>
          <a:p>
            <a:pPr lvl="0">
              <a:lnSpc>
                <a:spcPct val="100000"/>
              </a:lnSpc>
            </a:pPr>
            <a:r>
              <a:rPr lang="en-GB" dirty="0"/>
              <a:t>Comp 411 vs. 511</a:t>
            </a:r>
          </a:p>
        </p:txBody>
      </p:sp>
      <p:sp>
        <p:nvSpPr>
          <p:cNvPr id="3" name="Text Placeholder 2"/>
          <p:cNvSpPr txBox="1">
            <a:spLocks noGrp="1"/>
          </p:cNvSpPr>
          <p:nvPr>
            <p:ph type="body" idx="4294967295"/>
          </p:nvPr>
        </p:nvSpPr>
        <p:spPr>
          <a:xfrm>
            <a:off x="685798" y="1981080"/>
            <a:ext cx="8017935" cy="4114800"/>
          </a:xfrm>
        </p:spPr>
        <p:txBody>
          <a:bodyPr wrap="square"/>
          <a:lstStyle/>
          <a:p>
            <a:pPr marL="320040" lvl="0" indent="-320040">
              <a:lnSpc>
                <a:spcPct val="100000"/>
              </a:lnSpc>
              <a:buClr>
                <a:srgbClr val="000000"/>
              </a:buClr>
              <a:buSzPct val="45000"/>
              <a:buFont typeface="StarSymbol"/>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000" dirty="0" smtClean="0"/>
              <a:t>No difference.</a:t>
            </a:r>
          </a:p>
          <a:p>
            <a:pPr marL="320040" lvl="0" indent="-320040">
              <a:lnSpc>
                <a:spcPct val="100000"/>
              </a:lnSpc>
              <a:buClr>
                <a:srgbClr val="000000"/>
              </a:buClr>
              <a:buSzPct val="45000"/>
              <a:buFont typeface="StarSymbol"/>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3000" dirty="0" smtClean="0"/>
              <a:t>In the past, Comp 511 included a few extra assignments that were insignificant.</a:t>
            </a:r>
            <a:endParaRPr lang="en-GB" sz="3000" dirty="0"/>
          </a:p>
          <a:p>
            <a:pPr lvl="0" indent="-339840">
              <a:lnSpc>
                <a:spcPct val="100000"/>
              </a:lnSpc>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1519" y="292580"/>
            <a:ext cx="7772400" cy="537712"/>
          </a:xfrm>
        </p:spPr>
        <p:txBody>
          <a:bodyPr wrap="square">
            <a:spAutoFit/>
          </a:bodyPr>
          <a:lstStyle/>
          <a:p>
            <a:pPr lvl="0">
              <a:lnSpc>
                <a:spcPct val="80000"/>
              </a:lnSpc>
            </a:pPr>
            <a:r>
              <a:rPr lang="en-GB" sz="3600" dirty="0"/>
              <a:t>Why Study Programming Languages?</a:t>
            </a:r>
          </a:p>
        </p:txBody>
      </p:sp>
      <p:sp>
        <p:nvSpPr>
          <p:cNvPr id="3" name="Text Placeholder 2"/>
          <p:cNvSpPr txBox="1">
            <a:spLocks noGrp="1"/>
          </p:cNvSpPr>
          <p:nvPr>
            <p:ph type="body" idx="4294967295"/>
          </p:nvPr>
        </p:nvSpPr>
        <p:spPr>
          <a:xfrm>
            <a:off x="228599" y="1021472"/>
            <a:ext cx="8778240" cy="5227200"/>
          </a:xfrm>
        </p:spPr>
        <p:txBody>
          <a:bodyPr wrap="square">
            <a:normAutofit lnSpcReduction="10000"/>
          </a:bodyPr>
          <a:lstStyle/>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t>Programmers must master the programming languages of importance within the domains in which they are working</a:t>
            </a:r>
            <a:r>
              <a:rPr lang="en-GB" sz="2400" dirty="0" smtClean="0"/>
              <a:t>.</a:t>
            </a:r>
          </a:p>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smtClean="0"/>
              <a:t>Program correctness hinges on the meaning of program text.</a:t>
            </a:r>
            <a:endParaRPr lang="en-GB" sz="2400" dirty="0"/>
          </a:p>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t>New languages are continually being developed.  Who knows what languages may be involved in computing 25 years from now?</a:t>
            </a:r>
          </a:p>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t>Many software applications involve defining and implementing a programming language.</a:t>
            </a:r>
          </a:p>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t>A deep knowledge of programming languages expands the range of possible solutions available to a software developer.   A program design may involve extending the designated implementation language either explicitly (macros, pre-processors  &amp; custom class loaders) or implicitly (new libraries, hand-translation</a:t>
            </a:r>
            <a:r>
              <a:rPr lang="en-GB" sz="2400" dirty="0" smtClean="0"/>
              <a:t>).</a:t>
            </a:r>
            <a:endParaRPr lang="en-GB" sz="2400" dirty="0"/>
          </a:p>
          <a:p>
            <a:pPr marL="342900" lvl="0" indent="-342900" rtl="0">
              <a:lnSpc>
                <a:spcPct val="90000"/>
              </a:lnSpc>
              <a:spcBef>
                <a:spcPts val="882"/>
              </a:spcBef>
              <a:spcAft>
                <a:spcPts val="283"/>
              </a:spcAft>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t>The correctness of portable software hinges on program semantics independent of the underlying implementation.  </a:t>
            </a:r>
          </a:p>
          <a:p>
            <a:pPr marL="336240" lvl="0" indent="-336240" rtl="0">
              <a:lnSpc>
                <a:spcPct val="90000"/>
              </a:lnSpc>
              <a:spcBef>
                <a:spcPts val="882"/>
              </a:spcBef>
              <a:spcAft>
                <a:spcPts val="283"/>
              </a:spcAft>
              <a:tabLst>
                <a:tab pos="336240" algn="l"/>
                <a:tab pos="450360" algn="l"/>
                <a:tab pos="907560" algn="l"/>
                <a:tab pos="1364759" algn="l"/>
                <a:tab pos="1821959" algn="l"/>
                <a:tab pos="2279159" algn="l"/>
                <a:tab pos="2736359" algn="l"/>
                <a:tab pos="3193560" algn="l"/>
                <a:tab pos="3650759" algn="l"/>
                <a:tab pos="4107960" algn="l"/>
                <a:tab pos="4565159" algn="l"/>
                <a:tab pos="5022360" algn="l"/>
                <a:tab pos="5479560" algn="l"/>
                <a:tab pos="5936760" algn="l"/>
                <a:tab pos="6393960" algn="l"/>
                <a:tab pos="6851160" algn="l"/>
                <a:tab pos="7308360" algn="l"/>
                <a:tab pos="7765560" algn="l"/>
                <a:tab pos="8222760" algn="l"/>
                <a:tab pos="8679960" algn="l"/>
                <a:tab pos="9137160" algn="l"/>
              </a:tabLst>
            </a:pP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1519" y="365760"/>
            <a:ext cx="7772400" cy="945360"/>
          </a:xfrm>
        </p:spPr>
        <p:txBody>
          <a:bodyPr wrap="square">
            <a:spAutoFit/>
          </a:bodyPr>
          <a:lstStyle/>
          <a:p>
            <a:pPr lvl="0">
              <a:lnSpc>
                <a:spcPct val="100000"/>
              </a:lnSpc>
            </a:pPr>
            <a:r>
              <a:rPr lang="en-GB"/>
              <a:t>What is Comp 411?</a:t>
            </a:r>
          </a:p>
        </p:txBody>
      </p:sp>
      <p:sp>
        <p:nvSpPr>
          <p:cNvPr id="3" name="Text Placeholder 2"/>
          <p:cNvSpPr txBox="1">
            <a:spLocks noGrp="1"/>
          </p:cNvSpPr>
          <p:nvPr>
            <p:ph type="body" idx="4294967295"/>
          </p:nvPr>
        </p:nvSpPr>
        <p:spPr>
          <a:xfrm>
            <a:off x="685799" y="1554478"/>
            <a:ext cx="7772400" cy="5303522"/>
          </a:xfrm>
        </p:spPr>
        <p:txBody>
          <a:bodyPr wrap="square">
            <a:normAutofit lnSpcReduction="10000"/>
          </a:bodyPr>
          <a:lstStyle/>
          <a:p>
            <a:pPr marL="0" lvl="0">
              <a:lnSpc>
                <a:spcPct val="90000"/>
              </a:lnSpc>
              <a:spcBef>
                <a:spcPts val="697"/>
              </a:spcBef>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a:t>Anatomy (Syntax) and Physiology (Semantics) of Programming Languages</a:t>
            </a:r>
          </a:p>
          <a:p>
            <a:pPr marL="799920" lvl="0" indent="-457200">
              <a:buSzPct val="100000"/>
              <a:buFont typeface="Arial" panose="020B0604020202020204" pitchFamily="34" charset="0"/>
              <a:buChar char="•"/>
            </a:pPr>
            <a:r>
              <a:rPr lang="en-GB" sz="2600" dirty="0"/>
              <a:t>What is the anatomy of a programming language</a:t>
            </a:r>
          </a:p>
          <a:p>
            <a:pPr marL="1142820" lvl="2" indent="-342900">
              <a:lnSpc>
                <a:spcPct val="93000"/>
              </a:lnSpc>
              <a:spcBef>
                <a:spcPts val="799"/>
              </a:spcBef>
              <a:buSzPct val="100000"/>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pPr>
            <a:r>
              <a:rPr lang="en-GB" sz="2400" dirty="0">
                <a:solidFill>
                  <a:srgbClr val="000000"/>
                </a:solidFill>
                <a:latin typeface="Times New Roman" pitchFamily="18"/>
                <a:ea typeface="MS Gothic" pitchFamily="2"/>
              </a:rPr>
              <a:t>Parsing and abstract syntax</a:t>
            </a:r>
          </a:p>
          <a:p>
            <a:pPr marL="1142820" lvl="2" indent="-342900">
              <a:lnSpc>
                <a:spcPct val="93000"/>
              </a:lnSpc>
              <a:spcBef>
                <a:spcPts val="799"/>
              </a:spcBef>
              <a:buSzPct val="100000"/>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pPr>
            <a:r>
              <a:rPr lang="en-GB" sz="2400" dirty="0">
                <a:solidFill>
                  <a:srgbClr val="000000"/>
                </a:solidFill>
                <a:latin typeface="Times New Roman" pitchFamily="18"/>
                <a:ea typeface="MS Gothic" pitchFamily="2"/>
              </a:rPr>
              <a:t>Lexical nesting and the scope of </a:t>
            </a:r>
            <a:r>
              <a:rPr lang="en-GB" sz="2400" dirty="0" smtClean="0">
                <a:solidFill>
                  <a:srgbClr val="000000"/>
                </a:solidFill>
                <a:latin typeface="Times New Roman" pitchFamily="18"/>
                <a:ea typeface="MS Gothic" pitchFamily="2"/>
              </a:rPr>
              <a:t>variables</a:t>
            </a:r>
          </a:p>
          <a:p>
            <a:pPr marL="1142820" lvl="2" indent="-342900">
              <a:lnSpc>
                <a:spcPct val="93000"/>
              </a:lnSpc>
              <a:spcBef>
                <a:spcPts val="799"/>
              </a:spcBef>
              <a:buSzPct val="100000"/>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pPr>
            <a:r>
              <a:rPr lang="en-GB" sz="2400" dirty="0" smtClean="0">
                <a:solidFill>
                  <a:srgbClr val="000000"/>
                </a:solidFill>
                <a:latin typeface="Times New Roman" pitchFamily="18"/>
                <a:ea typeface="MS Gothic" pitchFamily="2"/>
              </a:rPr>
              <a:t>Static properties of languages (e.g., typing) are syntax-directed.</a:t>
            </a:r>
            <a:endParaRPr lang="en-GB" sz="2400" dirty="0">
              <a:solidFill>
                <a:srgbClr val="000000"/>
              </a:solidFill>
              <a:latin typeface="Times New Roman" pitchFamily="18"/>
              <a:ea typeface="MS Gothic" pitchFamily="2"/>
            </a:endParaRPr>
          </a:p>
          <a:p>
            <a:pPr marL="799920" lvl="0" indent="-457200">
              <a:buSzPct val="100000"/>
              <a:buFont typeface="Arial" panose="020B0604020202020204" pitchFamily="34" charset="0"/>
              <a:buChar char="•"/>
            </a:pPr>
            <a:r>
              <a:rPr lang="en-GB" sz="2600" dirty="0"/>
              <a:t>What are the conceptual building blocks of programming languages?  (Common anatomical structures and their functions)‏</a:t>
            </a:r>
          </a:p>
          <a:p>
            <a:pPr marL="799920" lvl="0" indent="-457200">
              <a:buSzPct val="100000"/>
              <a:buFont typeface="Arial" panose="020B0604020202020204" pitchFamily="34" charset="0"/>
              <a:buChar char="•"/>
            </a:pPr>
            <a:r>
              <a:rPr lang="en-GB" sz="2600" dirty="0"/>
              <a:t>Use </a:t>
            </a:r>
            <a:r>
              <a:rPr lang="en-GB" sz="2600" dirty="0" smtClean="0"/>
              <a:t>syntactic reduction </a:t>
            </a:r>
            <a:r>
              <a:rPr lang="en-GB" sz="2600" dirty="0"/>
              <a:t>and high-level interpretation to define meaning of languages (expression </a:t>
            </a:r>
            <a:r>
              <a:rPr lang="en-GB" sz="2600" dirty="0" smtClean="0"/>
              <a:t>evaluators</a:t>
            </a:r>
            <a:r>
              <a:rPr lang="en-GB" sz="2600" dirty="0"/>
              <a:t>)‏</a:t>
            </a:r>
          </a:p>
          <a:p>
            <a:pPr lvl="0"/>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0"/>
            <a:ext cx="7772400" cy="648512"/>
          </a:xfrm>
        </p:spPr>
        <p:txBody>
          <a:bodyPr wrap="square">
            <a:spAutoFit/>
          </a:bodyPr>
          <a:lstStyle/>
          <a:p>
            <a:pPr lvl="0">
              <a:lnSpc>
                <a:spcPct val="100000"/>
              </a:lnSpc>
            </a:pPr>
            <a:r>
              <a:rPr lang="en-GB" sz="3600" dirty="0"/>
              <a:t>What is Comp 411? (cont.)</a:t>
            </a:r>
          </a:p>
        </p:txBody>
      </p:sp>
      <p:sp>
        <p:nvSpPr>
          <p:cNvPr id="3" name="Text Placeholder 2"/>
          <p:cNvSpPr txBox="1">
            <a:spLocks noGrp="1"/>
          </p:cNvSpPr>
          <p:nvPr>
            <p:ph type="body" idx="4294967295"/>
          </p:nvPr>
        </p:nvSpPr>
        <p:spPr>
          <a:xfrm>
            <a:off x="548639" y="648512"/>
            <a:ext cx="7909560" cy="5212080"/>
          </a:xfrm>
        </p:spPr>
        <p:txBody>
          <a:bodyPr wrap="square">
            <a:noAutofit/>
          </a:bodyPr>
          <a:lstStyle/>
          <a:p>
            <a:pPr marL="457200" lvl="1" indent="-457200">
              <a:lnSpc>
                <a:spcPct val="100000"/>
              </a:lnSpc>
              <a:spcBef>
                <a:spcPts val="598"/>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Using anatomy to prevent bugs</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Type systems (syntactic tags with semantic content)</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Type checking</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Type inference (reconstruction)‏</a:t>
            </a:r>
          </a:p>
          <a:p>
            <a:pPr marL="457200" lvl="1" indent="-457200">
              <a:lnSpc>
                <a:spcPct val="100000"/>
              </a:lnSpc>
              <a:spcBef>
                <a:spcPts val="598"/>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Mechanisms for language extension</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Syntax extension (macros)‏</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Reflection</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Custom class loaders</a:t>
            </a:r>
          </a:p>
          <a:p>
            <a:pPr marL="457200" lvl="1" indent="-457200">
              <a:lnSpc>
                <a:spcPct val="100000"/>
              </a:lnSpc>
              <a:spcBef>
                <a:spcPts val="598"/>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solidFill>
                  <a:srgbClr val="000000"/>
                </a:solidFill>
                <a:latin typeface="Times New Roman" pitchFamily="18"/>
                <a:ea typeface="MS Gothic" pitchFamily="2"/>
              </a:rPr>
              <a:t>Sketch how the interpretive process can be efficiently implemented by machine instructions (intelligent compilation) using good data representations</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Environment representations</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solidFill>
                  <a:srgbClr val="000000"/>
                </a:solidFill>
                <a:latin typeface="Times New Roman" pitchFamily="18"/>
                <a:ea typeface="MS Gothic" pitchFamily="2"/>
              </a:rPr>
              <a:t>CPS transformation</a:t>
            </a:r>
          </a:p>
          <a:p>
            <a:pPr marL="800100" lvl="3" indent="-342900">
              <a:lnSpc>
                <a:spcPct val="100000"/>
              </a:lnSpc>
              <a:spcBef>
                <a:spcPts val="499"/>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solidFill>
                  <a:srgbClr val="000000"/>
                </a:solidFill>
                <a:latin typeface="Times New Roman" pitchFamily="18"/>
                <a:ea typeface="MS Gothic" pitchFamily="2"/>
              </a:rPr>
              <a:t>Storage management: reference counting </a:t>
            </a:r>
            <a:r>
              <a:rPr lang="en-GB" sz="2000" dirty="0">
                <a:solidFill>
                  <a:srgbClr val="000000"/>
                </a:solidFill>
                <a:latin typeface="Times New Roman" pitchFamily="18"/>
                <a:ea typeface="MS Gothic" pitchFamily="2"/>
              </a:rPr>
              <a:t>and </a:t>
            </a:r>
            <a:r>
              <a:rPr lang="en-GB" sz="2000" dirty="0" smtClean="0">
                <a:solidFill>
                  <a:srgbClr val="000000"/>
                </a:solidFill>
                <a:latin typeface="Times New Roman" pitchFamily="18"/>
                <a:ea typeface="MS Gothic" pitchFamily="2"/>
              </a:rPr>
              <a:t>garbage collection</a:t>
            </a:r>
            <a:endParaRPr lang="en-GB" sz="2000" dirty="0">
              <a:solidFill>
                <a:srgbClr val="000000"/>
              </a:solidFill>
              <a:latin typeface="Times New Roman" pitchFamily="18"/>
              <a:ea typeface="MS Gothic"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206586"/>
            <a:ext cx="7765920" cy="665480"/>
          </a:xfrm>
        </p:spPr>
        <p:txBody>
          <a:bodyPr/>
          <a:lstStyle/>
          <a:p>
            <a:pPr lvl="0"/>
            <a:r>
              <a:rPr lang="en-US" dirty="0"/>
              <a:t>Subtext of Comp 411</a:t>
            </a:r>
          </a:p>
        </p:txBody>
      </p:sp>
      <p:sp>
        <p:nvSpPr>
          <p:cNvPr id="3" name="Text Placeholder 2"/>
          <p:cNvSpPr txBox="1">
            <a:spLocks noGrp="1"/>
          </p:cNvSpPr>
          <p:nvPr>
            <p:ph type="body" idx="4294967295"/>
          </p:nvPr>
        </p:nvSpPr>
        <p:spPr>
          <a:xfrm>
            <a:off x="685799" y="965199"/>
            <a:ext cx="7765920" cy="5731934"/>
          </a:xfrm>
        </p:spPr>
        <p:txBody>
          <a:bodyPr>
            <a:normAutofit lnSpcReduction="10000"/>
          </a:bodyPr>
          <a:lstStyle/>
          <a:p>
            <a:pPr marL="685620" lvl="0" indent="-342900">
              <a:lnSpc>
                <a:spcPct val="100000"/>
              </a:lnSpc>
              <a:buClr>
                <a:srgbClr val="000000"/>
              </a:buClr>
              <a:buSzPct val="100000"/>
              <a:buFont typeface="Arial" panose="020B0604020202020204" pitchFamily="34" charset="0"/>
              <a:buChar char="•"/>
            </a:pPr>
            <a:r>
              <a:rPr lang="en-GB" sz="2000" dirty="0" smtClean="0"/>
              <a:t>Teach good software engineering practice in Java.</a:t>
            </a:r>
          </a:p>
          <a:p>
            <a:pPr marL="685620" lvl="0" indent="-342900">
              <a:lnSpc>
                <a:spcPct val="100000"/>
              </a:lnSpc>
              <a:buClr>
                <a:srgbClr val="000000"/>
              </a:buClr>
              <a:buSzPct val="100000"/>
              <a:buFont typeface="Arial" panose="020B0604020202020204" pitchFamily="34" charset="0"/>
              <a:buChar char="•"/>
            </a:pPr>
            <a:r>
              <a:rPr lang="en-GB" sz="2000" dirty="0" smtClean="0"/>
              <a:t>You have to write a significant number of conceptually challenging lines of code in this course.  With good software engineering practices, the workload is reasonable.</a:t>
            </a:r>
          </a:p>
          <a:p>
            <a:pPr marL="685620" lvl="0" indent="-342900">
              <a:lnSpc>
                <a:spcPct val="100000"/>
              </a:lnSpc>
              <a:buClr>
                <a:srgbClr val="000000"/>
              </a:buClr>
              <a:buSzPct val="100000"/>
              <a:buFont typeface="Arial" panose="020B0604020202020204" pitchFamily="34" charset="0"/>
              <a:buChar char="•"/>
            </a:pPr>
            <a:r>
              <a:rPr lang="en-GB" sz="2000" dirty="0" smtClean="0"/>
              <a:t>With poor software engineering practices, the workload is unreasonable.</a:t>
            </a:r>
          </a:p>
          <a:p>
            <a:pPr marL="685620" lvl="0" indent="-342900">
              <a:lnSpc>
                <a:spcPct val="100000"/>
              </a:lnSpc>
              <a:buClr>
                <a:srgbClr val="000000"/>
              </a:buClr>
              <a:buSzPct val="100000"/>
              <a:buFont typeface="Arial" panose="020B0604020202020204" pitchFamily="34" charset="0"/>
              <a:buChar char="•"/>
            </a:pPr>
            <a:r>
              <a:rPr lang="en-GB" sz="2000" dirty="0" smtClean="0"/>
              <a:t>The assignments in this course leverage abstractions that are not explicit in Java but are easily encoded using the proper design patterns (</a:t>
            </a:r>
            <a:r>
              <a:rPr lang="en-GB" sz="2000" i="1" dirty="0" smtClean="0"/>
              <a:t>e.g</a:t>
            </a:r>
            <a:r>
              <a:rPr lang="en-GB" sz="2000" dirty="0" smtClean="0"/>
              <a:t>., composite, interpreter, strategy, visitor).  </a:t>
            </a:r>
          </a:p>
          <a:p>
            <a:pPr marL="685620" lvl="0" indent="-342900">
              <a:lnSpc>
                <a:spcPct val="100000"/>
              </a:lnSpc>
              <a:buClr>
                <a:srgbClr val="000000"/>
              </a:buClr>
              <a:buSzPct val="100000"/>
              <a:buFont typeface="Arial" panose="020B0604020202020204" pitchFamily="34" charset="0"/>
              <a:buChar char="•"/>
            </a:pPr>
            <a:r>
              <a:rPr lang="en-GB" sz="2000" dirty="0" smtClean="0"/>
              <a:t>In putative successors to Java, notably Scala and Swift, some of these abstractions are built-in to the language.  Unfortunately, the semantics of Scala are hideously complex.  Martin </a:t>
            </a:r>
            <a:r>
              <a:rPr lang="en-GB" sz="2000" dirty="0" err="1" smtClean="0"/>
              <a:t>Odersky</a:t>
            </a:r>
            <a:r>
              <a:rPr lang="en-GB" sz="2000" dirty="0" smtClean="0"/>
              <a:t> has assured me that a new edition of Scala with a semantically tractable core subset is in the pipeline.  I am </a:t>
            </a:r>
            <a:r>
              <a:rPr lang="en-GB" sz="2000" dirty="0" err="1" smtClean="0"/>
              <a:t>skeptical</a:t>
            </a:r>
            <a:r>
              <a:rPr lang="en-GB" sz="2000" dirty="0" smtClean="0"/>
              <a:t>.  Swift is simpler but the open source version is not as well supported as Java and there is a paucity of open source libraries.  Moreover, it is still evolving.  I am hopeful that we can use Swift in the future.  In the meantime, we will use Java, which is a decent language if it used properly.</a:t>
            </a:r>
          </a:p>
          <a:p>
            <a:pPr lvl="0">
              <a:buClr>
                <a:srgbClr val="000000"/>
              </a:buClr>
              <a:buSzPct val="45000"/>
              <a:buFont typeface="StarSymbol"/>
              <a:buChar char="●"/>
            </a:pPr>
            <a:endParaRPr lang="en-GB" dirty="0"/>
          </a:p>
          <a:p>
            <a:pPr lvl="0">
              <a:buClr>
                <a:srgbClr val="000000"/>
              </a:buClr>
              <a:buSzPct val="45000"/>
              <a:buFont typeface="StarSymbol"/>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480" y="228240"/>
            <a:ext cx="7848720" cy="1524240"/>
          </a:xfrm>
        </p:spPr>
        <p:txBody>
          <a:bodyPr wrap="square">
            <a:spAutoFit/>
          </a:bodyPr>
          <a:lstStyle/>
          <a:p>
            <a:pPr lvl="0">
              <a:lnSpc>
                <a:spcPct val="100000"/>
              </a:lnSpc>
            </a:pPr>
            <a:r>
              <a:rPr lang="en-GB"/>
              <a:t>Good Software Engineering Practice</a:t>
            </a:r>
          </a:p>
        </p:txBody>
      </p:sp>
      <p:sp>
        <p:nvSpPr>
          <p:cNvPr id="3" name="Text Placeholder 2"/>
          <p:cNvSpPr txBox="1">
            <a:spLocks noGrp="1"/>
          </p:cNvSpPr>
          <p:nvPr>
            <p:ph type="body" idx="4294967295"/>
          </p:nvPr>
        </p:nvSpPr>
        <p:spPr>
          <a:xfrm>
            <a:off x="685799" y="1981080"/>
            <a:ext cx="7772400" cy="4362479"/>
          </a:xfrm>
        </p:spPr>
        <p:txBody>
          <a:bodyPr wrap="square">
            <a:normAutofit lnSpcReduction="10000"/>
          </a:bodyPr>
          <a:lstStyle/>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Test-driven design</a:t>
            </a:r>
          </a:p>
          <a:p>
            <a:pPr marL="800100" lvl="2" indent="-342900">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solidFill>
                  <a:srgbClr val="000000"/>
                </a:solidFill>
                <a:latin typeface="Times New Roman" pitchFamily="18"/>
                <a:ea typeface="MS Gothic" pitchFamily="2"/>
              </a:rPr>
              <a:t>Unit tests for each non-trivial method written before any method code is written</a:t>
            </a:r>
          </a:p>
          <a:p>
            <a:pPr marL="800100" lvl="2" indent="-342900">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a:solidFill>
                  <a:srgbClr val="000000"/>
                </a:solidFill>
                <a:latin typeface="Times New Roman" pitchFamily="18"/>
                <a:ea typeface="MS Gothic" pitchFamily="2"/>
              </a:rPr>
              <a:t>Unit tests are a permanent part of the code base</a:t>
            </a:r>
          </a:p>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Pair </a:t>
            </a:r>
            <a:r>
              <a:rPr lang="en-GB" sz="2800" dirty="0" smtClean="0"/>
              <a:t>programming (no longer feasible with remote instruction and distributed development)</a:t>
            </a:r>
            <a:endParaRPr lang="en-GB" sz="2800" dirty="0"/>
          </a:p>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Continual integration</a:t>
            </a:r>
          </a:p>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Continual refactoring to avoid code duplication</a:t>
            </a:r>
          </a:p>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Conscientious documentation (contracts)‏</a:t>
            </a:r>
          </a:p>
          <a:p>
            <a:pPr marL="457200" lvl="0" indent="-4572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Avoiding mutation unless there is a compelling reason to introduce 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1133" y="0"/>
            <a:ext cx="7772400" cy="914760"/>
          </a:xfrm>
        </p:spPr>
        <p:txBody>
          <a:bodyPr wrap="square">
            <a:spAutoFit/>
          </a:bodyPr>
          <a:lstStyle/>
          <a:p>
            <a:pPr lvl="0">
              <a:lnSpc>
                <a:spcPct val="100000"/>
              </a:lnSpc>
            </a:pPr>
            <a:r>
              <a:rPr lang="en-GB" dirty="0"/>
              <a:t>Course Culture</a:t>
            </a:r>
          </a:p>
        </p:txBody>
      </p:sp>
      <p:sp>
        <p:nvSpPr>
          <p:cNvPr id="3" name="Text Placeholder 2"/>
          <p:cNvSpPr txBox="1">
            <a:spLocks noGrp="1"/>
          </p:cNvSpPr>
          <p:nvPr>
            <p:ph type="body" idx="4294967295"/>
          </p:nvPr>
        </p:nvSpPr>
        <p:spPr>
          <a:xfrm>
            <a:off x="601133" y="881170"/>
            <a:ext cx="7840134" cy="5647267"/>
          </a:xfrm>
        </p:spPr>
        <p:txBody>
          <a:bodyPr wrap="square">
            <a:normAutofit fontScale="77500" lnSpcReduction="20000"/>
          </a:bodyPr>
          <a:lstStyle/>
          <a:p>
            <a:pPr marL="457200" lvl="0" indent="-457200">
              <a:lnSpc>
                <a:spcPct val="12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t>Approximately 8 programming assignments</a:t>
            </a:r>
          </a:p>
          <a:p>
            <a:pPr marL="800100" lvl="2" indent="-342900">
              <a:lnSpc>
                <a:spcPct val="120000"/>
              </a:lnSpc>
              <a:spcBef>
                <a:spcPts val="1000"/>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a:solidFill>
                  <a:srgbClr val="000000"/>
                </a:solidFill>
                <a:latin typeface="Times New Roman" pitchFamily="18"/>
                <a:ea typeface="MS Gothic" pitchFamily="2"/>
              </a:rPr>
              <a:t>7 required</a:t>
            </a:r>
          </a:p>
          <a:p>
            <a:pPr marL="800100" lvl="2" indent="-342900">
              <a:lnSpc>
                <a:spcPct val="120000"/>
              </a:lnSpc>
              <a:spcBef>
                <a:spcPts val="1000"/>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smtClean="0">
                <a:solidFill>
                  <a:srgbClr val="000000"/>
                </a:solidFill>
                <a:latin typeface="Times New Roman" pitchFamily="18"/>
                <a:ea typeface="MS Gothic" pitchFamily="2"/>
              </a:rPr>
              <a:t>2 </a:t>
            </a:r>
            <a:r>
              <a:rPr lang="en-GB" dirty="0">
                <a:solidFill>
                  <a:srgbClr val="000000"/>
                </a:solidFill>
                <a:latin typeface="Times New Roman" pitchFamily="18"/>
                <a:ea typeface="MS Gothic" pitchFamily="2"/>
              </a:rPr>
              <a:t>extra credit</a:t>
            </a:r>
          </a:p>
          <a:p>
            <a:pPr marL="457200" lvl="0" indent="-457200">
              <a:lnSpc>
                <a:spcPct val="12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600" dirty="0"/>
              <a:t>Assignments must be done in Generic Java (Java </a:t>
            </a:r>
            <a:r>
              <a:rPr lang="en-GB" sz="2600" dirty="0" smtClean="0"/>
              <a:t>8 </a:t>
            </a:r>
            <a:r>
              <a:rPr lang="en-GB" sz="2600" dirty="0"/>
              <a:t>including parameterized types).  </a:t>
            </a:r>
            <a:r>
              <a:rPr lang="en-GB" sz="2600" dirty="0" smtClean="0"/>
              <a:t>You an use newer versions of Java to develop programs but verify that you submitted code compiles and runs using Java 8.  We </a:t>
            </a:r>
            <a:r>
              <a:rPr lang="en-GB" sz="2600" dirty="0"/>
              <a:t>encourage you to use </a:t>
            </a:r>
            <a:r>
              <a:rPr lang="en-GB" sz="2600" dirty="0" err="1" smtClean="0"/>
              <a:t>DrJava</a:t>
            </a:r>
            <a:r>
              <a:rPr lang="en-GB" sz="2600" dirty="0" smtClean="0"/>
              <a:t> or IntelliJ.  JUnit</a:t>
            </a:r>
            <a:r>
              <a:rPr lang="en-GB" sz="2600" dirty="0"/>
              <a:t>, </a:t>
            </a:r>
            <a:r>
              <a:rPr lang="en-GB" sz="2600" dirty="0" err="1"/>
              <a:t>JaCoco</a:t>
            </a:r>
            <a:r>
              <a:rPr lang="en-GB" sz="2600" dirty="0"/>
              <a:t> (a code coverage tool </a:t>
            </a:r>
            <a:r>
              <a:rPr lang="en-GB" sz="2600" dirty="0" smtClean="0"/>
              <a:t>developed by the Eclipse team, which is used in many IDEs</a:t>
            </a:r>
            <a:r>
              <a:rPr lang="en-GB" sz="2600" dirty="0" smtClean="0"/>
              <a:t>), </a:t>
            </a:r>
            <a:r>
              <a:rPr lang="en-GB" sz="2600" dirty="0"/>
              <a:t>and </a:t>
            </a:r>
            <a:r>
              <a:rPr lang="en-GB" sz="2600" dirty="0" err="1"/>
              <a:t>javadoc</a:t>
            </a:r>
            <a:r>
              <a:rPr lang="en-GB" sz="2600" dirty="0"/>
              <a:t> are built-in to </a:t>
            </a:r>
            <a:r>
              <a:rPr lang="en-GB" sz="2600" dirty="0" err="1"/>
              <a:t>DrJava</a:t>
            </a:r>
            <a:r>
              <a:rPr lang="en-GB" sz="2600" dirty="0"/>
              <a:t> and they are fully compatible with command line compilation, execution, and testing (using ant scripts). </a:t>
            </a:r>
            <a:endParaRPr lang="en-GB" sz="2600" dirty="0" smtClean="0"/>
          </a:p>
          <a:p>
            <a:pPr marL="457200" lvl="0" indent="-457200">
              <a:lnSpc>
                <a:spcPct val="12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600" dirty="0" smtClean="0"/>
              <a:t>Late </a:t>
            </a:r>
            <a:r>
              <a:rPr lang="en-GB" sz="2600" dirty="0"/>
              <a:t>assignments not accepted, but …</a:t>
            </a:r>
          </a:p>
          <a:p>
            <a:pPr marL="800100" lvl="2" indent="-342900">
              <a:lnSpc>
                <a:spcPct val="120000"/>
              </a:lnSpc>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200" dirty="0">
                <a:solidFill>
                  <a:srgbClr val="000000"/>
                </a:solidFill>
                <a:latin typeface="Times New Roman" pitchFamily="18"/>
                <a:ea typeface="MS Gothic" pitchFamily="2"/>
              </a:rPr>
              <a:t>Every student has 7 slip </a:t>
            </a:r>
            <a:r>
              <a:rPr lang="en-GB" sz="2200" dirty="0" smtClean="0">
                <a:solidFill>
                  <a:srgbClr val="000000"/>
                </a:solidFill>
                <a:latin typeface="Times New Roman" pitchFamily="18"/>
                <a:ea typeface="MS Gothic" pitchFamily="2"/>
              </a:rPr>
              <a:t>days to </a:t>
            </a:r>
            <a:r>
              <a:rPr lang="en-GB" sz="2200" dirty="0">
                <a:solidFill>
                  <a:srgbClr val="000000"/>
                </a:solidFill>
                <a:latin typeface="Times New Roman" pitchFamily="18"/>
                <a:ea typeface="MS Gothic" pitchFamily="2"/>
              </a:rPr>
              <a:t>use as he/she sees fit</a:t>
            </a:r>
            <a:r>
              <a:rPr lang="en-GB" sz="2200" dirty="0" smtClean="0">
                <a:solidFill>
                  <a:srgbClr val="000000"/>
                </a:solidFill>
                <a:latin typeface="Times New Roman" pitchFamily="18"/>
                <a:ea typeface="MS Gothic" pitchFamily="2"/>
              </a:rPr>
              <a:t>.</a:t>
            </a:r>
          </a:p>
          <a:p>
            <a:pPr marL="800100" lvl="2" indent="-342900">
              <a:lnSpc>
                <a:spcPct val="120000"/>
              </a:lnSpc>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200" dirty="0" smtClean="0">
                <a:solidFill>
                  <a:srgbClr val="000000"/>
                </a:solidFill>
                <a:latin typeface="Times New Roman" pitchFamily="18"/>
                <a:ea typeface="MS Gothic" pitchFamily="2"/>
              </a:rPr>
              <a:t>A maximum of 3 slip days can be used on each of first three assignments.</a:t>
            </a:r>
            <a:endParaRPr lang="en-GB" sz="2200" dirty="0">
              <a:solidFill>
                <a:srgbClr val="000000"/>
              </a:solidFill>
              <a:latin typeface="Times New Roman" pitchFamily="18"/>
              <a:ea typeface="MS Gothic" pitchFamily="2"/>
            </a:endParaRPr>
          </a:p>
          <a:p>
            <a:pPr marL="800100" lvl="2" indent="-342900">
              <a:lnSpc>
                <a:spcPct val="120000"/>
              </a:lnSpc>
              <a:spcBef>
                <a:spcPts val="598"/>
              </a:spcBef>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200" dirty="0">
                <a:solidFill>
                  <a:srgbClr val="000000"/>
                </a:solidFill>
                <a:latin typeface="Times New Roman" pitchFamily="18"/>
                <a:ea typeface="MS Gothic" pitchFamily="2"/>
              </a:rPr>
              <a:t>Advice: save as many slip days as possible until late in the term.  The last </a:t>
            </a:r>
            <a:r>
              <a:rPr lang="en-GB" sz="2200" dirty="0" smtClean="0">
                <a:solidFill>
                  <a:srgbClr val="000000"/>
                </a:solidFill>
                <a:latin typeface="Times New Roman" pitchFamily="18"/>
                <a:ea typeface="MS Gothic" pitchFamily="2"/>
              </a:rPr>
              <a:t>two assignments </a:t>
            </a:r>
            <a:r>
              <a:rPr lang="en-GB" sz="2200" dirty="0">
                <a:solidFill>
                  <a:srgbClr val="000000"/>
                </a:solidFill>
                <a:latin typeface="Times New Roman" pitchFamily="18"/>
                <a:ea typeface="MS Gothic" pitchFamily="2"/>
              </a:rPr>
              <a:t>are the most time-consuming.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36416</TotalTime>
  <Words>912</Words>
  <Application>Microsoft Office PowerPoint</Application>
  <PresentationFormat>On-screen Show (4:3)</PresentationFormat>
  <Paragraphs>83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Microsoft YaHei</vt:lpstr>
      <vt:lpstr>MS Gothic</vt:lpstr>
      <vt:lpstr>Arial</vt:lpstr>
      <vt:lpstr>Bitstream Vera Sans Mono</vt:lpstr>
      <vt:lpstr>Calibri</vt:lpstr>
      <vt:lpstr>StarSymbol</vt:lpstr>
      <vt:lpstr>Times New Roman</vt:lpstr>
      <vt:lpstr>Default</vt:lpstr>
      <vt:lpstr>Comp 411 Principles of Programming Languages Lecture 1 Course Overview and Culture</vt:lpstr>
      <vt:lpstr>Course Facts</vt:lpstr>
      <vt:lpstr>Comp 411 vs. 511</vt:lpstr>
      <vt:lpstr>Why Study Programming Languages?</vt:lpstr>
      <vt:lpstr>What is Comp 411?</vt:lpstr>
      <vt:lpstr>What is Comp 411? (cont.)</vt:lpstr>
      <vt:lpstr>Subtext of Comp 411</vt:lpstr>
      <vt:lpstr>Good Software Engineering Practice</vt:lpstr>
      <vt:lpstr>Course Culture</vt:lpstr>
      <vt:lpstr>Course Culture (cont.)</vt:lpstr>
      <vt:lpstr>Course Culture,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311 Lecture 1 Course Overview and Culture</dc:title>
  <dc:creator>Trial User</dc:creator>
  <cp:lastModifiedBy>Robert Cartwright</cp:lastModifiedBy>
  <cp:revision>39</cp:revision>
  <dcterms:modified xsi:type="dcterms:W3CDTF">2022-01-13T03:02:29Z</dcterms:modified>
</cp:coreProperties>
</file>