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noAutofit/>
          </a:bodyPr>
          <a:lstStyle/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noAutofit/>
          </a:bodyPr>
          <a:lstStyle/>
          <a:p>
            <a:pPr marL="0" marR="0" lvl="0" indent="0" algn="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1">
            <a:noAutofit/>
          </a:bodyPr>
          <a:lstStyle/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1">
            <a:noAutofit/>
          </a:bodyPr>
          <a:lstStyle/>
          <a:p>
            <a:pPr marL="0" marR="0" lvl="0" indent="0" algn="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C4179EAF-DCEE-4ED9-934B-39E7A941ADD2}" type="slidenum">
              <a:t>‹#›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6350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wrap="none" lIns="90000" tIns="45000" rIns="90000" bIns="45000" anchor="ctr" anchorCtr="1" compatLnSpc="1">
            <a:noAutofit/>
          </a:bodyPr>
          <a:lstStyle/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-360" y="69480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4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57200" algn="l"/>
        <a:tab pos="914400" algn="l"/>
        <a:tab pos="1371599" algn="l"/>
        <a:tab pos="1828800" algn="l"/>
        <a:tab pos="2286000" algn="l"/>
        <a:tab pos="2743199" algn="l"/>
        <a:tab pos="3200400" algn="l"/>
        <a:tab pos="3657600" algn="l"/>
        <a:tab pos="4114800" algn="l"/>
        <a:tab pos="4572000" algn="l"/>
        <a:tab pos="5029200" algn="l"/>
        <a:tab pos="5486399" algn="l"/>
        <a:tab pos="5943600" algn="l"/>
        <a:tab pos="6400799" algn="l"/>
        <a:tab pos="6858000" algn="l"/>
        <a:tab pos="7315200" algn="l"/>
        <a:tab pos="7772400" algn="l"/>
        <a:tab pos="8229600" algn="l"/>
        <a:tab pos="8686800" algn="l"/>
        <a:tab pos="9144000" algn="l"/>
      </a:tabLst>
      <a:defRPr lang="en-US" sz="1200" b="0" i="0" u="none" strike="noStrike" cap="non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/>
          <p:cNvSpPr txBox="1"/>
          <p:nvPr/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09362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/>
          <p:cNvSpPr txBox="1"/>
          <p:nvPr/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4746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/>
          <p:cNvSpPr txBox="1"/>
          <p:nvPr/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88520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/>
          <p:cNvSpPr txBox="1"/>
          <p:nvPr/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32993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/>
          <p:cNvSpPr txBox="1"/>
          <p:nvPr/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18594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/>
          <p:cNvSpPr txBox="1"/>
          <p:nvPr/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04458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/>
          <p:cNvSpPr txBox="1"/>
          <p:nvPr/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5539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/>
          <p:cNvSpPr txBox="1"/>
          <p:nvPr/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3280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/>
          <p:cNvSpPr txBox="1"/>
          <p:nvPr/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0319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/>
          <p:cNvSpPr txBox="1"/>
          <p:nvPr/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1453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E32E2C-4932-4E40-9FE4-D8AC5DD3E61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93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D10046-094F-405C-B77D-4D5DEE5B8F0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5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B42060-7366-4812-80F8-21A86A801DF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54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1E162D-F854-4501-812C-ADA6A076AF2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2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958E6C-6C74-437C-8388-3D6E9C09539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0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EF32A4-C517-4EFE-A12A-FC196B60A8E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C3B1C4-0389-46D8-B8AB-1CFDFB7E8F3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1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8B4AD1-D714-4995-B0D9-6832E835A07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49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2720" y="6248159"/>
            <a:ext cx="1903680" cy="455399"/>
          </a:xfrm>
        </p:spPr>
        <p:txBody>
          <a:bodyPr/>
          <a:lstStyle/>
          <a:p>
            <a:pPr lvl="0"/>
            <a:fld id="{EB89D658-A1E2-410E-9E89-0008B384E50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99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2BBB7-16A9-4583-A4DB-993D05E61AB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0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F8651C-9512-47D4-B0C6-6D36661B8D7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685799" y="609120"/>
            <a:ext cx="7770959" cy="1141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5799" y="1981080"/>
            <a:ext cx="7770959" cy="4113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 compatLnSpc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85440" y="6248160"/>
            <a:ext cx="1903320" cy="45539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 compatLnSpc="1">
            <a:noAutofit/>
          </a:bodyPr>
          <a:lstStyle>
            <a:lvl1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GB" sz="2400" b="0" i="0" u="none" strike="noStrike" baseline="0">
                <a:solidFill>
                  <a:srgbClr val="000000"/>
                </a:solidFill>
                <a:latin typeface="Times New Roman" pitchFamily="18"/>
                <a:ea typeface="MS Gothic" pitchFamily="2"/>
                <a:cs typeface="MS Gothic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3720" y="6248160"/>
            <a:ext cx="2894040" cy="45539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 compatLnSpc="1">
            <a:noAutofit/>
          </a:bodyPr>
          <a:lstStyle>
            <a:lvl1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GB" sz="2400" b="0" i="0" u="none" strike="noStrike" baseline="0">
                <a:solidFill>
                  <a:srgbClr val="000000"/>
                </a:solidFill>
                <a:latin typeface="Times New Roman" pitchFamily="18"/>
                <a:ea typeface="MS Gothic" pitchFamily="2"/>
                <a:cs typeface="MS Gothic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3080" y="6248160"/>
            <a:ext cx="1903680" cy="45539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 compatLnSpc="1">
            <a:noAutofit/>
          </a:bodyPr>
          <a:lstStyle>
            <a:lvl1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GB" sz="2400" b="0" i="0" u="none" strike="noStrike" baseline="0">
                <a:solidFill>
                  <a:srgbClr val="000000"/>
                </a:solidFill>
                <a:latin typeface="Times New Roman" pitchFamily="18"/>
                <a:ea typeface="MS Gothic" pitchFamily="2"/>
                <a:cs typeface="MS Gothic" pitchFamily="2"/>
              </a:defRPr>
            </a:lvl1pPr>
          </a:lstStyle>
          <a:p>
            <a:pPr lvl="0"/>
            <a:fld id="{10921EAD-EE30-4C25-B343-3A998FBC4BBA}" type="slidenum"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8458200" y="6019919"/>
            <a:ext cx="561960" cy="6857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ctr" hangingPunct="1">
        <a:lnSpc>
          <a:spcPct val="93000"/>
        </a:lnSpc>
        <a:spcBef>
          <a:spcPts val="0"/>
        </a:spcBef>
        <a:spcAft>
          <a:spcPts val="0"/>
        </a:spcAft>
        <a:tabLst>
          <a:tab pos="0" algn="l"/>
          <a:tab pos="457200" algn="l"/>
          <a:tab pos="914400" algn="l"/>
          <a:tab pos="1371599" algn="l"/>
          <a:tab pos="1828800" algn="l"/>
          <a:tab pos="2286000" algn="l"/>
          <a:tab pos="2743199" algn="l"/>
          <a:tab pos="3200400" algn="l"/>
          <a:tab pos="3657600" algn="l"/>
          <a:tab pos="4114800" algn="l"/>
          <a:tab pos="4572000" algn="l"/>
          <a:tab pos="5029200" algn="l"/>
          <a:tab pos="5486399" algn="l"/>
          <a:tab pos="5943600" algn="l"/>
          <a:tab pos="6400799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400" b="0" i="0" u="none" strike="noStrike" cap="none" baseline="0">
          <a:ln>
            <a:noFill/>
          </a:ln>
          <a:solidFill>
            <a:srgbClr val="000000"/>
          </a:solidFill>
          <a:latin typeface="Times New Roman" pitchFamily="18"/>
          <a:ea typeface="MS Gothic" pitchFamily="2"/>
        </a:defRPr>
      </a:lvl1pPr>
    </p:titleStyle>
    <p:bodyStyle>
      <a:lvl1pPr marL="0" marR="0" indent="0" algn="l" hangingPunct="1">
        <a:lnSpc>
          <a:spcPct val="93000"/>
        </a:lnSpc>
        <a:spcBef>
          <a:spcPts val="799"/>
        </a:spcBef>
        <a:spcAft>
          <a:spcPts val="0"/>
        </a:spcAft>
        <a:tabLst>
          <a:tab pos="115560" algn="l"/>
          <a:tab pos="572760" algn="l"/>
          <a:tab pos="1029959" algn="l"/>
          <a:tab pos="1487160" algn="l"/>
          <a:tab pos="1944360" algn="l"/>
          <a:tab pos="2401560" algn="l"/>
          <a:tab pos="2858760" algn="l"/>
          <a:tab pos="3315959" algn="l"/>
          <a:tab pos="3773160" algn="l"/>
          <a:tab pos="4230360" algn="l"/>
          <a:tab pos="4687560" algn="l"/>
          <a:tab pos="5144759" algn="l"/>
          <a:tab pos="5601960" algn="l"/>
          <a:tab pos="6059160" algn="l"/>
          <a:tab pos="6516360" algn="l"/>
          <a:tab pos="6973560" algn="l"/>
          <a:tab pos="7430760" algn="l"/>
          <a:tab pos="7887960" algn="l"/>
          <a:tab pos="8345160" algn="l"/>
          <a:tab pos="8802360" algn="l"/>
        </a:tabLst>
        <a:defRPr lang="en-US" sz="3200" b="0" i="0" u="none" strike="noStrike" cap="none" baseline="0">
          <a:ln>
            <a:noFill/>
          </a:ln>
          <a:solidFill>
            <a:srgbClr val="000000"/>
          </a:solidFill>
          <a:latin typeface="Times New Roman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ce.edu/~javaplt/411/22-spring/Assignments/1/RevisedSyntaxDiagrams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bottlecaps.de/rr/ui" TargetMode="External"/><Relationship Id="rId4" Type="http://schemas.openxmlformats.org/officeDocument/2006/relationships/hyperlink" Target="https://github.com/RiceComp411/Assignment-1-Master-2022/blob/main/SyntaxDiagrams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ttlecaps.de/rr/u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914039"/>
            <a:ext cx="7772400" cy="2895479"/>
          </a:xfrm>
        </p:spPr>
        <p:txBody>
          <a:bodyPr wrap="square"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3600"/>
              <a:t>Comp 411</a:t>
            </a:r>
            <a:br>
              <a:rPr lang="en-GB" sz="3600"/>
            </a:br>
            <a:r>
              <a:rPr lang="en-GB" sz="3600"/>
              <a:t>Principles of Programming Languages</a:t>
            </a:r>
            <a:br>
              <a:rPr lang="en-GB" sz="3600"/>
            </a:br>
            <a:r>
              <a:rPr lang="en-GB" sz="3600"/>
              <a:t>Lecture 2</a:t>
            </a:r>
            <a:br>
              <a:rPr lang="en-GB" sz="3600"/>
            </a:br>
            <a:r>
              <a:rPr lang="en-GB"/>
              <a:t>Syntax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1371599" y="4267080"/>
            <a:ext cx="6400799" cy="1371599"/>
          </a:xfrm>
        </p:spPr>
        <p:txBody>
          <a:bodyPr wrap="square">
            <a:noAutofit/>
          </a:bodyPr>
          <a:lstStyle/>
          <a:p>
            <a:pPr lvl="0"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Corky Cartwright</a:t>
            </a:r>
          </a:p>
          <a:p>
            <a:pPr lvl="0"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January </a:t>
            </a:r>
            <a:r>
              <a:rPr lang="en-GB" dirty="0" smtClean="0"/>
              <a:t>14, 2022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35000" y="112776"/>
            <a:ext cx="7772400" cy="722736"/>
          </a:xfrm>
        </p:spPr>
        <p:txBody>
          <a:bodyPr wrap="square"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000" dirty="0" smtClean="0"/>
              <a:t>Example: Jam Syntax</a:t>
            </a:r>
            <a:endParaRPr lang="en-GB" sz="40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3400" y="959442"/>
            <a:ext cx="8432799" cy="5204291"/>
          </a:xfrm>
        </p:spPr>
        <p:txBody>
          <a:bodyPr wrap="square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0" algn="l"/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  <a:tab pos="9716760" algn="l"/>
                <a:tab pos="10173960" algn="l"/>
              </a:tabLst>
            </a:pPr>
            <a:r>
              <a:rPr lang="en-GB" sz="2200" dirty="0" smtClean="0"/>
              <a:t>Jam is the toy functional language that we will use throughout the course.  You may be surprised by the richness of the mathematical structure underlying such a simple language.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0" algn="l"/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  <a:tab pos="9716760" algn="l"/>
                <a:tab pos="10173960" algn="l"/>
              </a:tabLst>
            </a:pPr>
            <a:r>
              <a:rPr lang="en-GB" sz="2200" dirty="0" smtClean="0"/>
              <a:t>Look at the PDF </a:t>
            </a:r>
            <a:r>
              <a:rPr lang="en-GB" sz="2200" dirty="0" smtClean="0"/>
              <a:t>File containing syntax diagrams </a:t>
            </a:r>
            <a:r>
              <a:rPr lang="en-GB" sz="2200" smtClean="0"/>
              <a:t>for Jam: </a:t>
            </a:r>
            <a:br>
              <a:rPr lang="en-GB" sz="2200" smtClean="0"/>
            </a:br>
            <a:r>
              <a:rPr lang="en-GB" sz="400" smtClean="0"/>
              <a:t> </a:t>
            </a:r>
            <a:r>
              <a:rPr lang="en-GB" sz="800" smtClean="0"/>
              <a:t> b</a:t>
            </a:r>
            <a:r>
              <a:rPr lang="en-GB" sz="2200" dirty="0"/>
              <a:t/>
            </a:r>
            <a:br>
              <a:rPr lang="en-GB" sz="2200" dirty="0"/>
            </a:br>
            <a:r>
              <a:rPr lang="en-GB" sz="1300" dirty="0">
                <a:latin typeface="Consolas" panose="020B0609020204030204" pitchFamily="49" charset="0"/>
                <a:hlinkClick r:id="rId3"/>
              </a:rPr>
              <a:t>https://www.cs.rice.edu</a:t>
            </a:r>
            <a:r>
              <a:rPr lang="en-GB" sz="1300">
                <a:latin typeface="Consolas" panose="020B0609020204030204" pitchFamily="49" charset="0"/>
                <a:hlinkClick r:id="rId3"/>
              </a:rPr>
              <a:t>/~</a:t>
            </a:r>
            <a:r>
              <a:rPr lang="en-GB" sz="1300" smtClean="0">
                <a:latin typeface="Consolas" panose="020B0609020204030204" pitchFamily="49" charset="0"/>
                <a:hlinkClick r:id="rId3"/>
              </a:rPr>
              <a:t>javaplt/411/22-spring/Assignments/1/RevisedSyntaxDiagrams.pdf</a:t>
            </a:r>
            <a:endParaRPr lang="en-GB" sz="500" dirty="0" smtClean="0">
              <a:latin typeface="Consolas" panose="020B0609020204030204" pitchFamily="49" charset="0"/>
            </a:endParaRPr>
          </a:p>
          <a:p>
            <a:pPr marL="283464">
              <a:lnSpc>
                <a:spcPct val="100000"/>
              </a:lnSpc>
              <a:spcBef>
                <a:spcPts val="600"/>
              </a:spcBef>
              <a:tabLst>
                <a:tab pos="0" algn="l"/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  <a:tab pos="9716760" algn="l"/>
                <a:tab pos="10173960" algn="l"/>
              </a:tabLst>
            </a:pP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GB" sz="1400" dirty="0" smtClean="0">
                <a:latin typeface="Consolas" panose="020B0609020204030204" pitchFamily="49" charset="0"/>
              </a:rPr>
              <a:t> </a:t>
            </a:r>
            <a:r>
              <a:rPr lang="en-GB" sz="1300" dirty="0" smtClean="0">
                <a:latin typeface="Consolas" panose="020B0609020204030204" pitchFamily="49" charset="0"/>
                <a:hlinkClick r:id="rId4"/>
              </a:rPr>
              <a:t>https</a:t>
            </a:r>
            <a:r>
              <a:rPr lang="en-GB" sz="1300" dirty="0">
                <a:latin typeface="Consolas" panose="020B0609020204030204" pitchFamily="49" charset="0"/>
                <a:hlinkClick r:id="rId4"/>
              </a:rPr>
              <a:t>://github.com/RiceComp411/Assignment-1-Master-2022/blob/main/SyntaxDiagrams.pdf</a:t>
            </a:r>
            <a:endParaRPr lang="en-GB" sz="1300" dirty="0" smtClean="0">
              <a:latin typeface="Consolas" panose="020B0609020204030204" pitchFamily="49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0" algn="l"/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  <a:tab pos="9716760" algn="l"/>
                <a:tab pos="10173960" algn="l"/>
              </a:tabLst>
            </a:pPr>
            <a:r>
              <a:rPr lang="en-GB" sz="2200" dirty="0" smtClean="0"/>
              <a:t>Reference</a:t>
            </a:r>
            <a:r>
              <a:rPr lang="en-GB" sz="2200" dirty="0"/>
              <a:t>: see </a:t>
            </a:r>
            <a:r>
              <a:rPr lang="en-GB" sz="2200" dirty="0">
                <a:solidFill>
                  <a:srgbClr val="0000FF"/>
                </a:solidFill>
                <a:latin typeface="Consolas" panose="020B0609020204030204" pitchFamily="49" charset="0"/>
                <a:hlinkClick r:id="rId5"/>
              </a:rPr>
              <a:t>http://www.bottlecaps.de/rr/ui</a:t>
            </a:r>
            <a:endParaRPr lang="en-GB" sz="2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tabLst>
                <a:tab pos="0" algn="l"/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  <a:tab pos="9716760" algn="l"/>
                <a:tab pos="10173960" algn="l"/>
              </a:tabLst>
            </a:pPr>
            <a:endParaRPr lang="en-GB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4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125625"/>
            <a:ext cx="7772400" cy="1423775"/>
          </a:xfrm>
        </p:spPr>
        <p:txBody>
          <a:bodyPr wrap="square"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000" dirty="0"/>
              <a:t>Syntax: The Boring Part of Programming Languages</a:t>
            </a:r>
            <a:r>
              <a:rPr lang="en-GB" sz="2000" dirty="0">
                <a:latin typeface="Lucida Grande" pitchFamily="18"/>
              </a:rPr>
              <a:t/>
            </a:r>
            <a:br>
              <a:rPr lang="en-GB" sz="2000" dirty="0">
                <a:latin typeface="Lucida Grande" pitchFamily="18"/>
              </a:rPr>
            </a:br>
            <a:endParaRPr lang="en-GB" sz="2000" dirty="0">
              <a:latin typeface="Lucida Grande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16467" y="1397000"/>
            <a:ext cx="7941732" cy="5046133"/>
          </a:xfrm>
        </p:spPr>
        <p:txBody>
          <a:bodyPr wrap="square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800" dirty="0"/>
              <a:t>Programs are represented by sequences of </a:t>
            </a:r>
            <a:r>
              <a:rPr lang="en-GB" sz="2800" dirty="0" smtClean="0"/>
              <a:t>symbols (not characters).  </a:t>
            </a:r>
            <a:endParaRPr lang="en-GB" sz="2800" dirty="0"/>
          </a:p>
          <a:p>
            <a:pPr marL="342900" lvl="0" indent="-34290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800" dirty="0"/>
              <a:t>These symbols are represented as sequences of characters that can be typed on a common keyboard (ASCII).</a:t>
            </a:r>
          </a:p>
          <a:p>
            <a:pPr marL="342900" lvl="0" indent="-34290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800" dirty="0"/>
              <a:t>What about Unicode?  (Potentially important in practice.)</a:t>
            </a:r>
          </a:p>
          <a:p>
            <a:pPr marL="342900" lvl="0" indent="-34290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800" dirty="0"/>
              <a:t>To </a:t>
            </a:r>
            <a:r>
              <a:rPr lang="en-GB" sz="2800" dirty="0" err="1"/>
              <a:t>analyze</a:t>
            </a:r>
            <a:r>
              <a:rPr lang="en-GB" sz="2800" dirty="0"/>
              <a:t> or execute the programs written in a language, we must translate the ASCII/Unicode representation for a program to a higher-level </a:t>
            </a:r>
            <a:r>
              <a:rPr lang="en-GB" sz="2800" dirty="0">
                <a:solidFill>
                  <a:schemeClr val="tx1"/>
                </a:solidFill>
              </a:rPr>
              <a:t>tree</a:t>
            </a:r>
            <a:r>
              <a:rPr lang="en-GB" sz="2800" dirty="0"/>
              <a:t> representation. This process, called </a:t>
            </a:r>
            <a:r>
              <a:rPr lang="en-GB" sz="2800" i="1" dirty="0"/>
              <a:t>parsing</a:t>
            </a:r>
            <a:r>
              <a:rPr lang="en-GB" sz="2800" dirty="0"/>
              <a:t>, conveniently breaks into two parts</a:t>
            </a:r>
            <a:r>
              <a:rPr lang="en-GB" sz="2800" dirty="0" smtClean="0"/>
              <a:t>:</a:t>
            </a:r>
          </a:p>
          <a:p>
            <a:pPr marL="742950" lvl="2" indent="-28575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</a:pPr>
            <a:r>
              <a:rPr lang="en-GB" sz="2400" i="1" dirty="0" smtClean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lexical </a:t>
            </a:r>
            <a:r>
              <a:rPr lang="en-GB" sz="2400" i="1" dirty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analysis </a:t>
            </a:r>
            <a:r>
              <a:rPr lang="en-GB" sz="2400" dirty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(sometimes called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lexing</a:t>
            </a:r>
            <a:r>
              <a:rPr lang="en-GB" sz="2400" dirty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 or </a:t>
            </a:r>
            <a:r>
              <a:rPr lang="en-GB" sz="2400" i="1" dirty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tokenization</a:t>
            </a:r>
            <a:r>
              <a:rPr lang="en-GB" sz="2400" dirty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),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and</a:t>
            </a:r>
          </a:p>
          <a:p>
            <a:pPr marL="742950" lvl="2" indent="-28575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</a:pPr>
            <a:r>
              <a:rPr lang="en-GB" sz="2400" i="1" dirty="0" smtClean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context-free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parsing</a:t>
            </a:r>
            <a:r>
              <a:rPr lang="en-GB" sz="2400" dirty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 (often simply called </a:t>
            </a:r>
            <a:r>
              <a:rPr lang="en-GB" sz="2400" i="1" dirty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parsing</a:t>
            </a:r>
            <a:r>
              <a:rPr lang="en-GB" sz="2400" dirty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109587"/>
            <a:ext cx="7772400" cy="652172"/>
          </a:xfrm>
        </p:spPr>
        <p:txBody>
          <a:bodyPr wrap="square"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000" dirty="0"/>
              <a:t>Lexical Analysis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80879" y="805061"/>
            <a:ext cx="8077320" cy="5926908"/>
          </a:xfrm>
        </p:spPr>
        <p:txBody>
          <a:bodyPr wrap="square">
            <a:normAutofit/>
          </a:bodyPr>
          <a:lstStyle/>
          <a:p>
            <a:pPr marL="531720" lvl="0" indent="-531720">
              <a:lnSpc>
                <a:spcPct val="90000"/>
              </a:lnSpc>
              <a:spcBef>
                <a:spcPts val="323"/>
              </a:spcBef>
              <a:tabLst>
                <a:tab pos="647280" algn="l"/>
                <a:tab pos="1104480" algn="l"/>
                <a:tab pos="1561679" algn="l"/>
                <a:tab pos="2018880" algn="l"/>
                <a:tab pos="2476080" algn="l"/>
                <a:tab pos="2933280" algn="l"/>
                <a:tab pos="3390480" algn="l"/>
                <a:tab pos="3847679" algn="l"/>
                <a:tab pos="4304880" algn="l"/>
                <a:tab pos="4762080" algn="l"/>
                <a:tab pos="5219280" algn="l"/>
                <a:tab pos="5676479" algn="l"/>
                <a:tab pos="6133680" algn="l"/>
                <a:tab pos="6590880" algn="l"/>
                <a:tab pos="7048080" algn="l"/>
                <a:tab pos="7505280" algn="l"/>
                <a:tab pos="7962480" algn="l"/>
                <a:tab pos="8419680" algn="l"/>
                <a:tab pos="8876880" algn="l"/>
                <a:tab pos="9334080" algn="l"/>
              </a:tabLst>
            </a:pPr>
            <a:endParaRPr lang="en-GB" sz="1300" dirty="0">
              <a:latin typeface="Lucida Grande" pitchFamily="18"/>
            </a:endParaRPr>
          </a:p>
          <a:p>
            <a:pPr marL="342900" lvl="0" indent="-34290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200" dirty="0"/>
              <a:t>Consider this sequence of characters:</a:t>
            </a:r>
            <a:r>
              <a:rPr lang="en-GB" sz="2400" dirty="0"/>
              <a:t>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begin middle end</a:t>
            </a:r>
          </a:p>
          <a:p>
            <a:pPr marL="531720" lvl="0" indent="-531720">
              <a:lnSpc>
                <a:spcPct val="80000"/>
              </a:lnSpc>
              <a:spcBef>
                <a:spcPts val="323"/>
              </a:spcBef>
              <a:tabLst>
                <a:tab pos="647280" algn="l"/>
                <a:tab pos="1104480" algn="l"/>
                <a:tab pos="1561679" algn="l"/>
                <a:tab pos="2018880" algn="l"/>
                <a:tab pos="2476080" algn="l"/>
                <a:tab pos="2933280" algn="l"/>
                <a:tab pos="3390480" algn="l"/>
                <a:tab pos="3847679" algn="l"/>
                <a:tab pos="4304880" algn="l"/>
                <a:tab pos="4762080" algn="l"/>
                <a:tab pos="5219280" algn="l"/>
                <a:tab pos="5676479" algn="l"/>
                <a:tab pos="6133680" algn="l"/>
                <a:tab pos="6590880" algn="l"/>
                <a:tab pos="7048080" algn="l"/>
                <a:tab pos="7505280" algn="l"/>
                <a:tab pos="7962480" algn="l"/>
                <a:tab pos="8419680" algn="l"/>
                <a:tab pos="8876880" algn="l"/>
                <a:tab pos="9334080" algn="l"/>
              </a:tabLst>
            </a:pPr>
            <a:endParaRPr lang="en-GB" sz="1300" dirty="0">
              <a:latin typeface="Lucida Grande" pitchFamily="18"/>
            </a:endParaRPr>
          </a:p>
          <a:p>
            <a:pPr marL="342900" lvl="0" indent="-34290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200" dirty="0"/>
              <a:t>What are the smallest meaningful pieces of syntax in this phrase?</a:t>
            </a:r>
          </a:p>
          <a:p>
            <a:pPr marL="531720" lvl="0" indent="-531720">
              <a:lnSpc>
                <a:spcPct val="80000"/>
              </a:lnSpc>
              <a:spcBef>
                <a:spcPts val="323"/>
              </a:spcBef>
              <a:tabLst>
                <a:tab pos="647280" algn="l"/>
                <a:tab pos="1104480" algn="l"/>
                <a:tab pos="1561679" algn="l"/>
                <a:tab pos="2018880" algn="l"/>
                <a:tab pos="2476080" algn="l"/>
                <a:tab pos="2933280" algn="l"/>
                <a:tab pos="3390480" algn="l"/>
                <a:tab pos="3847679" algn="l"/>
                <a:tab pos="4304880" algn="l"/>
                <a:tab pos="4762080" algn="l"/>
                <a:tab pos="5219280" algn="l"/>
                <a:tab pos="5676479" algn="l"/>
                <a:tab pos="6133680" algn="l"/>
                <a:tab pos="6590880" algn="l"/>
                <a:tab pos="7048080" algn="l"/>
                <a:tab pos="7505280" algn="l"/>
                <a:tab pos="7962480" algn="l"/>
                <a:tab pos="8419680" algn="l"/>
                <a:tab pos="8876880" algn="l"/>
                <a:tab pos="9334080" algn="l"/>
              </a:tabLst>
            </a:pPr>
            <a:endParaRPr lang="en-GB" sz="1300" dirty="0">
              <a:latin typeface="Lucida Grande" pitchFamily="18"/>
            </a:endParaRPr>
          </a:p>
          <a:p>
            <a:pPr marL="342900" lvl="0" indent="-342900">
              <a:lnSpc>
                <a:spcPct val="80000"/>
              </a:lnSpc>
              <a:spcBef>
                <a:spcPts val="32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400" dirty="0"/>
              <a:t>The process of converting a character stream into a corresponding sequence of meaningful symbols (called </a:t>
            </a:r>
            <a:r>
              <a:rPr lang="en-GB" sz="2400" i="1" dirty="0"/>
              <a:t>tokens</a:t>
            </a:r>
            <a:r>
              <a:rPr lang="en-GB" sz="2400" dirty="0"/>
              <a:t> or </a:t>
            </a:r>
            <a:r>
              <a:rPr lang="en-GB" sz="2400" i="1" dirty="0"/>
              <a:t>lexemes</a:t>
            </a:r>
            <a:r>
              <a:rPr lang="en-GB" sz="2400" dirty="0"/>
              <a:t>) is called </a:t>
            </a:r>
            <a:r>
              <a:rPr lang="en-GB" sz="2400" i="1" dirty="0"/>
              <a:t>tokenizing</a:t>
            </a:r>
            <a:r>
              <a:rPr lang="en-GB" sz="2400" dirty="0"/>
              <a:t>, </a:t>
            </a:r>
            <a:r>
              <a:rPr lang="en-GB" sz="2400" i="1" dirty="0" err="1"/>
              <a:t>lexing</a:t>
            </a:r>
            <a:r>
              <a:rPr lang="en-GB" sz="2400" dirty="0"/>
              <a:t> or </a:t>
            </a:r>
            <a:r>
              <a:rPr lang="en-GB" sz="2400" i="1" dirty="0"/>
              <a:t>lexical analysis</a:t>
            </a:r>
            <a:r>
              <a:rPr lang="en-GB" sz="2400" dirty="0"/>
              <a:t>. A program that performs this process is called a </a:t>
            </a:r>
            <a:r>
              <a:rPr lang="en-GB" sz="2400" i="1" dirty="0"/>
              <a:t>tokenizer </a:t>
            </a:r>
            <a:r>
              <a:rPr lang="en-GB" sz="2400" dirty="0"/>
              <a:t>or a </a:t>
            </a:r>
            <a:r>
              <a:rPr lang="en-GB" sz="2400" i="1" dirty="0" err="1"/>
              <a:t>lexer</a:t>
            </a:r>
            <a:r>
              <a:rPr lang="en-GB" sz="1300" i="1" dirty="0"/>
              <a:t>.</a:t>
            </a:r>
          </a:p>
          <a:p>
            <a:pPr marL="531720" lvl="0" indent="-531720">
              <a:lnSpc>
                <a:spcPct val="80000"/>
              </a:lnSpc>
              <a:spcBef>
                <a:spcPts val="323"/>
              </a:spcBef>
              <a:tabLst>
                <a:tab pos="647280" algn="l"/>
                <a:tab pos="1104480" algn="l"/>
                <a:tab pos="1561679" algn="l"/>
                <a:tab pos="2018880" algn="l"/>
                <a:tab pos="2476080" algn="l"/>
                <a:tab pos="2933280" algn="l"/>
                <a:tab pos="3390480" algn="l"/>
                <a:tab pos="3847679" algn="l"/>
                <a:tab pos="4304880" algn="l"/>
                <a:tab pos="4762080" algn="l"/>
                <a:tab pos="5219280" algn="l"/>
                <a:tab pos="5676479" algn="l"/>
                <a:tab pos="6133680" algn="l"/>
                <a:tab pos="6590880" algn="l"/>
                <a:tab pos="7048080" algn="l"/>
                <a:tab pos="7505280" algn="l"/>
                <a:tab pos="7962480" algn="l"/>
                <a:tab pos="8419680" algn="l"/>
                <a:tab pos="8876880" algn="l"/>
                <a:tab pos="9334080" algn="l"/>
              </a:tabLst>
            </a:pPr>
            <a:endParaRPr lang="en-GB" sz="1300" dirty="0">
              <a:latin typeface="Lucida Grande" pitchFamily="18"/>
            </a:endParaRPr>
          </a:p>
          <a:p>
            <a:pPr marL="342900" lvl="0" indent="-3429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200" dirty="0"/>
              <a:t>In </a:t>
            </a:r>
            <a:r>
              <a:rPr lang="en-GB" sz="2200" dirty="0" smtClean="0"/>
              <a:t>Scheme/Racket, </a:t>
            </a:r>
            <a:r>
              <a:rPr lang="en-GB" sz="2200" dirty="0"/>
              <a:t>we tokenize  </a:t>
            </a:r>
            <a:br>
              <a:rPr lang="en-GB" sz="2200" dirty="0"/>
            </a:br>
            <a:r>
              <a:rPr lang="en-GB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set! x (+ x 1)) </a:t>
            </a:r>
            <a:r>
              <a:rPr lang="en-GB" sz="2200" dirty="0" smtClean="0"/>
              <a:t> as</a:t>
            </a:r>
            <a:r>
              <a:rPr lang="en-GB" sz="2200" b="1" dirty="0">
                <a:solidFill>
                  <a:srgbClr val="C5000B"/>
                </a:solidFill>
                <a:latin typeface="Lucida Sans Typewriter" pitchFamily="18"/>
                <a:ea typeface="MS Gothic" pitchFamily="2"/>
              </a:rPr>
              <a:t/>
            </a:r>
            <a:br>
              <a:rPr lang="en-GB" sz="2200" b="1" dirty="0">
                <a:solidFill>
                  <a:srgbClr val="C5000B"/>
                </a:solidFill>
                <a:latin typeface="Lucida Sans Typewriter" pitchFamily="18"/>
                <a:ea typeface="MS Gothic" pitchFamily="2"/>
              </a:rPr>
            </a:br>
            <a:r>
              <a:rPr lang="en-GB" sz="2200" b="1" dirty="0" smtClean="0">
                <a:solidFill>
                  <a:srgbClr val="C5000B"/>
                </a:solidFill>
                <a:latin typeface="Lucida Sans Typewriter" pitchFamily="18"/>
                <a:ea typeface="MS Gothic" pitchFamily="2"/>
              </a:rPr>
              <a:t>  </a:t>
            </a:r>
            <a:r>
              <a:rPr lang="en-GB" sz="2000" b="1" dirty="0" smtClean="0">
                <a:solidFill>
                  <a:srgbClr val="C5000B"/>
                </a:solidFill>
                <a:latin typeface="Consolas" panose="020B0609020204030204" pitchFamily="49" charset="0"/>
              </a:rPr>
              <a:t>(   </a:t>
            </a:r>
            <a:r>
              <a:rPr lang="en-GB" sz="2000" b="1" dirty="0">
                <a:solidFill>
                  <a:srgbClr val="C5000B"/>
                </a:solidFill>
                <a:latin typeface="Consolas" panose="020B0609020204030204" pitchFamily="49" charset="0"/>
              </a:rPr>
              <a:t>set!    x    (    +    x    1    )    )‏</a:t>
            </a:r>
          </a:p>
          <a:p>
            <a:pPr marL="1293480" lvl="2" indent="-379080">
              <a:lnSpc>
                <a:spcPct val="80000"/>
              </a:lnSpc>
              <a:spcBef>
                <a:spcPts val="249"/>
              </a:spcBef>
              <a:buNone/>
              <a:tabLst>
                <a:tab pos="1409040" algn="l"/>
                <a:tab pos="1866240" algn="l"/>
                <a:tab pos="2323439" algn="l"/>
                <a:tab pos="2780640" algn="l"/>
                <a:tab pos="3237840" algn="l"/>
                <a:tab pos="3695040" algn="l"/>
                <a:tab pos="4152240" algn="l"/>
                <a:tab pos="4609439" algn="l"/>
                <a:tab pos="5066640" algn="l"/>
                <a:tab pos="5523840" algn="l"/>
                <a:tab pos="5981040" algn="l"/>
                <a:tab pos="6438239" algn="l"/>
                <a:tab pos="6895440" algn="l"/>
                <a:tab pos="7352640" algn="l"/>
                <a:tab pos="7809840" algn="l"/>
                <a:tab pos="8267040" algn="l"/>
                <a:tab pos="8724240" algn="l"/>
                <a:tab pos="9181440" algn="l"/>
                <a:tab pos="9638640" algn="l"/>
                <a:tab pos="10095840" algn="l"/>
              </a:tabLst>
            </a:pPr>
            <a:endParaRPr lang="en-GB" sz="1000" dirty="0">
              <a:solidFill>
                <a:srgbClr val="000000"/>
              </a:solidFill>
              <a:latin typeface="Lucida Grande" pitchFamily="18"/>
              <a:ea typeface="MS Gothic" pitchFamily="2"/>
            </a:endParaRPr>
          </a:p>
          <a:p>
            <a:pPr marL="342900" lvl="0" indent="-342900">
              <a:lnSpc>
                <a:spcPct val="95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200" dirty="0"/>
              <a:t>Similarly, in Java, we </a:t>
            </a:r>
            <a:r>
              <a:rPr lang="en-GB" sz="2200" dirty="0" smtClean="0"/>
              <a:t>tokenize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("Hello World</a:t>
            </a:r>
            <a:r>
              <a:rPr lang="en-GB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!");</a:t>
            </a:r>
            <a:r>
              <a:rPr lang="en-GB" sz="2400" dirty="0" smtClean="0"/>
              <a:t>  as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    </a:t>
            </a:r>
            <a:r>
              <a:rPr lang="en-GB" sz="2000" b="1" dirty="0">
                <a:solidFill>
                  <a:srgbClr val="C5000B"/>
                </a:solidFill>
                <a:latin typeface="Consolas" panose="020B0609020204030204" pitchFamily="49" charset="0"/>
              </a:rPr>
              <a:t>System  .  out .  </a:t>
            </a:r>
            <a:r>
              <a:rPr lang="en-GB" sz="2000" b="1" dirty="0" err="1">
                <a:solidFill>
                  <a:srgbClr val="C5000B"/>
                </a:solidFill>
                <a:latin typeface="Consolas" panose="020B0609020204030204" pitchFamily="49" charset="0"/>
              </a:rPr>
              <a:t>println</a:t>
            </a:r>
            <a:r>
              <a:rPr lang="en-GB" sz="2000" b="1" dirty="0">
                <a:solidFill>
                  <a:srgbClr val="C5000B"/>
                </a:solidFill>
                <a:latin typeface="Consolas" panose="020B0609020204030204" pitchFamily="49" charset="0"/>
              </a:rPr>
              <a:t>  (  "Hello World!"  )  ;</a:t>
            </a:r>
          </a:p>
          <a:p>
            <a:pPr marL="531720" lvl="0" indent="-531720">
              <a:lnSpc>
                <a:spcPct val="95000"/>
              </a:lnSpc>
              <a:spcBef>
                <a:spcPts val="448"/>
              </a:spcBef>
              <a:tabLst>
                <a:tab pos="647280" algn="l"/>
                <a:tab pos="1104480" algn="l"/>
                <a:tab pos="1561679" algn="l"/>
                <a:tab pos="2018880" algn="l"/>
                <a:tab pos="2476080" algn="l"/>
                <a:tab pos="2933280" algn="l"/>
                <a:tab pos="3390480" algn="l"/>
                <a:tab pos="3847679" algn="l"/>
                <a:tab pos="4304880" algn="l"/>
                <a:tab pos="4762080" algn="l"/>
                <a:tab pos="5219280" algn="l"/>
                <a:tab pos="5676479" algn="l"/>
                <a:tab pos="6133680" algn="l"/>
                <a:tab pos="6590880" algn="l"/>
                <a:tab pos="7048080" algn="l"/>
                <a:tab pos="7505280" algn="l"/>
                <a:tab pos="7962480" algn="l"/>
                <a:tab pos="8419680" algn="l"/>
                <a:tab pos="8876880" algn="l"/>
                <a:tab pos="9334080" algn="l"/>
              </a:tabLst>
            </a:pPr>
            <a:endParaRPr lang="en-GB" sz="1800" b="1" dirty="0">
              <a:solidFill>
                <a:srgbClr val="C5000B"/>
              </a:solidFill>
              <a:latin typeface="Lucida Sans Typewriter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186027"/>
            <a:ext cx="7772400" cy="575973"/>
          </a:xfrm>
        </p:spPr>
        <p:txBody>
          <a:bodyPr wrap="square"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000" dirty="0"/>
              <a:t>Lexical Analysis, cont.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2600" y="922867"/>
            <a:ext cx="7975599" cy="5596105"/>
          </a:xfrm>
        </p:spPr>
        <p:txBody>
          <a:bodyPr wrap="square">
            <a:noAutofit/>
          </a:bodyPr>
          <a:lstStyle/>
          <a:p>
            <a:pPr marL="365760" lvl="0" indent="-3657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sz="2800" dirty="0"/>
              <a:t>Tokenizing is straightforward for most languages because it can be performed by a finite automaton (equivalent to a regular grammar for those of you who have </a:t>
            </a:r>
            <a:r>
              <a:rPr lang="en-GB" sz="2800" dirty="0" smtClean="0"/>
              <a:t>taken </a:t>
            </a:r>
            <a:r>
              <a:rPr lang="en-GB" sz="2800" dirty="0"/>
              <a:t>412 or 481) that matches the longest possible string of characters as the next token. Fortran is an interesting exception</a:t>
            </a:r>
            <a:r>
              <a:rPr lang="en-GB" sz="2800" dirty="0" smtClean="0"/>
              <a:t>!</a:t>
            </a:r>
          </a:p>
          <a:p>
            <a:pPr marL="365760" lvl="1" indent="-365760">
              <a:spcBef>
                <a:spcPts val="697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The </a:t>
            </a:r>
            <a:r>
              <a:rPr lang="en-GB" sz="2800" dirty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rules governing this process are (a very boring) part of the language definition.  </a:t>
            </a:r>
          </a:p>
          <a:p>
            <a:pPr marL="365760" lvl="1" indent="-365760">
              <a:spcBef>
                <a:spcPts val="697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The details are generally provided as part of a language definition but subsequently glossed over as uninteresting.</a:t>
            </a:r>
          </a:p>
          <a:p>
            <a:pPr marL="365760" lvl="0" indent="-36576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sz="2800" dirty="0" smtClean="0"/>
              <a:t>Parsing </a:t>
            </a:r>
            <a:r>
              <a:rPr lang="en-GB" sz="2800" dirty="0"/>
              <a:t>a stream of tokens into structural description of a program (typically a tree) is harder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151921"/>
            <a:ext cx="7772400" cy="635480"/>
          </a:xfrm>
        </p:spPr>
        <p:txBody>
          <a:bodyPr wrap="square"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dirty="0"/>
              <a:t>Parsing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6547" y="931335"/>
            <a:ext cx="7772400" cy="6009892"/>
          </a:xfrm>
        </p:spPr>
        <p:txBody>
          <a:bodyPr wrap="square">
            <a:normAutofit/>
          </a:bodyPr>
          <a:lstStyle/>
          <a:p>
            <a:pPr marL="342900" lvl="0" indent="-3429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600" dirty="0"/>
              <a:t>Consider the Java statement:   </a:t>
            </a:r>
            <a:r>
              <a:rPr lang="en-GB" sz="2200" b="1" dirty="0" smtClean="0">
                <a:solidFill>
                  <a:srgbClr val="0000FF"/>
                </a:solidFill>
                <a:latin typeface="Lucida Sans Typewriter" pitchFamily="18"/>
              </a:rPr>
              <a:t>x </a:t>
            </a:r>
            <a:r>
              <a:rPr lang="en-GB" sz="2200" b="1" dirty="0">
                <a:solidFill>
                  <a:srgbClr val="0000FF"/>
                </a:solidFill>
                <a:latin typeface="Lucida Sans Typewriter" pitchFamily="18"/>
              </a:rPr>
              <a:t>= x + 1;</a:t>
            </a:r>
            <a:r>
              <a:rPr lang="en-GB" sz="2600" b="1" dirty="0">
                <a:solidFill>
                  <a:srgbClr val="0000FF"/>
                </a:solidFill>
                <a:latin typeface="Lucida Sans Typewriter" pitchFamily="18"/>
              </a:rPr>
              <a:t/>
            </a:r>
            <a:br>
              <a:rPr lang="en-GB" sz="2600" b="1" dirty="0">
                <a:solidFill>
                  <a:srgbClr val="0000FF"/>
                </a:solidFill>
                <a:latin typeface="Lucida Sans Typewriter" pitchFamily="18"/>
              </a:rPr>
            </a:br>
            <a:r>
              <a:rPr lang="en-GB" sz="2600" dirty="0"/>
              <a:t>where </a:t>
            </a:r>
            <a:r>
              <a:rPr lang="en-GB" sz="2200" b="1" dirty="0" smtClean="0">
                <a:solidFill>
                  <a:srgbClr val="0000FF"/>
                </a:solidFill>
                <a:latin typeface="Lucida Sans Typewriter" pitchFamily="18"/>
              </a:rPr>
              <a:t>x</a:t>
            </a:r>
            <a:r>
              <a:rPr lang="en-GB" sz="2600" dirty="0" smtClean="0"/>
              <a:t> is </a:t>
            </a:r>
            <a:r>
              <a:rPr lang="en-GB" sz="2600" dirty="0"/>
              <a:t>an </a:t>
            </a:r>
            <a:r>
              <a:rPr lang="en-GB" sz="2200" b="1" dirty="0" err="1">
                <a:solidFill>
                  <a:srgbClr val="0000FF"/>
                </a:solidFill>
                <a:latin typeface="Lucida Sans Typewriter" pitchFamily="18"/>
              </a:rPr>
              <a:t>int</a:t>
            </a:r>
            <a:r>
              <a:rPr lang="en-GB" sz="2600" dirty="0"/>
              <a:t> variable.</a:t>
            </a:r>
          </a:p>
          <a:p>
            <a:pPr marL="342900" lvl="0" indent="-3429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600" dirty="0"/>
              <a:t>The grammar for Java stipulates (among other things</a:t>
            </a:r>
            <a:r>
              <a:rPr lang="en-GB" sz="2600" dirty="0" smtClean="0"/>
              <a:t>):</a:t>
            </a:r>
          </a:p>
          <a:p>
            <a:pPr marL="800100" lvl="2" indent="-342900">
              <a:spcBef>
                <a:spcPts val="598"/>
              </a:spcBef>
              <a:buClr>
                <a:srgbClr val="000000"/>
              </a:buClr>
              <a:buSzPct val="100000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The </a:t>
            </a:r>
            <a:r>
              <a:rPr lang="en-GB" sz="2400" dirty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assignment operator </a:t>
            </a:r>
            <a:r>
              <a:rPr lang="en-GB" b="1" dirty="0">
                <a:solidFill>
                  <a:srgbClr val="0000FF"/>
                </a:solidFill>
                <a:latin typeface="Lucida Sans Typewriter" pitchFamily="18"/>
              </a:rPr>
              <a:t>=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may be preceded by an identifier (other more complex, possibilities exist as well) and must be followed by an expression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.</a:t>
            </a:r>
          </a:p>
          <a:p>
            <a:pPr marL="800100" lvl="2" indent="-342900">
              <a:spcBef>
                <a:spcPts val="598"/>
              </a:spcBef>
              <a:buClr>
                <a:srgbClr val="000000"/>
              </a:buClr>
              <a:buSzPct val="100000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An </a:t>
            </a:r>
            <a:r>
              <a:rPr lang="en-GB" sz="2400" dirty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expression may be two expressions (technically restricted to special kinds of expressions) separated by a binary operator such as </a:t>
            </a:r>
            <a:r>
              <a:rPr lang="en-GB" b="1" dirty="0" smtClean="0">
                <a:solidFill>
                  <a:srgbClr val="0000FF"/>
                </a:solidFill>
                <a:latin typeface="Lucida Sans Typewriter" pitchFamily="18"/>
                <a:ea typeface="MS Gothic" pitchFamily="2"/>
              </a:rPr>
              <a:t>+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.</a:t>
            </a:r>
            <a:endParaRPr lang="en-GB" sz="2400" b="1" dirty="0" smtClean="0">
              <a:solidFill>
                <a:srgbClr val="0000FF"/>
              </a:solidFill>
              <a:latin typeface="Lucida Sans Typewriter" pitchFamily="18"/>
              <a:ea typeface="MS Gothic" pitchFamily="2"/>
            </a:endParaRPr>
          </a:p>
          <a:p>
            <a:pPr marL="800100" lvl="2" indent="-342900">
              <a:spcBef>
                <a:spcPts val="598"/>
              </a:spcBef>
              <a:buClr>
                <a:srgbClr val="000000"/>
              </a:buClr>
              <a:buSzPct val="100000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An </a:t>
            </a:r>
            <a:r>
              <a:rPr lang="en-GB" sz="2400" dirty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assignment expression can serve as a statement if it is followed by the statement terminator symbol </a:t>
            </a:r>
            <a:r>
              <a:rPr lang="en-GB" b="1" dirty="0">
                <a:solidFill>
                  <a:srgbClr val="0000FF"/>
                </a:solidFill>
                <a:latin typeface="Lucida Sans Typewriter" pitchFamily="18"/>
                <a:ea typeface="MS Gothic" pitchFamily="2"/>
              </a:rPr>
              <a:t>;</a:t>
            </a:r>
            <a:r>
              <a:rPr lang="en-GB" sz="2400" dirty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. Hence, we can deduce from the grammatical rules of Java that the above sequence of characters (tokens) is a legal program statement that performs an assignment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.</a:t>
            </a:r>
          </a:p>
          <a:p>
            <a:pPr marL="342900" lvl="1" indent="-342900">
              <a:spcBef>
                <a:spcPts val="598"/>
              </a:spcBef>
              <a:buClr>
                <a:srgbClr val="000000"/>
              </a:buClr>
              <a:buSzPct val="100000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Note: if you are unfamiliar with Context Free Grammars, look up the topic on Wikipedia.</a:t>
            </a:r>
            <a:endParaRPr lang="en-GB" sz="2600" dirty="0">
              <a:solidFill>
                <a:srgbClr val="000000"/>
              </a:solidFill>
              <a:latin typeface="Times New Roman" pitchFamily="18"/>
              <a:ea typeface="MS Gothic" pitchFamily="2"/>
            </a:endParaRPr>
          </a:p>
          <a:p>
            <a:pPr marL="741239" lvl="1" indent="-284040">
              <a:spcBef>
                <a:spcPts val="598"/>
              </a:spcBef>
              <a:buNone/>
              <a:tabLst>
                <a:tab pos="856799" algn="l"/>
                <a:tab pos="1313999" algn="l"/>
                <a:tab pos="1771198" algn="l"/>
                <a:tab pos="2228399" algn="l"/>
                <a:tab pos="2685599" algn="l"/>
                <a:tab pos="3142799" algn="l"/>
                <a:tab pos="3599999" algn="l"/>
                <a:tab pos="4057198" algn="l"/>
                <a:tab pos="4514399" algn="l"/>
                <a:tab pos="4971599" algn="l"/>
                <a:tab pos="5428799" algn="l"/>
                <a:tab pos="5885998" algn="l"/>
                <a:tab pos="6343199" algn="l"/>
                <a:tab pos="6800399" algn="l"/>
                <a:tab pos="7257599" algn="l"/>
                <a:tab pos="7714799" algn="l"/>
                <a:tab pos="8171999" algn="l"/>
                <a:tab pos="8629199" algn="l"/>
                <a:tab pos="9086399" algn="l"/>
                <a:tab pos="9543599" algn="l"/>
              </a:tabLst>
            </a:pPr>
            <a:endParaRPr lang="en-GB" dirty="0">
              <a:solidFill>
                <a:srgbClr val="000000"/>
              </a:solidFill>
              <a:latin typeface="Times New Roman" pitchFamily="18"/>
              <a:ea typeface="MS Gothic" pitchFamily="2"/>
            </a:endParaRPr>
          </a:p>
          <a:p>
            <a:pPr marL="741239" lvl="1" indent="-284040">
              <a:spcBef>
                <a:spcPts val="598"/>
              </a:spcBef>
              <a:buNone/>
              <a:tabLst>
                <a:tab pos="856799" algn="l"/>
                <a:tab pos="1313999" algn="l"/>
                <a:tab pos="1771198" algn="l"/>
                <a:tab pos="2228399" algn="l"/>
                <a:tab pos="2685599" algn="l"/>
                <a:tab pos="3142799" algn="l"/>
                <a:tab pos="3599999" algn="l"/>
                <a:tab pos="4057198" algn="l"/>
                <a:tab pos="4514399" algn="l"/>
                <a:tab pos="4971599" algn="l"/>
                <a:tab pos="5428799" algn="l"/>
                <a:tab pos="5885998" algn="l"/>
                <a:tab pos="6343199" algn="l"/>
                <a:tab pos="6800399" algn="l"/>
                <a:tab pos="7257599" algn="l"/>
                <a:tab pos="7714799" algn="l"/>
                <a:tab pos="8171999" algn="l"/>
                <a:tab pos="8629199" algn="l"/>
                <a:tab pos="9086399" algn="l"/>
                <a:tab pos="9543599" algn="l"/>
              </a:tabLst>
            </a:pPr>
            <a:endParaRPr lang="en-GB" dirty="0">
              <a:solidFill>
                <a:srgbClr val="000000"/>
              </a:solidFill>
              <a:latin typeface="Times New Roman" pitchFamily="18"/>
              <a:ea typeface="MS Gothic" pitchFamily="2"/>
            </a:endParaRPr>
          </a:p>
          <a:p>
            <a:pPr marL="741239" lvl="1" indent="-284040">
              <a:spcBef>
                <a:spcPts val="598"/>
              </a:spcBef>
              <a:buNone/>
              <a:tabLst>
                <a:tab pos="856799" algn="l"/>
                <a:tab pos="1313999" algn="l"/>
                <a:tab pos="1771198" algn="l"/>
                <a:tab pos="2228399" algn="l"/>
                <a:tab pos="2685599" algn="l"/>
                <a:tab pos="3142799" algn="l"/>
                <a:tab pos="3599999" algn="l"/>
                <a:tab pos="4057198" algn="l"/>
                <a:tab pos="4514399" algn="l"/>
                <a:tab pos="4971599" algn="l"/>
                <a:tab pos="5428799" algn="l"/>
                <a:tab pos="5885998" algn="l"/>
                <a:tab pos="6343199" algn="l"/>
                <a:tab pos="6800399" algn="l"/>
                <a:tab pos="7257599" algn="l"/>
                <a:tab pos="7714799" algn="l"/>
                <a:tab pos="8171999" algn="l"/>
                <a:tab pos="8629199" algn="l"/>
                <a:tab pos="9086399" algn="l"/>
                <a:tab pos="9543599" algn="l"/>
              </a:tabLst>
            </a:pPr>
            <a:endParaRPr lang="en-GB" dirty="0">
              <a:solidFill>
                <a:srgbClr val="000000"/>
              </a:solidFill>
              <a:latin typeface="Times New Roman" pitchFamily="18"/>
              <a:ea typeface="MS Gothic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47640" y="152281"/>
            <a:ext cx="7848720" cy="516586"/>
          </a:xfrm>
        </p:spPr>
        <p:txBody>
          <a:bodyPr wrap="square"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dirty="0"/>
              <a:t>Parsing Token Streams into Trees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889000"/>
            <a:ext cx="7772400" cy="5969000"/>
          </a:xfrm>
        </p:spPr>
        <p:txBody>
          <a:bodyPr wrap="square"/>
          <a:lstStyle/>
          <a:p>
            <a:pPr marL="342900" lvl="0" indent="-3429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200" dirty="0"/>
              <a:t>Consider the following ways to express an assignment operation:</a:t>
            </a:r>
          </a:p>
          <a:p>
            <a:pPr marL="341280" lvl="0" indent="-341280">
              <a:lnSpc>
                <a:spcPct val="90000"/>
              </a:lnSpc>
              <a:spcBef>
                <a:spcPts val="323"/>
              </a:spcBef>
              <a:tabLst>
                <a:tab pos="456840" algn="l"/>
                <a:tab pos="914040" algn="l"/>
                <a:tab pos="1371239" algn="l"/>
                <a:tab pos="1828440" algn="l"/>
                <a:tab pos="2285640" algn="l"/>
                <a:tab pos="2742840" algn="l"/>
                <a:tab pos="3200040" algn="l"/>
                <a:tab pos="3657239" algn="l"/>
                <a:tab pos="4114440" algn="l"/>
                <a:tab pos="4571640" algn="l"/>
                <a:tab pos="5028840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GB" sz="1300" dirty="0">
              <a:latin typeface="Lucida Grande" pitchFamily="18"/>
            </a:endParaRPr>
          </a:p>
          <a:p>
            <a:pPr marL="741239" lvl="1" indent="-284040">
              <a:spcBef>
                <a:spcPts val="400"/>
              </a:spcBef>
              <a:buNone/>
              <a:tabLst>
                <a:tab pos="856799" algn="l"/>
                <a:tab pos="1313999" algn="l"/>
                <a:tab pos="1771198" algn="l"/>
                <a:tab pos="2228399" algn="l"/>
                <a:tab pos="2685599" algn="l"/>
                <a:tab pos="3142799" algn="l"/>
                <a:tab pos="3599999" algn="l"/>
                <a:tab pos="4057198" algn="l"/>
                <a:tab pos="4514399" algn="l"/>
                <a:tab pos="4971599" algn="l"/>
                <a:tab pos="5428799" algn="l"/>
                <a:tab pos="5885998" algn="l"/>
                <a:tab pos="6343199" algn="l"/>
                <a:tab pos="6800399" algn="l"/>
                <a:tab pos="7257599" algn="l"/>
                <a:tab pos="7714799" algn="l"/>
                <a:tab pos="8171999" algn="l"/>
                <a:tab pos="8629199" algn="l"/>
                <a:tab pos="9086399" algn="l"/>
                <a:tab pos="9543599" algn="l"/>
              </a:tabLst>
            </a:pP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x = </a:t>
            </a:r>
            <a:r>
              <a:rPr lang="en-GB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x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+ 1        </a:t>
            </a:r>
            <a:r>
              <a:rPr lang="en-GB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 </a:t>
            </a:r>
            <a:r>
              <a:rPr lang="en-GB" sz="1500" dirty="0" smtClean="0">
                <a:solidFill>
                  <a:srgbClr val="000000"/>
                </a:solidFill>
                <a:latin typeface="Lucida Sans Typewriter" pitchFamily="18"/>
                <a:ea typeface="MS Gothic" pitchFamily="2"/>
              </a:rPr>
              <a:t>[</a:t>
            </a:r>
            <a:r>
              <a:rPr lang="en-GB" sz="1500" dirty="0">
                <a:solidFill>
                  <a:srgbClr val="000000"/>
                </a:solidFill>
                <a:latin typeface="Lucida Sans Typewriter" pitchFamily="18"/>
                <a:ea typeface="MS Gothic" pitchFamily="2"/>
              </a:rPr>
              <a:t>Java]</a:t>
            </a:r>
          </a:p>
          <a:p>
            <a:pPr marL="741239" lvl="1" indent="-284040">
              <a:spcBef>
                <a:spcPts val="400"/>
              </a:spcBef>
              <a:buNone/>
              <a:tabLst>
                <a:tab pos="856799" algn="l"/>
                <a:tab pos="1313999" algn="l"/>
                <a:tab pos="1771198" algn="l"/>
                <a:tab pos="2228399" algn="l"/>
                <a:tab pos="2685599" algn="l"/>
                <a:tab pos="3142799" algn="l"/>
                <a:tab pos="3599999" algn="l"/>
                <a:tab pos="4057198" algn="l"/>
                <a:tab pos="4514399" algn="l"/>
                <a:tab pos="4971599" algn="l"/>
                <a:tab pos="5428799" algn="l"/>
                <a:tab pos="5885998" algn="l"/>
                <a:tab pos="6343199" algn="l"/>
                <a:tab pos="6800399" algn="l"/>
                <a:tab pos="7257599" algn="l"/>
                <a:tab pos="7714799" algn="l"/>
                <a:tab pos="8171999" algn="l"/>
                <a:tab pos="8629199" algn="l"/>
                <a:tab pos="9086399" algn="l"/>
                <a:tab pos="9543599" algn="l"/>
              </a:tabLst>
            </a:pPr>
            <a:r>
              <a:rPr lang="en-GB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x := x + 1        </a:t>
            </a:r>
            <a:r>
              <a:rPr lang="en-GB" sz="1500" dirty="0" smtClean="0">
                <a:solidFill>
                  <a:srgbClr val="000000"/>
                </a:solidFill>
                <a:latin typeface="Lucida Sans Typewriter" pitchFamily="18"/>
                <a:ea typeface="MS Gothic" pitchFamily="2"/>
              </a:rPr>
              <a:t>[Algol</a:t>
            </a:r>
            <a:r>
              <a:rPr lang="en-GB" sz="1500" dirty="0">
                <a:solidFill>
                  <a:srgbClr val="000000"/>
                </a:solidFill>
                <a:latin typeface="Lucida Sans Typewriter" pitchFamily="18"/>
                <a:ea typeface="MS Gothic" pitchFamily="2"/>
              </a:rPr>
              <a:t>]</a:t>
            </a:r>
          </a:p>
          <a:p>
            <a:pPr marL="741239" lvl="1" indent="-284040">
              <a:spcBef>
                <a:spcPts val="400"/>
              </a:spcBef>
              <a:buNone/>
              <a:tabLst>
                <a:tab pos="856799" algn="l"/>
                <a:tab pos="1313999" algn="l"/>
                <a:tab pos="1771198" algn="l"/>
                <a:tab pos="2228399" algn="l"/>
                <a:tab pos="2685599" algn="l"/>
                <a:tab pos="3142799" algn="l"/>
                <a:tab pos="3599999" algn="l"/>
                <a:tab pos="4057198" algn="l"/>
                <a:tab pos="4514399" algn="l"/>
                <a:tab pos="4971599" algn="l"/>
                <a:tab pos="5428799" algn="l"/>
                <a:tab pos="5885998" algn="l"/>
                <a:tab pos="6343199" algn="l"/>
                <a:tab pos="6800399" algn="l"/>
                <a:tab pos="7257599" algn="l"/>
                <a:tab pos="7714799" algn="l"/>
                <a:tab pos="8171999" algn="l"/>
                <a:tab pos="8629199" algn="l"/>
                <a:tab pos="9086399" algn="l"/>
                <a:tab pos="9543599" algn="l"/>
              </a:tabLst>
            </a:pP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(set! x (+ x 1))‏ </a:t>
            </a:r>
            <a:r>
              <a:rPr lang="en-GB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 </a:t>
            </a:r>
            <a:r>
              <a:rPr lang="en-GB" sz="1500" dirty="0" smtClean="0">
                <a:solidFill>
                  <a:srgbClr val="000000"/>
                </a:solidFill>
                <a:latin typeface="Lucida Sans Typewriter" pitchFamily="18"/>
                <a:ea typeface="MS Gothic" pitchFamily="2"/>
              </a:rPr>
              <a:t>[</a:t>
            </a:r>
            <a:r>
              <a:rPr lang="en-GB" sz="1500" dirty="0">
                <a:solidFill>
                  <a:srgbClr val="000000"/>
                </a:solidFill>
                <a:latin typeface="Lucida Sans Typewriter" pitchFamily="18"/>
                <a:ea typeface="MS Gothic" pitchFamily="2"/>
              </a:rPr>
              <a:t>Scheme]</a:t>
            </a:r>
          </a:p>
          <a:p>
            <a:pPr marL="341280" lvl="0" indent="-341280">
              <a:lnSpc>
                <a:spcPct val="90000"/>
              </a:lnSpc>
              <a:spcBef>
                <a:spcPts val="323"/>
              </a:spcBef>
              <a:tabLst>
                <a:tab pos="456840" algn="l"/>
                <a:tab pos="914040" algn="l"/>
                <a:tab pos="1371239" algn="l"/>
                <a:tab pos="1828440" algn="l"/>
                <a:tab pos="2285640" algn="l"/>
                <a:tab pos="2742840" algn="l"/>
                <a:tab pos="3200040" algn="l"/>
                <a:tab pos="3657239" algn="l"/>
                <a:tab pos="4114440" algn="l"/>
                <a:tab pos="4571640" algn="l"/>
                <a:tab pos="5028840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GB" sz="1300" dirty="0">
              <a:latin typeface="Lucida Grande" pitchFamily="18"/>
            </a:endParaRPr>
          </a:p>
          <a:p>
            <a:pPr marL="342900" lvl="0" indent="-3429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200" dirty="0"/>
              <a:t>Which of these do you </a:t>
            </a:r>
            <a:r>
              <a:rPr lang="en-GB" sz="2200" dirty="0" smtClean="0"/>
              <a:t>prefer?  It </a:t>
            </a:r>
            <a:r>
              <a:rPr lang="en-GB" sz="2200" dirty="0"/>
              <a:t>should not matter much</a:t>
            </a:r>
            <a:r>
              <a:rPr lang="en-GB" sz="1200" dirty="0">
                <a:latin typeface="Lucida Grande" pitchFamily="18"/>
              </a:rPr>
              <a:t>.</a:t>
            </a:r>
          </a:p>
          <a:p>
            <a:pPr marL="342900" lvl="0" indent="-3429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200" dirty="0"/>
              <a:t>To eliminate the irrelevant syntactic details, we can create a </a:t>
            </a:r>
            <a:r>
              <a:rPr lang="en-GB" sz="2200" dirty="0" smtClean="0"/>
              <a:t>stream-lined data </a:t>
            </a:r>
            <a:r>
              <a:rPr lang="en-GB" sz="2200" dirty="0"/>
              <a:t>representation that represents program syntax using trees. </a:t>
            </a:r>
            <a:r>
              <a:rPr lang="en-GB" sz="2200" dirty="0" smtClean="0"/>
              <a:t>Each language construct and program operation is represented by a tree node.  The leaves of the tree are typically language constants.  For </a:t>
            </a:r>
            <a:r>
              <a:rPr lang="en-GB" sz="2200" dirty="0"/>
              <a:t>instance, the abstract syntax for the assignment code given above could be (assuming Scheme as the </a:t>
            </a:r>
            <a:r>
              <a:rPr lang="en-GB" sz="2200" i="1" dirty="0"/>
              <a:t>implementation</a:t>
            </a:r>
            <a:r>
              <a:rPr lang="en-GB" sz="2200" dirty="0"/>
              <a:t> language)</a:t>
            </a:r>
          </a:p>
          <a:p>
            <a:pPr marL="741239" lvl="1" indent="-284040">
              <a:spcBef>
                <a:spcPts val="448"/>
              </a:spcBef>
              <a:buNone/>
              <a:tabLst>
                <a:tab pos="856799" algn="l"/>
                <a:tab pos="1313999" algn="l"/>
                <a:tab pos="1771198" algn="l"/>
                <a:tab pos="2228399" algn="l"/>
                <a:tab pos="2685599" algn="l"/>
                <a:tab pos="3142799" algn="l"/>
                <a:tab pos="3599999" algn="l"/>
                <a:tab pos="4057198" algn="l"/>
                <a:tab pos="4514399" algn="l"/>
                <a:tab pos="4971599" algn="l"/>
                <a:tab pos="5428799" algn="l"/>
                <a:tab pos="5885998" algn="l"/>
                <a:tab pos="6343199" algn="l"/>
                <a:tab pos="6800399" algn="l"/>
                <a:tab pos="7257599" algn="l"/>
                <a:tab pos="7714799" algn="l"/>
                <a:tab pos="8171999" algn="l"/>
                <a:tab pos="8629199" algn="l"/>
                <a:tab pos="9086399" algn="l"/>
                <a:tab pos="9543599" algn="l"/>
              </a:tabLst>
            </a:pP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(make-assignment </a:t>
            </a:r>
            <a:r>
              <a:rPr lang="en-GB" sz="2000" b="1" dirty="0">
                <a:solidFill>
                  <a:srgbClr val="996633"/>
                </a:solidFill>
                <a:latin typeface="Consolas" panose="020B0609020204030204" pitchFamily="49" charset="0"/>
                <a:ea typeface="MS Gothic" pitchFamily="2"/>
              </a:rPr>
              <a:t>&lt;Rep of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 x</a:t>
            </a:r>
            <a:r>
              <a:rPr lang="en-GB" sz="2000" b="1" dirty="0">
                <a:solidFill>
                  <a:srgbClr val="996633"/>
                </a:solidFill>
                <a:latin typeface="Consolas" panose="020B0609020204030204" pitchFamily="49" charset="0"/>
                <a:ea typeface="MS Gothic" pitchFamily="2"/>
              </a:rPr>
              <a:t>&gt;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 </a:t>
            </a:r>
            <a:r>
              <a:rPr lang="en-GB" sz="2000" b="1" dirty="0">
                <a:solidFill>
                  <a:srgbClr val="996633"/>
                </a:solidFill>
                <a:latin typeface="Consolas" panose="020B0609020204030204" pitchFamily="49" charset="0"/>
                <a:ea typeface="MS Gothic" pitchFamily="2"/>
              </a:rPr>
              <a:t>&lt;Rep of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 x + 1</a:t>
            </a:r>
            <a:r>
              <a:rPr lang="en-GB" sz="2000" b="1" dirty="0">
                <a:solidFill>
                  <a:srgbClr val="996633"/>
                </a:solidFill>
                <a:latin typeface="Consolas" panose="020B0609020204030204" pitchFamily="49" charset="0"/>
                <a:ea typeface="MS Gothic" pitchFamily="2"/>
              </a:rPr>
              <a:t>&gt;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)‏</a:t>
            </a:r>
          </a:p>
          <a:p>
            <a:pPr marL="341280" lvl="0" indent="-341280">
              <a:lnSpc>
                <a:spcPct val="90000"/>
              </a:lnSpc>
              <a:spcBef>
                <a:spcPts val="323"/>
              </a:spcBef>
              <a:tabLst>
                <a:tab pos="456840" algn="l"/>
                <a:tab pos="914040" algn="l"/>
                <a:tab pos="1371239" algn="l"/>
                <a:tab pos="1828440" algn="l"/>
                <a:tab pos="2285640" algn="l"/>
                <a:tab pos="2742840" algn="l"/>
                <a:tab pos="3200040" algn="l"/>
                <a:tab pos="3657239" algn="l"/>
                <a:tab pos="4114440" algn="l"/>
                <a:tab pos="4571640" algn="l"/>
                <a:tab pos="5028840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GB" sz="1300" dirty="0">
              <a:latin typeface="Lucida Grande" pitchFamily="18"/>
            </a:endParaRPr>
          </a:p>
          <a:p>
            <a:pPr marL="342900" lvl="0" indent="-3429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200" dirty="0"/>
              <a:t>Or (in Java as the implementation language)</a:t>
            </a:r>
          </a:p>
          <a:p>
            <a:pPr marL="741239" lvl="1" indent="-284040">
              <a:spcBef>
                <a:spcPts val="448"/>
              </a:spcBef>
              <a:buNone/>
              <a:tabLst>
                <a:tab pos="856799" algn="l"/>
                <a:tab pos="1313999" algn="l"/>
                <a:tab pos="1771198" algn="l"/>
                <a:tab pos="2228399" algn="l"/>
                <a:tab pos="2685599" algn="l"/>
                <a:tab pos="3142799" algn="l"/>
                <a:tab pos="3599999" algn="l"/>
                <a:tab pos="4057198" algn="l"/>
                <a:tab pos="4514399" algn="l"/>
                <a:tab pos="4971599" algn="l"/>
                <a:tab pos="5428799" algn="l"/>
                <a:tab pos="5885998" algn="l"/>
                <a:tab pos="6343199" algn="l"/>
                <a:tab pos="6800399" algn="l"/>
                <a:tab pos="7257599" algn="l"/>
                <a:tab pos="7714799" algn="l"/>
                <a:tab pos="8171999" algn="l"/>
                <a:tab pos="8629199" algn="l"/>
                <a:tab pos="9086399" algn="l"/>
                <a:tab pos="9543599" algn="l"/>
              </a:tabLst>
            </a:pP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new Assignment(</a:t>
            </a:r>
            <a:r>
              <a:rPr lang="en-GB" sz="2000" b="1" dirty="0">
                <a:solidFill>
                  <a:srgbClr val="996633"/>
                </a:solidFill>
                <a:latin typeface="Consolas" panose="020B0609020204030204" pitchFamily="49" charset="0"/>
                <a:ea typeface="MS Gothic" pitchFamily="2"/>
              </a:rPr>
              <a:t>&lt;Rep of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 x</a:t>
            </a:r>
            <a:r>
              <a:rPr lang="en-GB" sz="2000" b="1" dirty="0">
                <a:solidFill>
                  <a:srgbClr val="996633"/>
                </a:solidFill>
                <a:latin typeface="Consolas" panose="020B0609020204030204" pitchFamily="49" charset="0"/>
                <a:ea typeface="MS Gothic" pitchFamily="2"/>
              </a:rPr>
              <a:t>&gt;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, </a:t>
            </a:r>
            <a:r>
              <a:rPr lang="en-GB" sz="2000" b="1" dirty="0">
                <a:solidFill>
                  <a:srgbClr val="996633"/>
                </a:solidFill>
                <a:latin typeface="Consolas" panose="020B0609020204030204" pitchFamily="49" charset="0"/>
                <a:ea typeface="MS Gothic" pitchFamily="2"/>
              </a:rPr>
              <a:t>&lt;Rep of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 x + 1</a:t>
            </a:r>
            <a:r>
              <a:rPr lang="en-GB" sz="2000" b="1" dirty="0">
                <a:solidFill>
                  <a:srgbClr val="996633"/>
                </a:solidFill>
                <a:latin typeface="Consolas" panose="020B0609020204030204" pitchFamily="49" charset="0"/>
                <a:ea typeface="MS Gothic" pitchFamily="2"/>
              </a:rPr>
              <a:t>&gt;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)</a:t>
            </a:r>
            <a:r>
              <a:rPr lang="en-GB" sz="1600" b="1" dirty="0">
                <a:solidFill>
                  <a:srgbClr val="0000FF"/>
                </a:solidFill>
                <a:latin typeface="Lucida Grande" pitchFamily="18"/>
                <a:ea typeface="MS Gothic" pitchFamily="2"/>
              </a:rPr>
              <a:t>‏</a:t>
            </a:r>
          </a:p>
          <a:p>
            <a:pPr marL="341280" lvl="0" indent="-341280">
              <a:lnSpc>
                <a:spcPct val="90000"/>
              </a:lnSpc>
              <a:spcBef>
                <a:spcPts val="323"/>
              </a:spcBef>
              <a:tabLst>
                <a:tab pos="456840" algn="l"/>
                <a:tab pos="914040" algn="l"/>
                <a:tab pos="1371239" algn="l"/>
                <a:tab pos="1828440" algn="l"/>
                <a:tab pos="2285640" algn="l"/>
                <a:tab pos="2742840" algn="l"/>
                <a:tab pos="3200040" algn="l"/>
                <a:tab pos="3657239" algn="l"/>
                <a:tab pos="4114440" algn="l"/>
                <a:tab pos="4571640" algn="l"/>
                <a:tab pos="5028840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GB" sz="1300" dirty="0">
              <a:latin typeface="Lucida Grande" pitchFamily="18"/>
            </a:endParaRPr>
          </a:p>
          <a:p>
            <a:pPr marL="341280" lvl="0" indent="-341280">
              <a:lnSpc>
                <a:spcPct val="90000"/>
              </a:lnSpc>
              <a:spcBef>
                <a:spcPts val="323"/>
              </a:spcBef>
              <a:tabLst>
                <a:tab pos="456840" algn="l"/>
                <a:tab pos="914040" algn="l"/>
                <a:tab pos="1371239" algn="l"/>
                <a:tab pos="1828440" algn="l"/>
                <a:tab pos="2285640" algn="l"/>
                <a:tab pos="2742840" algn="l"/>
                <a:tab pos="3200040" algn="l"/>
                <a:tab pos="3657239" algn="l"/>
                <a:tab pos="4114440" algn="l"/>
                <a:tab pos="4571640" algn="l"/>
                <a:tab pos="5028840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GB" sz="1300" dirty="0">
              <a:latin typeface="Lucida Grande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-360"/>
            <a:ext cx="7772400" cy="1066680"/>
          </a:xfrm>
        </p:spPr>
        <p:txBody>
          <a:bodyPr wrap="square"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000"/>
              <a:t>A Simple 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2880" y="1180800"/>
            <a:ext cx="8961120" cy="5372400"/>
          </a:xfrm>
        </p:spPr>
        <p:txBody>
          <a:bodyPr wrap="square">
            <a:normAutofit fontScale="92500" lnSpcReduction="10000"/>
          </a:bodyPr>
          <a:lstStyle/>
          <a:p>
            <a:pPr marL="341280" lvl="0" indent="-341280">
              <a:lnSpc>
                <a:spcPct val="110000"/>
              </a:lnSpc>
              <a:spcBef>
                <a:spcPts val="448"/>
              </a:spcBef>
              <a:tabLst>
                <a:tab pos="456840" algn="l"/>
                <a:tab pos="914040" algn="l"/>
                <a:tab pos="1371239" algn="l"/>
                <a:tab pos="1828440" algn="l"/>
                <a:tab pos="2285640" algn="l"/>
                <a:tab pos="2742840" algn="l"/>
                <a:tab pos="3200040" algn="l"/>
                <a:tab pos="3657239" algn="l"/>
                <a:tab pos="4114440" algn="l"/>
                <a:tab pos="4571640" algn="l"/>
                <a:tab pos="5028840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we are given the (extended) CFG with only one production:</a:t>
            </a:r>
            <a:r>
              <a:rPr lang="en-GB" sz="1800" b="1" dirty="0">
                <a:solidFill>
                  <a:srgbClr val="991636"/>
                </a:solidFill>
                <a:latin typeface="Lucida Sans Typewriter" pitchFamily="18"/>
              </a:rPr>
              <a:t/>
            </a:r>
            <a:br>
              <a:rPr lang="en-GB" sz="1800" b="1" dirty="0">
                <a:solidFill>
                  <a:srgbClr val="991636"/>
                </a:solidFill>
                <a:latin typeface="Lucida Sans Typewriter" pitchFamily="18"/>
              </a:rPr>
            </a:br>
            <a:r>
              <a:rPr lang="en-GB" sz="2000" b="1" dirty="0" err="1">
                <a:solidFill>
                  <a:srgbClr val="991636"/>
                </a:solidFill>
                <a:latin typeface="Consolas" panose="020B0609020204030204" pitchFamily="49" charset="0"/>
              </a:rPr>
              <a:t>Exp</a:t>
            </a:r>
            <a:r>
              <a:rPr lang="en-GB" sz="2000" b="1" dirty="0">
                <a:solidFill>
                  <a:srgbClr val="991636"/>
                </a:solidFill>
                <a:latin typeface="Consolas" panose="020B0609020204030204" pitchFamily="49" charset="0"/>
              </a:rPr>
              <a:t> ::= </a:t>
            </a:r>
            <a:r>
              <a:rPr lang="en-GB" sz="2000" b="1" dirty="0" err="1">
                <a:solidFill>
                  <a:srgbClr val="991636"/>
                </a:solidFill>
                <a:latin typeface="Consolas" panose="020B0609020204030204" pitchFamily="49" charset="0"/>
              </a:rPr>
              <a:t>Num</a:t>
            </a:r>
            <a:r>
              <a:rPr lang="en-GB" sz="2000" b="1" dirty="0">
                <a:solidFill>
                  <a:srgbClr val="991636"/>
                </a:solidFill>
                <a:latin typeface="Consolas" panose="020B0609020204030204" pitchFamily="49" charset="0"/>
              </a:rPr>
              <a:t> | </a:t>
            </a:r>
            <a:r>
              <a:rPr lang="en-GB" sz="2000" b="1" dirty="0" err="1">
                <a:solidFill>
                  <a:srgbClr val="991636"/>
                </a:solidFill>
                <a:latin typeface="Consolas" panose="020B0609020204030204" pitchFamily="49" charset="0"/>
              </a:rPr>
              <a:t>Var</a:t>
            </a:r>
            <a:r>
              <a:rPr lang="en-GB" sz="2000" b="1" dirty="0">
                <a:solidFill>
                  <a:srgbClr val="991636"/>
                </a:solidFill>
                <a:latin typeface="Consolas" panose="020B0609020204030204" pitchFamily="49" charset="0"/>
              </a:rPr>
              <a:t> | (</a:t>
            </a:r>
            <a:r>
              <a:rPr lang="en-GB" sz="2000" b="1" dirty="0" err="1">
                <a:solidFill>
                  <a:srgbClr val="991636"/>
                </a:solidFill>
                <a:latin typeface="Consolas" panose="020B0609020204030204" pitchFamily="49" charset="0"/>
              </a:rPr>
              <a:t>Exp</a:t>
            </a:r>
            <a:r>
              <a:rPr lang="en-GB" sz="2000" b="1" dirty="0">
                <a:solidFill>
                  <a:srgbClr val="991636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991636"/>
                </a:solidFill>
                <a:latin typeface="Consolas" panose="020B0609020204030204" pitchFamily="49" charset="0"/>
              </a:rPr>
              <a:t>Exp</a:t>
            </a:r>
            <a:r>
              <a:rPr lang="en-GB" sz="2000" b="1" dirty="0">
                <a:solidFill>
                  <a:srgbClr val="991636"/>
                </a:solidFill>
                <a:latin typeface="Consolas" panose="020B0609020204030204" pitchFamily="49" charset="0"/>
              </a:rPr>
              <a:t>) | (lambda </a:t>
            </a:r>
            <a:r>
              <a:rPr lang="en-GB" sz="2000" b="1" dirty="0" err="1">
                <a:solidFill>
                  <a:srgbClr val="991636"/>
                </a:solidFill>
                <a:latin typeface="Consolas" panose="020B0609020204030204" pitchFamily="49" charset="0"/>
              </a:rPr>
              <a:t>Var</a:t>
            </a:r>
            <a:r>
              <a:rPr lang="en-GB" sz="2000" b="1" dirty="0">
                <a:solidFill>
                  <a:srgbClr val="991636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991636"/>
                </a:solidFill>
                <a:latin typeface="Consolas" panose="020B0609020204030204" pitchFamily="49" charset="0"/>
              </a:rPr>
              <a:t>Exp</a:t>
            </a:r>
            <a:r>
              <a:rPr lang="en-GB" sz="2000" b="1" dirty="0" smtClean="0">
                <a:solidFill>
                  <a:srgbClr val="991636"/>
                </a:solidFill>
                <a:latin typeface="Consolas" panose="020B0609020204030204" pitchFamily="49" charset="0"/>
              </a:rPr>
              <a:t>)</a:t>
            </a:r>
          </a:p>
          <a:p>
            <a:pPr marL="341280" lvl="0" indent="-341280">
              <a:lnSpc>
                <a:spcPct val="110000"/>
              </a:lnSpc>
              <a:spcBef>
                <a:spcPts val="448"/>
              </a:spcBef>
              <a:tabLst>
                <a:tab pos="456840" algn="l"/>
                <a:tab pos="914040" algn="l"/>
                <a:tab pos="1371239" algn="l"/>
                <a:tab pos="1828440" algn="l"/>
                <a:tab pos="2285640" algn="l"/>
                <a:tab pos="2742840" algn="l"/>
                <a:tab pos="3200040" algn="l"/>
                <a:tab pos="3657239" algn="l"/>
                <a:tab pos="4114440" algn="l"/>
                <a:tab pos="4571640" algn="l"/>
                <a:tab pos="5028840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239" lvl="1" indent="-284040">
              <a:lnSpc>
                <a:spcPct val="110000"/>
              </a:lnSpc>
              <a:spcBef>
                <a:spcPts val="448"/>
              </a:spcBef>
              <a:buNone/>
              <a:tabLst>
                <a:tab pos="856799" algn="l"/>
                <a:tab pos="1313999" algn="l"/>
                <a:tab pos="1771198" algn="l"/>
                <a:tab pos="2228399" algn="l"/>
                <a:tab pos="2685599" algn="l"/>
                <a:tab pos="3142799" algn="l"/>
                <a:tab pos="3599999" algn="l"/>
                <a:tab pos="4057198" algn="l"/>
                <a:tab pos="4514399" algn="l"/>
                <a:tab pos="4971599" algn="l"/>
                <a:tab pos="5428799" algn="l"/>
                <a:tab pos="5885998" algn="l"/>
                <a:tab pos="6343199" algn="l"/>
                <a:tab pos="6800399" algn="l"/>
                <a:tab pos="7257599" algn="l"/>
                <a:tab pos="7714799" algn="l"/>
                <a:tab pos="8171999" algn="l"/>
                <a:tab pos="8629199" algn="l"/>
                <a:tab pos="9086399" algn="l"/>
                <a:tab pos="9543599" algn="l"/>
              </a:tabLst>
            </a:pPr>
            <a:r>
              <a:rPr lang="en-GB" sz="2000" b="1" dirty="0" err="1">
                <a:solidFill>
                  <a:srgbClr val="991636"/>
                </a:solidFill>
                <a:latin typeface="Consolas" panose="020B0609020204030204" pitchFamily="49" charset="0"/>
                <a:ea typeface="MS Gothic" pitchFamily="2"/>
              </a:rPr>
              <a:t>Num</a:t>
            </a:r>
            <a:r>
              <a:rPr lang="en-GB" sz="1600" b="1" dirty="0">
                <a:solidFill>
                  <a:srgbClr val="991636"/>
                </a:solidFill>
                <a:latin typeface="Lucida Sans Typewriter" pitchFamily="18"/>
                <a:ea typeface="MS Gothic" pitchFamily="2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is the set of numeric constants (given in the </a:t>
            </a:r>
            <a:r>
              <a:rPr lang="en-GB" sz="1800" dirty="0" err="1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lexer</a:t>
            </a:r>
            <a:r>
              <a:rPr lang="en-GB" sz="1800" dirty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 specification)‏</a:t>
            </a:r>
          </a:p>
          <a:p>
            <a:pPr marL="741239" lvl="1" indent="-284040">
              <a:lnSpc>
                <a:spcPct val="110000"/>
              </a:lnSpc>
              <a:spcBef>
                <a:spcPts val="448"/>
              </a:spcBef>
              <a:buNone/>
              <a:tabLst>
                <a:tab pos="856799" algn="l"/>
                <a:tab pos="1313999" algn="l"/>
                <a:tab pos="1771198" algn="l"/>
                <a:tab pos="2228399" algn="l"/>
                <a:tab pos="2685599" algn="l"/>
                <a:tab pos="3142799" algn="l"/>
                <a:tab pos="3599999" algn="l"/>
                <a:tab pos="4057198" algn="l"/>
                <a:tab pos="4514399" algn="l"/>
                <a:tab pos="4971599" algn="l"/>
                <a:tab pos="5428799" algn="l"/>
                <a:tab pos="5885998" algn="l"/>
                <a:tab pos="6343199" algn="l"/>
                <a:tab pos="6800399" algn="l"/>
                <a:tab pos="7257599" algn="l"/>
                <a:tab pos="7714799" algn="l"/>
                <a:tab pos="8171999" algn="l"/>
                <a:tab pos="8629199" algn="l"/>
                <a:tab pos="9086399" algn="l"/>
                <a:tab pos="9543599" algn="l"/>
              </a:tabLst>
            </a:pPr>
            <a:r>
              <a:rPr lang="en-GB" sz="2000" b="1" dirty="0" err="1">
                <a:solidFill>
                  <a:srgbClr val="991636"/>
                </a:solidFill>
                <a:latin typeface="Consolas" panose="020B0609020204030204" pitchFamily="49" charset="0"/>
                <a:ea typeface="MS Gothic" pitchFamily="2"/>
              </a:rPr>
              <a:t>Var</a:t>
            </a:r>
            <a:r>
              <a:rPr lang="en-GB" sz="1600" b="1" dirty="0">
                <a:solidFill>
                  <a:srgbClr val="991636"/>
                </a:solidFill>
                <a:latin typeface="Lucida Sans Typewriter" pitchFamily="18"/>
                <a:ea typeface="MS Gothic" pitchFamily="2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is the set of variable names (given in the </a:t>
            </a:r>
            <a:r>
              <a:rPr lang="en-GB" sz="1800" dirty="0" err="1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lexer</a:t>
            </a:r>
            <a:r>
              <a:rPr lang="en-GB" sz="1800" dirty="0">
                <a:solidFill>
                  <a:srgbClr val="000000"/>
                </a:solidFill>
                <a:latin typeface="Times New Roman" pitchFamily="18"/>
                <a:ea typeface="MS Gothic" pitchFamily="2"/>
              </a:rPr>
              <a:t> specification)‏</a:t>
            </a:r>
          </a:p>
          <a:p>
            <a:pPr marL="341280" lvl="0" indent="-341280">
              <a:lnSpc>
                <a:spcPct val="90000"/>
              </a:lnSpc>
              <a:spcBef>
                <a:spcPts val="323"/>
              </a:spcBef>
              <a:tabLst>
                <a:tab pos="456840" algn="l"/>
                <a:tab pos="914040" algn="l"/>
                <a:tab pos="1371239" algn="l"/>
                <a:tab pos="1828440" algn="l"/>
                <a:tab pos="2285640" algn="l"/>
                <a:tab pos="2742840" algn="l"/>
                <a:tab pos="3200040" algn="l"/>
                <a:tab pos="3657239" algn="l"/>
                <a:tab pos="4114440" algn="l"/>
                <a:tab pos="4571640" algn="l"/>
                <a:tab pos="5028840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GB" sz="1300" dirty="0">
              <a:latin typeface="Lucida Grande" pitchFamily="18"/>
            </a:endParaRPr>
          </a:p>
          <a:p>
            <a:pPr lvl="0">
              <a:lnSpc>
                <a:spcPct val="90000"/>
              </a:lnSpc>
              <a:spcBef>
                <a:spcPts val="499"/>
              </a:spcBef>
            </a:pPr>
            <a:r>
              <a:rPr lang="en-GB" sz="2000" dirty="0"/>
              <a:t>To represent this syntax as trees (abstract syntax) in </a:t>
            </a:r>
            <a:r>
              <a:rPr lang="en-GB" sz="2000" dirty="0" smtClean="0"/>
              <a:t>Racket</a:t>
            </a:r>
            <a:endParaRPr lang="en-GB" sz="2000" dirty="0"/>
          </a:p>
          <a:p>
            <a:pPr marL="341280" lvl="0" indent="-341280">
              <a:lnSpc>
                <a:spcPct val="90000"/>
              </a:lnSpc>
              <a:spcBef>
                <a:spcPts val="499"/>
              </a:spcBef>
              <a:tabLst>
                <a:tab pos="456840" algn="l"/>
                <a:tab pos="914040" algn="l"/>
                <a:tab pos="1371239" algn="l"/>
                <a:tab pos="1828440" algn="l"/>
                <a:tab pos="2285640" algn="l"/>
                <a:tab pos="2742840" algn="l"/>
                <a:tab pos="3200040" algn="l"/>
                <a:tab pos="3657239" algn="l"/>
                <a:tab pos="4114440" algn="l"/>
                <a:tab pos="4571640" algn="l"/>
                <a:tab pos="5028840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GB" sz="1800" dirty="0"/>
          </a:p>
          <a:p>
            <a:pPr marL="457200" lvl="1" indent="-284040">
              <a:spcBef>
                <a:spcPts val="374"/>
              </a:spcBef>
              <a:buNone/>
              <a:tabLst>
                <a:tab pos="856799" algn="l"/>
                <a:tab pos="1313999" algn="l"/>
                <a:tab pos="1771198" algn="l"/>
                <a:tab pos="2228399" algn="l"/>
                <a:tab pos="2685599" algn="l"/>
                <a:tab pos="3142799" algn="l"/>
                <a:tab pos="3599999" algn="l"/>
                <a:tab pos="4057198" algn="l"/>
                <a:tab pos="4514399" algn="l"/>
                <a:tab pos="4971599" algn="l"/>
                <a:tab pos="5428799" algn="l"/>
                <a:tab pos="5885998" algn="l"/>
                <a:tab pos="6343199" algn="l"/>
                <a:tab pos="6800399" algn="l"/>
                <a:tab pos="7257599" algn="l"/>
                <a:tab pos="7714799" algn="l"/>
                <a:tab pos="8171999" algn="l"/>
                <a:tab pos="8629199" algn="l"/>
                <a:tab pos="9086399" algn="l"/>
                <a:tab pos="9543599" algn="l"/>
              </a:tabLst>
            </a:pP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; 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exp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 := (make-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num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 number) </a:t>
            </a:r>
            <a:r>
              <a:rPr lang="en-GB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|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(make-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var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 symbol) </a:t>
            </a:r>
            <a:r>
              <a:rPr lang="en-GB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|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(make-app 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exp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 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exp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) </a:t>
            </a:r>
            <a:r>
              <a:rPr lang="en-GB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|</a:t>
            </a:r>
            <a:endParaRPr lang="en-GB" sz="1800" b="1" dirty="0">
              <a:solidFill>
                <a:srgbClr val="0000FF"/>
              </a:solidFill>
              <a:latin typeface="Consolas" panose="020B0609020204030204" pitchFamily="49" charset="0"/>
              <a:ea typeface="MS Gothic" pitchFamily="2"/>
            </a:endParaRPr>
          </a:p>
          <a:p>
            <a:pPr marL="457200" lvl="1" indent="-284040">
              <a:spcBef>
                <a:spcPts val="374"/>
              </a:spcBef>
              <a:buNone/>
              <a:tabLst>
                <a:tab pos="856799" algn="l"/>
                <a:tab pos="1313999" algn="l"/>
                <a:tab pos="1771198" algn="l"/>
                <a:tab pos="2228399" algn="l"/>
                <a:tab pos="2685599" algn="l"/>
                <a:tab pos="3142799" algn="l"/>
                <a:tab pos="3599999" algn="l"/>
                <a:tab pos="4057198" algn="l"/>
                <a:tab pos="4514399" algn="l"/>
                <a:tab pos="4971599" algn="l"/>
                <a:tab pos="5428799" algn="l"/>
                <a:tab pos="5885998" algn="l"/>
                <a:tab pos="6343199" algn="l"/>
                <a:tab pos="6800399" algn="l"/>
                <a:tab pos="7257599" algn="l"/>
                <a:tab pos="7714799" algn="l"/>
                <a:tab pos="8171999" algn="l"/>
                <a:tab pos="8629199" algn="l"/>
                <a:tab pos="9086399" algn="l"/>
                <a:tab pos="9543599" algn="l"/>
              </a:tabLst>
            </a:pP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;        </a:t>
            </a:r>
            <a:r>
              <a:rPr lang="en-GB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(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make-proc symbol 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exp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)‏</a:t>
            </a:r>
          </a:p>
          <a:p>
            <a:pPr marL="457200" lvl="1" indent="-284040">
              <a:spcBef>
                <a:spcPts val="374"/>
              </a:spcBef>
              <a:buNone/>
              <a:tabLst>
                <a:tab pos="856799" algn="l"/>
                <a:tab pos="1313999" algn="l"/>
                <a:tab pos="1771198" algn="l"/>
                <a:tab pos="2228399" algn="l"/>
                <a:tab pos="2685599" algn="l"/>
                <a:tab pos="3142799" algn="l"/>
                <a:tab pos="3599999" algn="l"/>
                <a:tab pos="4057198" algn="l"/>
                <a:tab pos="4514399" algn="l"/>
                <a:tab pos="4971599" algn="l"/>
                <a:tab pos="5428799" algn="l"/>
                <a:tab pos="5885998" algn="l"/>
                <a:tab pos="6343199" algn="l"/>
                <a:tab pos="6800399" algn="l"/>
                <a:tab pos="7257599" algn="l"/>
                <a:tab pos="7714799" algn="l"/>
                <a:tab pos="8171999" algn="l"/>
                <a:tab pos="8629199" algn="l"/>
                <a:tab pos="9086399" algn="l"/>
                <a:tab pos="9543599" algn="l"/>
              </a:tabLst>
            </a:pP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(define-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struct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 (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num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 n)) </a:t>
            </a:r>
            <a:r>
              <a:rPr lang="en-GB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;; </a:t>
            </a:r>
            <a:r>
              <a:rPr lang="en-GB" sz="1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num</a:t>
            </a:r>
            <a:r>
              <a:rPr lang="en-GB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 is the constructor name, n is a field        </a:t>
            </a:r>
            <a:endParaRPr lang="en-GB" sz="1800" b="1" dirty="0">
              <a:solidFill>
                <a:srgbClr val="0000FF"/>
              </a:solidFill>
              <a:latin typeface="Consolas" panose="020B0609020204030204" pitchFamily="49" charset="0"/>
              <a:ea typeface="MS Gothic" pitchFamily="2"/>
            </a:endParaRPr>
          </a:p>
          <a:p>
            <a:pPr marL="457200" lvl="1" indent="-284040">
              <a:spcBef>
                <a:spcPts val="374"/>
              </a:spcBef>
              <a:buNone/>
              <a:tabLst>
                <a:tab pos="856799" algn="l"/>
                <a:tab pos="1313999" algn="l"/>
                <a:tab pos="1771198" algn="l"/>
                <a:tab pos="2228399" algn="l"/>
                <a:tab pos="2685599" algn="l"/>
                <a:tab pos="3142799" algn="l"/>
                <a:tab pos="3599999" algn="l"/>
                <a:tab pos="4057198" algn="l"/>
                <a:tab pos="4514399" algn="l"/>
                <a:tab pos="4971599" algn="l"/>
                <a:tab pos="5428799" algn="l"/>
                <a:tab pos="5885998" algn="l"/>
                <a:tab pos="6343199" algn="l"/>
                <a:tab pos="6800399" algn="l"/>
                <a:tab pos="7257599" algn="l"/>
                <a:tab pos="7714799" algn="l"/>
                <a:tab pos="8171999" algn="l"/>
                <a:tab pos="8629199" algn="l"/>
                <a:tab pos="9086399" algn="l"/>
                <a:tab pos="9543599" algn="l"/>
              </a:tabLst>
            </a:pP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(define-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struct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 (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var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 s))            </a:t>
            </a:r>
          </a:p>
          <a:p>
            <a:pPr marL="457200" lvl="1" indent="-284040">
              <a:spcBef>
                <a:spcPts val="374"/>
              </a:spcBef>
              <a:buNone/>
              <a:tabLst>
                <a:tab pos="856799" algn="l"/>
                <a:tab pos="1313999" algn="l"/>
                <a:tab pos="1771198" algn="l"/>
                <a:tab pos="2228399" algn="l"/>
                <a:tab pos="2685599" algn="l"/>
                <a:tab pos="3142799" algn="l"/>
                <a:tab pos="3599999" algn="l"/>
                <a:tab pos="4057198" algn="l"/>
                <a:tab pos="4514399" algn="l"/>
                <a:tab pos="4971599" algn="l"/>
                <a:tab pos="5428799" algn="l"/>
                <a:tab pos="5885998" algn="l"/>
                <a:tab pos="6343199" algn="l"/>
                <a:tab pos="6800399" algn="l"/>
                <a:tab pos="7257599" algn="l"/>
                <a:tab pos="7714799" algn="l"/>
                <a:tab pos="8171999" algn="l"/>
                <a:tab pos="8629199" algn="l"/>
                <a:tab pos="9086399" algn="l"/>
                <a:tab pos="9543599" algn="l"/>
              </a:tabLst>
            </a:pP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(define-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struct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 (app 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rator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 rand))   </a:t>
            </a:r>
          </a:p>
          <a:p>
            <a:pPr marL="457200" lvl="1" indent="-284040">
              <a:spcBef>
                <a:spcPts val="374"/>
              </a:spcBef>
              <a:buNone/>
              <a:tabLst>
                <a:tab pos="856799" algn="l"/>
                <a:tab pos="1313999" algn="l"/>
                <a:tab pos="1771198" algn="l"/>
                <a:tab pos="2228399" algn="l"/>
                <a:tab pos="2685599" algn="l"/>
                <a:tab pos="3142799" algn="l"/>
                <a:tab pos="3599999" algn="l"/>
                <a:tab pos="4057198" algn="l"/>
                <a:tab pos="4514399" algn="l"/>
                <a:tab pos="4971599" algn="l"/>
                <a:tab pos="5428799" algn="l"/>
                <a:tab pos="5885998" algn="l"/>
                <a:tab pos="6343199" algn="l"/>
                <a:tab pos="6800399" algn="l"/>
                <a:tab pos="7257599" algn="l"/>
                <a:tab pos="7714799" algn="l"/>
                <a:tab pos="8171999" algn="l"/>
                <a:tab pos="8629199" algn="l"/>
                <a:tab pos="9086399" algn="l"/>
                <a:tab pos="9543599" algn="l"/>
              </a:tabLst>
            </a:pP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(define-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struct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 (proc 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param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 body))  ;; 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param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 is a </a:t>
            </a:r>
            <a:r>
              <a:rPr lang="en-GB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field name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not </a:t>
            </a:r>
            <a:r>
              <a:rPr lang="en-GB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a </a:t>
            </a:r>
            <a:r>
              <a:rPr lang="en-GB" sz="1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MS Gothic" pitchFamily="2"/>
              </a:rPr>
              <a:t>var</a:t>
            </a:r>
            <a:endParaRPr lang="en-GB" sz="1800" b="1" dirty="0">
              <a:solidFill>
                <a:srgbClr val="0000FF"/>
              </a:solidFill>
              <a:latin typeface="Consolas" panose="020B0609020204030204" pitchFamily="49" charset="0"/>
              <a:ea typeface="MS Gothic" pitchFamily="2"/>
            </a:endParaRPr>
          </a:p>
          <a:p>
            <a:pPr marL="341280" lvl="0" indent="-341280">
              <a:lnSpc>
                <a:spcPct val="90000"/>
              </a:lnSpc>
              <a:spcBef>
                <a:spcPts val="323"/>
              </a:spcBef>
              <a:tabLst>
                <a:tab pos="456840" algn="l"/>
                <a:tab pos="914040" algn="l"/>
                <a:tab pos="1371239" algn="l"/>
                <a:tab pos="1828440" algn="l"/>
                <a:tab pos="2285640" algn="l"/>
                <a:tab pos="2742840" algn="l"/>
                <a:tab pos="3200040" algn="l"/>
                <a:tab pos="3657239" algn="l"/>
                <a:tab pos="4114440" algn="l"/>
                <a:tab pos="4571640" algn="l"/>
                <a:tab pos="5028840" algn="l"/>
                <a:tab pos="5486039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GB" sz="1300" dirty="0">
              <a:latin typeface="Lucida Grande" pitchFamily="18"/>
            </a:endParaRPr>
          </a:p>
          <a:p>
            <a:pPr lvl="0">
              <a:lnSpc>
                <a:spcPct val="110000"/>
              </a:lnSpc>
              <a:spcBef>
                <a:spcPts val="499"/>
              </a:spcBef>
            </a:pPr>
            <a:r>
              <a:rPr lang="en-GB" sz="2000" dirty="0"/>
              <a:t>where an</a:t>
            </a:r>
            <a:r>
              <a:rPr lang="en-GB" sz="2000" b="1" dirty="0"/>
              <a:t> </a:t>
            </a:r>
            <a:r>
              <a:rPr lang="en-GB" sz="1700" b="1" dirty="0">
                <a:solidFill>
                  <a:srgbClr val="0000FF"/>
                </a:solidFill>
                <a:latin typeface="Lucida Sans Typewriter" pitchFamily="18"/>
              </a:rPr>
              <a:t>app</a:t>
            </a:r>
            <a:r>
              <a:rPr lang="en-GB" sz="2000" dirty="0"/>
              <a:t> structure represents a function application and a</a:t>
            </a:r>
            <a:r>
              <a:rPr lang="en-GB" sz="2000" b="1" dirty="0"/>
              <a:t> </a:t>
            </a:r>
            <a:r>
              <a:rPr lang="en-GB" sz="1700" b="1" dirty="0">
                <a:solidFill>
                  <a:srgbClr val="0000FF"/>
                </a:solidFill>
                <a:latin typeface="Lucida Sans Typewriter" pitchFamily="18"/>
              </a:rPr>
              <a:t>proc</a:t>
            </a:r>
            <a:r>
              <a:rPr lang="en-GB" sz="2000" dirty="0"/>
              <a:t> structure represents a function definition (typically a lambda-abstraction</a:t>
            </a:r>
            <a:r>
              <a:rPr lang="en-GB" sz="2000" dirty="0" smtClean="0"/>
              <a:t>).  Structures in Scheme correspond to structures in C/C++ and data classes in Java.</a:t>
            </a:r>
            <a:endParaRPr lang="en-GB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135107"/>
            <a:ext cx="7772400" cy="722736"/>
          </a:xfrm>
        </p:spPr>
        <p:txBody>
          <a:bodyPr wrap="square"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000" dirty="0"/>
              <a:t>Top Down (Predictive) Parsing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11629" y="1069509"/>
            <a:ext cx="8234438" cy="5204291"/>
          </a:xfrm>
        </p:spPr>
        <p:txBody>
          <a:bodyPr wrap="square"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300" dirty="0"/>
              <a:t>Idea: design the grammar so that we can always tell what rules can be used next starting from the root of the parse tree by looking </a:t>
            </a:r>
            <a:r>
              <a:rPr lang="en-GB" sz="2300" dirty="0" smtClean="0"/>
              <a:t>ahead (in a left-to-right scan) </a:t>
            </a:r>
            <a:r>
              <a:rPr lang="en-GB" sz="2300" dirty="0"/>
              <a:t>some small number (</a:t>
            </a:r>
            <a:r>
              <a:rPr lang="en-GB" sz="2300" i="1" dirty="0"/>
              <a:t>k</a:t>
            </a:r>
            <a:r>
              <a:rPr lang="en-GB" sz="2300" dirty="0"/>
              <a:t>) of </a:t>
            </a:r>
            <a:r>
              <a:rPr lang="en-GB" sz="2300" i="1" dirty="0"/>
              <a:t>tokens</a:t>
            </a:r>
            <a:r>
              <a:rPr lang="en-GB" sz="2300" dirty="0"/>
              <a:t> (formally LL(</a:t>
            </a:r>
            <a:r>
              <a:rPr lang="en-GB" sz="2300" i="1" dirty="0"/>
              <a:t>k</a:t>
            </a:r>
            <a:r>
              <a:rPr lang="en-GB" sz="2300" dirty="0"/>
              <a:t>) parsing in the context of a </a:t>
            </a:r>
            <a:r>
              <a:rPr lang="en-GB" sz="2300" i="1" dirty="0"/>
              <a:t>context-free grammar</a:t>
            </a:r>
            <a:r>
              <a:rPr lang="en-GB" sz="2300" dirty="0"/>
              <a:t> defining the set of legal programs)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300" dirty="0"/>
              <a:t>This algorithm an easily be implemented by manual coding using a technique called </a:t>
            </a:r>
            <a:r>
              <a:rPr lang="en-GB" sz="2300" i="1" dirty="0"/>
              <a:t>recursive descent</a:t>
            </a:r>
            <a:r>
              <a:rPr lang="en-GB" sz="2300" i="1" dirty="0" smtClean="0"/>
              <a:t>.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300" dirty="0" smtClean="0"/>
              <a:t>Conceptual </a:t>
            </a:r>
            <a:r>
              <a:rPr lang="en-GB" sz="2300" dirty="0"/>
              <a:t>aid: </a:t>
            </a:r>
            <a:r>
              <a:rPr lang="en-GB" sz="2300" dirty="0" smtClean="0"/>
              <a:t>we use </a:t>
            </a:r>
            <a:r>
              <a:rPr lang="en-GB" sz="2300" i="1" dirty="0" smtClean="0"/>
              <a:t>syntax </a:t>
            </a:r>
            <a:r>
              <a:rPr lang="en-GB" sz="2300" i="1" dirty="0"/>
              <a:t>diagrams</a:t>
            </a:r>
            <a:r>
              <a:rPr lang="en-GB" sz="2300" dirty="0"/>
              <a:t> to express the legal sequences of symbols that appear in production rules.  Syntax diagrams are </a:t>
            </a:r>
            <a:r>
              <a:rPr lang="en-GB" sz="2300" dirty="0" smtClean="0"/>
              <a:t>(almost) formally </a:t>
            </a:r>
            <a:r>
              <a:rPr lang="en-GB" sz="2300" dirty="0"/>
              <a:t>equivalent to context free grammars </a:t>
            </a:r>
            <a:r>
              <a:rPr lang="en-GB" sz="2300" dirty="0" smtClean="0"/>
              <a:t>but implicitly describe a simple recursive parsing strategy (recursive descent) if path branching can be resolved by look-ahead.  They are some small but important technical differences between syntax diagrams and extended context-free grammas which are generally ignored in the literature.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35000" y="112776"/>
            <a:ext cx="7772400" cy="722736"/>
          </a:xfrm>
        </p:spPr>
        <p:txBody>
          <a:bodyPr wrap="square"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000" dirty="0"/>
              <a:t>Top Down (Predictive) </a:t>
            </a:r>
            <a:r>
              <a:rPr lang="en-GB" sz="4000" dirty="0" smtClean="0"/>
              <a:t>Parsing cont.</a:t>
            </a:r>
            <a:endParaRPr lang="en-GB" sz="40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3401" y="959442"/>
            <a:ext cx="8229600" cy="5204291"/>
          </a:xfrm>
        </p:spPr>
        <p:txBody>
          <a:bodyPr wrap="square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0" algn="l"/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  <a:tab pos="9716760" algn="l"/>
                <a:tab pos="10173960" algn="l"/>
              </a:tabLst>
            </a:pPr>
            <a:r>
              <a:rPr lang="en-GB" sz="2200" dirty="0"/>
              <a:t>The intuition behind syntax diagrams is program </a:t>
            </a:r>
            <a:r>
              <a:rPr lang="en-GB" sz="2200" i="1" dirty="0"/>
              <a:t>recognition</a:t>
            </a:r>
            <a:r>
              <a:rPr lang="en-GB" sz="2200" dirty="0"/>
              <a:t> (parsing) while the intuition behind context-free grammars is program </a:t>
            </a:r>
            <a:r>
              <a:rPr lang="en-GB" sz="2200" i="1" dirty="0"/>
              <a:t>generation</a:t>
            </a:r>
            <a:r>
              <a:rPr lang="en-GB" sz="2200" dirty="0"/>
              <a:t>.  A key example where these two formalizations disagree is </a:t>
            </a:r>
            <a:r>
              <a:rPr lang="en-GB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200" dirty="0"/>
              <a:t> statements with optional </a:t>
            </a:r>
            <a:r>
              <a:rPr lang="en-GB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200" dirty="0"/>
              <a:t> clauses.  The extended CFG formulation is ambiguous (which </a:t>
            </a:r>
            <a:r>
              <a:rPr lang="en-GB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200" dirty="0"/>
              <a:t> does a specific </a:t>
            </a:r>
            <a:r>
              <a:rPr lang="en-GB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200" dirty="0"/>
              <a:t> </a:t>
            </a:r>
            <a:r>
              <a:rPr lang="en-GB" sz="2200" dirty="0" smtClean="0"/>
              <a:t>match?) </a:t>
            </a:r>
            <a:r>
              <a:rPr lang="en-GB" sz="2200" dirty="0"/>
              <a:t>while the syntax diagram formulation is not (because of the maximal matching restriction in the recognition process).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0" algn="l"/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  <a:tab pos="9716760" algn="l"/>
                <a:tab pos="10173960" algn="l"/>
              </a:tabLst>
            </a:pPr>
            <a:r>
              <a:rPr lang="en-GB" sz="2200" dirty="0" smtClean="0"/>
              <a:t>Intuition</a:t>
            </a:r>
            <a:r>
              <a:rPr lang="en-GB" sz="2200" dirty="0"/>
              <a:t>: </a:t>
            </a:r>
            <a:r>
              <a:rPr lang="en-GB" sz="2200" i="1" dirty="0"/>
              <a:t>k</a:t>
            </a:r>
            <a:r>
              <a:rPr lang="en-GB" sz="2200" dirty="0"/>
              <a:t>-symbol look-ahead is used to determine which branch to take at a fork in a syntax diagram.</a:t>
            </a:r>
          </a:p>
          <a:p>
            <a:pPr marL="285750" lvl="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0" algn="l"/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  <a:tab pos="9716760" algn="l"/>
                <a:tab pos="10173960" algn="l"/>
              </a:tabLst>
            </a:pPr>
            <a:r>
              <a:rPr lang="en-GB" sz="2200" dirty="0" smtClean="0"/>
              <a:t>We </a:t>
            </a:r>
            <a:r>
              <a:rPr lang="en-GB" sz="2200" dirty="0"/>
              <a:t>try to design LL(</a:t>
            </a:r>
            <a:r>
              <a:rPr lang="en-GB" sz="2200" i="1" dirty="0"/>
              <a:t>k</a:t>
            </a:r>
            <a:r>
              <a:rPr lang="en-GB" sz="2200" dirty="0"/>
              <a:t>) grammars (and the corresponding syntax diagrams) so that </a:t>
            </a:r>
            <a:r>
              <a:rPr lang="en-GB" sz="2200" i="1" dirty="0"/>
              <a:t>k</a:t>
            </a:r>
            <a:r>
              <a:rPr lang="en-GB" sz="2200" dirty="0"/>
              <a:t> is ≤ 1.  T</a:t>
            </a:r>
            <a:r>
              <a:rPr lang="en-GB" sz="2200" dirty="0" smtClean="0"/>
              <a:t>he </a:t>
            </a:r>
            <a:r>
              <a:rPr lang="en-GB" sz="2200" dirty="0"/>
              <a:t>precise definition of LL(</a:t>
            </a:r>
            <a:r>
              <a:rPr lang="en-GB" sz="2200" i="1" dirty="0"/>
              <a:t>k</a:t>
            </a:r>
            <a:r>
              <a:rPr lang="en-GB" sz="2200" dirty="0"/>
              <a:t>) is </a:t>
            </a:r>
            <a:r>
              <a:rPr lang="en-GB" sz="2200" dirty="0" smtClean="0"/>
              <a:t>subtle; </a:t>
            </a:r>
            <a:r>
              <a:rPr lang="en-GB" sz="2200" dirty="0"/>
              <a:t>if a parser can decide which branch </a:t>
            </a:r>
            <a:r>
              <a:rPr lang="en-GB" sz="2200" dirty="0" smtClean="0"/>
              <a:t>(to </a:t>
            </a:r>
            <a:r>
              <a:rPr lang="en-GB" sz="2200" dirty="0"/>
              <a:t>take at a branching point in a syntax diagram using the next symbol in the input is LL(0) not LL(1).  Looking at the next symbol to determine which branch to take is not classified as looking </a:t>
            </a:r>
            <a:r>
              <a:rPr lang="en-GB" sz="2200" dirty="0" smtClean="0"/>
              <a:t>ahead.</a:t>
            </a:r>
          </a:p>
          <a:p>
            <a:pPr marL="285750" lvl="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0" algn="l"/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  <a:tab pos="9716760" algn="l"/>
                <a:tab pos="10173960" algn="l"/>
              </a:tabLst>
            </a:pPr>
            <a:r>
              <a:rPr lang="en-GB" sz="2200" dirty="0"/>
              <a:t>Reference: see </a:t>
            </a:r>
            <a:r>
              <a:rPr lang="en-GB" sz="2200" dirty="0">
                <a:solidFill>
                  <a:srgbClr val="0000FF"/>
                </a:solidFill>
                <a:latin typeface="Consolas" panose="020B0609020204030204" pitchFamily="49" charset="0"/>
                <a:hlinkClick r:id="rId3"/>
              </a:rPr>
              <a:t>http://www.bottlecaps.de/rr/ui</a:t>
            </a:r>
            <a:endParaRPr lang="en-GB" sz="2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tabLst>
                <a:tab pos="0" algn="l"/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  <a:tab pos="9716760" algn="l"/>
                <a:tab pos="10173960" algn="l"/>
              </a:tabLst>
            </a:pPr>
            <a:endParaRPr lang="en-GB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1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3992</TotalTime>
  <Words>873</Words>
  <Application>Microsoft Office PowerPoint</Application>
  <PresentationFormat>On-screen Show (4:3)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MS Gothic</vt:lpstr>
      <vt:lpstr>Arial</vt:lpstr>
      <vt:lpstr>Calibri</vt:lpstr>
      <vt:lpstr>Consolas</vt:lpstr>
      <vt:lpstr>Droid Sans Fallback</vt:lpstr>
      <vt:lpstr>FreeSans</vt:lpstr>
      <vt:lpstr>Lucida Grande</vt:lpstr>
      <vt:lpstr>Lucida Sans Typewriter</vt:lpstr>
      <vt:lpstr>Times New Roman</vt:lpstr>
      <vt:lpstr>Default</vt:lpstr>
      <vt:lpstr>Comp 411 Principles of Programming Languages Lecture 2 Syntax</vt:lpstr>
      <vt:lpstr>Syntax: The Boring Part of Programming Languages </vt:lpstr>
      <vt:lpstr>Lexical Analysis</vt:lpstr>
      <vt:lpstr>Lexical Analysis, cont.</vt:lpstr>
      <vt:lpstr>Parsing</vt:lpstr>
      <vt:lpstr>Parsing Token Streams into Trees</vt:lpstr>
      <vt:lpstr>A Simple Example</vt:lpstr>
      <vt:lpstr>Top Down (Predictive) Parsing</vt:lpstr>
      <vt:lpstr>Top Down (Predictive) Parsing cont.</vt:lpstr>
      <vt:lpstr>Example: Jam Syntax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311 Lecture 1 Course Overview and Culture</dc:title>
  <dc:creator>Trial User</dc:creator>
  <cp:lastModifiedBy>Robert Cartwright</cp:lastModifiedBy>
  <cp:revision>45</cp:revision>
  <dcterms:modified xsi:type="dcterms:W3CDTF">2022-01-19T04:47:35Z</dcterms:modified>
</cp:coreProperties>
</file>