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6" r:id="rId2"/>
    <p:sldId id="257" r:id="rId3"/>
    <p:sldId id="258" r:id="rId4"/>
    <p:sldId id="264" r:id="rId5"/>
    <p:sldId id="265" r:id="rId6"/>
    <p:sldId id="259" r:id="rId7"/>
    <p:sldId id="260" r:id="rId8"/>
    <p:sldId id="261" r:id="rId9"/>
    <p:sldId id="262" r:id="rId10"/>
    <p:sldId id="266"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7973" autoAdjust="0"/>
    <p:restoredTop sz="94660"/>
  </p:normalViewPr>
  <p:slideViewPr>
    <p:cSldViewPr snapToGrid="0">
      <p:cViewPr varScale="1">
        <p:scale>
          <a:sx n="90" d="100"/>
          <a:sy n="90" d="100"/>
        </p:scale>
        <p:origin x="1771" y="67"/>
      </p:cViewPr>
      <p:guideLst/>
    </p:cSldViewPr>
  </p:slideViewPr>
  <p:notesTextViewPr>
    <p:cViewPr>
      <p:scale>
        <a:sx n="1" d="1"/>
        <a:sy n="1" d="1"/>
      </p:scale>
      <p:origin x="0" y="0"/>
    </p:cViewPr>
  </p:notesTextViewPr>
  <p:notesViewPr>
    <p:cSldViewPr snapToGrid="0">
      <p:cViewPr varScale="1">
        <p:scale>
          <a:sx n="68" d="100"/>
          <a:sy n="68" d="100"/>
        </p:scale>
        <p:origin x="2366" y="8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4BD12F-4C10-463E-A425-1B8321924338}" type="datetimeFigureOut">
              <a:rPr lang="en-US" smtClean="0"/>
              <a:t>1/18/2022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D025B3-9975-422A-A39C-95EBF7C72305}" type="slidenum">
              <a:rPr lang="en-US" smtClean="0"/>
              <a:t>‹#›</a:t>
            </a:fld>
            <a:endParaRPr lang="en-US"/>
          </a:p>
        </p:txBody>
      </p:sp>
    </p:spTree>
    <p:extLst>
      <p:ext uri="{BB962C8B-B14F-4D97-AF65-F5344CB8AC3E}">
        <p14:creationId xmlns:p14="http://schemas.microsoft.com/office/powerpoint/2010/main" val="811231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Rectangle 1"/>
          <p:cNvSpPr/>
          <p:nvPr/>
        </p:nvSpPr>
        <p:spPr>
          <a:xfrm>
            <a:off x="0" y="0"/>
            <a:ext cx="6858000" cy="9144000"/>
          </a:xfrm>
          <a:prstGeom prst="rect">
            <a:avLst/>
          </a:prstGeom>
          <a:solidFill>
            <a:srgbClr val="FFFFFF"/>
          </a:solidFill>
          <a:ln w="9360">
            <a:noFill/>
          </a:ln>
        </p:spPr>
      </p:sp>
      <p:sp>
        <p:nvSpPr>
          <p:cNvPr id="41" name="CustomShape 2"/>
          <p:cNvSpPr/>
          <p:nvPr/>
        </p:nvSpPr>
        <p:spPr>
          <a:xfrm>
            <a:off x="0" y="0"/>
            <a:ext cx="6858000" cy="9144000"/>
          </a:xfrm>
          <a:custGeom>
            <a:avLst/>
            <a:gdLst/>
            <a:ahLst/>
            <a:cxnLst/>
            <a:rect l="0" t="0" r="r" b="b"/>
            <a:pathLst>
              <a:path w="19052" h="25401">
                <a:moveTo>
                  <a:pt x="4" y="0"/>
                </a:moveTo>
                <a:cubicBezTo>
                  <a:pt x="2" y="0"/>
                  <a:pt x="0" y="2"/>
                  <a:pt x="0" y="4"/>
                </a:cubicBezTo>
                <a:lnTo>
                  <a:pt x="0" y="25396"/>
                </a:lnTo>
                <a:cubicBezTo>
                  <a:pt x="0" y="25398"/>
                  <a:pt x="2" y="25400"/>
                  <a:pt x="4" y="25400"/>
                </a:cubicBezTo>
                <a:lnTo>
                  <a:pt x="19046" y="25400"/>
                </a:lnTo>
                <a:cubicBezTo>
                  <a:pt x="19048" y="25400"/>
                  <a:pt x="19051" y="25398"/>
                  <a:pt x="19051" y="25396"/>
                </a:cubicBezTo>
                <a:lnTo>
                  <a:pt x="19051" y="4"/>
                </a:lnTo>
                <a:cubicBezTo>
                  <a:pt x="19051" y="2"/>
                  <a:pt x="19048" y="0"/>
                  <a:pt x="19046" y="0"/>
                </a:cubicBezTo>
                <a:lnTo>
                  <a:pt x="4" y="0"/>
                </a:lnTo>
              </a:path>
            </a:pathLst>
          </a:custGeom>
          <a:solidFill>
            <a:srgbClr val="FFFFFF"/>
          </a:solidFill>
          <a:ln>
            <a:noFill/>
          </a:ln>
        </p:spPr>
        <p:style>
          <a:lnRef idx="0">
            <a:scrgbClr r="0" g="0" b="0"/>
          </a:lnRef>
          <a:fillRef idx="0">
            <a:scrgbClr r="0" g="0" b="0"/>
          </a:fillRef>
          <a:effectRef idx="0">
            <a:scrgbClr r="0" g="0" b="0"/>
          </a:effectRef>
          <a:fontRef idx="minor"/>
        </p:style>
      </p:sp>
      <p:sp>
        <p:nvSpPr>
          <p:cNvPr id="42" name="CustomShape 3"/>
          <p:cNvSpPr/>
          <p:nvPr/>
        </p:nvSpPr>
        <p:spPr>
          <a:xfrm>
            <a:off x="0" y="0"/>
            <a:ext cx="6858000" cy="9144000"/>
          </a:xfrm>
          <a:custGeom>
            <a:avLst/>
            <a:gdLst/>
            <a:ahLst/>
            <a:cxnLst/>
            <a:rect l="0" t="0" r="r" b="b"/>
            <a:pathLst>
              <a:path w="19052" h="25401">
                <a:moveTo>
                  <a:pt x="4" y="0"/>
                </a:moveTo>
                <a:cubicBezTo>
                  <a:pt x="2" y="0"/>
                  <a:pt x="0" y="2"/>
                  <a:pt x="0" y="4"/>
                </a:cubicBezTo>
                <a:lnTo>
                  <a:pt x="0" y="25396"/>
                </a:lnTo>
                <a:cubicBezTo>
                  <a:pt x="0" y="25398"/>
                  <a:pt x="2" y="25400"/>
                  <a:pt x="4" y="25400"/>
                </a:cubicBezTo>
                <a:lnTo>
                  <a:pt x="19046" y="25400"/>
                </a:lnTo>
                <a:cubicBezTo>
                  <a:pt x="19048" y="25400"/>
                  <a:pt x="19051" y="25398"/>
                  <a:pt x="19051" y="25396"/>
                </a:cubicBezTo>
                <a:lnTo>
                  <a:pt x="19051" y="4"/>
                </a:lnTo>
                <a:cubicBezTo>
                  <a:pt x="19051" y="2"/>
                  <a:pt x="19048" y="0"/>
                  <a:pt x="19046" y="0"/>
                </a:cubicBezTo>
                <a:lnTo>
                  <a:pt x="4" y="0"/>
                </a:lnTo>
              </a:path>
            </a:pathLst>
          </a:custGeom>
          <a:solidFill>
            <a:srgbClr val="FFFFFF"/>
          </a:solidFill>
          <a:ln>
            <a:noFill/>
          </a:ln>
        </p:spPr>
        <p:style>
          <a:lnRef idx="0">
            <a:scrgbClr r="0" g="0" b="0"/>
          </a:lnRef>
          <a:fillRef idx="0">
            <a:scrgbClr r="0" g="0" b="0"/>
          </a:fillRef>
          <a:effectRef idx="0">
            <a:scrgbClr r="0" g="0" b="0"/>
          </a:effectRef>
          <a:fontRef idx="minor"/>
        </p:style>
      </p:sp>
      <p:sp>
        <p:nvSpPr>
          <p:cNvPr id="43" name="CustomShape 4"/>
          <p:cNvSpPr/>
          <p:nvPr/>
        </p:nvSpPr>
        <p:spPr>
          <a:xfrm>
            <a:off x="0" y="0"/>
            <a:ext cx="6858000" cy="9144000"/>
          </a:xfrm>
          <a:custGeom>
            <a:avLst/>
            <a:gdLst/>
            <a:ahLst/>
            <a:cxnLst/>
            <a:rect l="0" t="0" r="r" b="b"/>
            <a:pathLst>
              <a:path w="19052" h="25401">
                <a:moveTo>
                  <a:pt x="4" y="0"/>
                </a:moveTo>
                <a:cubicBezTo>
                  <a:pt x="2" y="0"/>
                  <a:pt x="0" y="2"/>
                  <a:pt x="0" y="4"/>
                </a:cubicBezTo>
                <a:lnTo>
                  <a:pt x="0" y="25396"/>
                </a:lnTo>
                <a:cubicBezTo>
                  <a:pt x="0" y="25398"/>
                  <a:pt x="2" y="25400"/>
                  <a:pt x="4" y="25400"/>
                </a:cubicBezTo>
                <a:lnTo>
                  <a:pt x="19046" y="25400"/>
                </a:lnTo>
                <a:cubicBezTo>
                  <a:pt x="19048" y="25400"/>
                  <a:pt x="19051" y="25398"/>
                  <a:pt x="19051" y="25396"/>
                </a:cubicBezTo>
                <a:lnTo>
                  <a:pt x="19051" y="4"/>
                </a:lnTo>
                <a:cubicBezTo>
                  <a:pt x="19051" y="2"/>
                  <a:pt x="19048" y="0"/>
                  <a:pt x="19046" y="0"/>
                </a:cubicBezTo>
                <a:lnTo>
                  <a:pt x="4" y="0"/>
                </a:lnTo>
              </a:path>
            </a:pathLst>
          </a:custGeom>
          <a:solidFill>
            <a:srgbClr val="FFFFFF"/>
          </a:solidFill>
          <a:ln>
            <a:noFill/>
          </a:ln>
        </p:spPr>
        <p:style>
          <a:lnRef idx="0">
            <a:scrgbClr r="0" g="0" b="0"/>
          </a:lnRef>
          <a:fillRef idx="0">
            <a:scrgbClr r="0" g="0" b="0"/>
          </a:fillRef>
          <a:effectRef idx="0">
            <a:scrgbClr r="0" g="0" b="0"/>
          </a:effectRef>
          <a:fontRef idx="minor"/>
        </p:style>
      </p:sp>
      <p:sp>
        <p:nvSpPr>
          <p:cNvPr id="44" name="CustomShape 5"/>
          <p:cNvSpPr/>
          <p:nvPr/>
        </p:nvSpPr>
        <p:spPr>
          <a:xfrm>
            <a:off x="0" y="0"/>
            <a:ext cx="6858000" cy="9144000"/>
          </a:xfrm>
          <a:custGeom>
            <a:avLst/>
            <a:gdLst/>
            <a:ahLst/>
            <a:cxnLst/>
            <a:rect l="0" t="0" r="r" b="b"/>
            <a:pathLst>
              <a:path w="19052" h="25401">
                <a:moveTo>
                  <a:pt x="4" y="0"/>
                </a:moveTo>
                <a:cubicBezTo>
                  <a:pt x="2" y="0"/>
                  <a:pt x="0" y="2"/>
                  <a:pt x="0" y="4"/>
                </a:cubicBezTo>
                <a:lnTo>
                  <a:pt x="0" y="25396"/>
                </a:lnTo>
                <a:cubicBezTo>
                  <a:pt x="0" y="25398"/>
                  <a:pt x="2" y="25400"/>
                  <a:pt x="4" y="25400"/>
                </a:cubicBezTo>
                <a:lnTo>
                  <a:pt x="19046" y="25400"/>
                </a:lnTo>
                <a:cubicBezTo>
                  <a:pt x="19048" y="25400"/>
                  <a:pt x="19051" y="25398"/>
                  <a:pt x="19051" y="25396"/>
                </a:cubicBezTo>
                <a:lnTo>
                  <a:pt x="19051" y="4"/>
                </a:lnTo>
                <a:cubicBezTo>
                  <a:pt x="19051" y="2"/>
                  <a:pt x="19048" y="0"/>
                  <a:pt x="19046" y="0"/>
                </a:cubicBezTo>
                <a:lnTo>
                  <a:pt x="4" y="0"/>
                </a:lnTo>
              </a:path>
            </a:pathLst>
          </a:custGeom>
          <a:solidFill>
            <a:srgbClr val="FFFFFF"/>
          </a:solidFill>
          <a:ln>
            <a:noFill/>
          </a:ln>
        </p:spPr>
        <p:style>
          <a:lnRef idx="0">
            <a:scrgbClr r="0" g="0" b="0"/>
          </a:lnRef>
          <a:fillRef idx="0">
            <a:scrgbClr r="0" g="0" b="0"/>
          </a:fillRef>
          <a:effectRef idx="0">
            <a:scrgbClr r="0" g="0" b="0"/>
          </a:effectRef>
          <a:fontRef idx="minor"/>
        </p:style>
      </p:sp>
      <p:sp>
        <p:nvSpPr>
          <p:cNvPr id="45" name="PlaceHolder 6"/>
          <p:cNvSpPr>
            <a:spLocks noGrp="1"/>
          </p:cNvSpPr>
          <p:nvPr>
            <p:ph type="body"/>
          </p:nvPr>
        </p:nvSpPr>
        <p:spPr>
          <a:xfrm>
            <a:off x="685800" y="4343400"/>
            <a:ext cx="5478480" cy="4108680"/>
          </a:xfrm>
          <a:prstGeom prst="rect">
            <a:avLst/>
          </a:prstGeom>
        </p:spPr>
        <p:txBody>
          <a:bodyPr lIns="0" tIns="0" rIns="0" bIns="0"/>
          <a:lstStyle/>
          <a:p>
            <a:r>
              <a:rPr lang="en-US" sz="1200" b="0" strike="noStrike" spc="-1">
                <a:solidFill>
                  <a:srgbClr val="000000"/>
                </a:solidFill>
                <a:uFill>
                  <a:solidFill>
                    <a:srgbClr val="FFFFFF"/>
                  </a:solidFill>
                </a:uFill>
                <a:latin typeface="Times New Roman"/>
              </a:rPr>
              <a:t>Click to edit the notes format</a:t>
            </a:r>
          </a:p>
        </p:txBody>
      </p:sp>
    </p:spTree>
    <p:extLst>
      <p:ext uri="{BB962C8B-B14F-4D97-AF65-F5344CB8AC3E}">
        <p14:creationId xmlns:p14="http://schemas.microsoft.com/office/powerpoint/2010/main" val="1882378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2143080" y="695160"/>
            <a:ext cx="2571840" cy="3429000"/>
          </a:xfrm>
          <a:custGeom>
            <a:avLst/>
            <a:gdLst/>
            <a:ahLst/>
            <a:cxnLst/>
            <a:rect l="l" t="t" r="r" b="b"/>
            <a:pathLst>
              <a:path w="21600" h="21600">
                <a:moveTo>
                  <a:pt x="0" y="0"/>
                </a:moveTo>
                <a:lnTo>
                  <a:pt x="21600" y="0"/>
                </a:lnTo>
                <a:lnTo>
                  <a:pt x="21600" y="21600"/>
                </a:lnTo>
                <a:lnTo>
                  <a:pt x="0" y="21600"/>
                </a:lnTo>
                <a:lnTo>
                  <a:pt x="0" y="0"/>
                </a:lnTo>
                <a:close/>
              </a:path>
            </a:pathLst>
          </a:custGeom>
          <a:solidFill>
            <a:srgbClr val="FFFFFF"/>
          </a:solidFill>
          <a:ln w="9360">
            <a:solidFill>
              <a:srgbClr val="000000"/>
            </a:solidFill>
            <a:miter/>
          </a:ln>
        </p:spPr>
        <p:style>
          <a:lnRef idx="0">
            <a:scrgbClr r="0" g="0" b="0"/>
          </a:lnRef>
          <a:fillRef idx="0">
            <a:scrgbClr r="0" g="0" b="0"/>
          </a:fillRef>
          <a:effectRef idx="0">
            <a:scrgbClr r="0" g="0" b="0"/>
          </a:effectRef>
          <a:fontRef idx="minor"/>
        </p:style>
      </p:sp>
      <p:sp>
        <p:nvSpPr>
          <p:cNvPr id="90" name="PlaceHolder 2"/>
          <p:cNvSpPr>
            <a:spLocks noGrp="1"/>
          </p:cNvSpPr>
          <p:nvPr>
            <p:ph type="body"/>
          </p:nvPr>
        </p:nvSpPr>
        <p:spPr>
          <a:xfrm>
            <a:off x="685440" y="4343040"/>
            <a:ext cx="5481720" cy="4112280"/>
          </a:xfrm>
          <a:prstGeom prst="rect">
            <a:avLst/>
          </a:prstGeom>
        </p:spPr>
        <p:txBody>
          <a:bodyPr lIns="0" tIns="0" rIns="0" bIns="0"/>
          <a:lstStyle/>
          <a:p>
            <a:endParaRPr lang="en-US"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798724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2143080" y="695160"/>
            <a:ext cx="2571840" cy="3429000"/>
          </a:xfrm>
          <a:custGeom>
            <a:avLst/>
            <a:gdLst/>
            <a:ahLst/>
            <a:cxnLst/>
            <a:rect l="l" t="t" r="r" b="b"/>
            <a:pathLst>
              <a:path w="21600" h="21600">
                <a:moveTo>
                  <a:pt x="0" y="0"/>
                </a:moveTo>
                <a:lnTo>
                  <a:pt x="21600" y="0"/>
                </a:lnTo>
                <a:lnTo>
                  <a:pt x="21600" y="21600"/>
                </a:lnTo>
                <a:lnTo>
                  <a:pt x="0" y="21600"/>
                </a:lnTo>
                <a:lnTo>
                  <a:pt x="0" y="0"/>
                </a:lnTo>
                <a:close/>
              </a:path>
            </a:pathLst>
          </a:custGeom>
          <a:solidFill>
            <a:srgbClr val="FFFFFF"/>
          </a:solidFill>
          <a:ln w="9360">
            <a:solidFill>
              <a:srgbClr val="000000"/>
            </a:solidFill>
            <a:miter/>
          </a:ln>
        </p:spPr>
        <p:style>
          <a:lnRef idx="0">
            <a:scrgbClr r="0" g="0" b="0"/>
          </a:lnRef>
          <a:fillRef idx="0">
            <a:scrgbClr r="0" g="0" b="0"/>
          </a:fillRef>
          <a:effectRef idx="0">
            <a:scrgbClr r="0" g="0" b="0"/>
          </a:effectRef>
          <a:fontRef idx="minor"/>
        </p:style>
      </p:sp>
      <p:sp>
        <p:nvSpPr>
          <p:cNvPr id="102" name="PlaceHolder 2"/>
          <p:cNvSpPr>
            <a:spLocks noGrp="1"/>
          </p:cNvSpPr>
          <p:nvPr>
            <p:ph type="body"/>
          </p:nvPr>
        </p:nvSpPr>
        <p:spPr>
          <a:xfrm>
            <a:off x="685440" y="4343040"/>
            <a:ext cx="5481720" cy="4112280"/>
          </a:xfrm>
          <a:prstGeom prst="rect">
            <a:avLst/>
          </a:prstGeom>
        </p:spPr>
        <p:txBody>
          <a:bodyPr lIns="0" tIns="0" rIns="0" bIns="0"/>
          <a:lstStyle/>
          <a:p>
            <a:endParaRPr lang="en-US"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158934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2143080" y="695160"/>
            <a:ext cx="2571840" cy="3429000"/>
          </a:xfrm>
          <a:custGeom>
            <a:avLst/>
            <a:gdLst/>
            <a:ahLst/>
            <a:cxnLst/>
            <a:rect l="l" t="t" r="r" b="b"/>
            <a:pathLst>
              <a:path w="21600" h="21600">
                <a:moveTo>
                  <a:pt x="0" y="0"/>
                </a:moveTo>
                <a:lnTo>
                  <a:pt x="21600" y="0"/>
                </a:lnTo>
                <a:lnTo>
                  <a:pt x="21600" y="21600"/>
                </a:lnTo>
                <a:lnTo>
                  <a:pt x="0" y="21600"/>
                </a:lnTo>
                <a:lnTo>
                  <a:pt x="0" y="0"/>
                </a:lnTo>
                <a:close/>
              </a:path>
            </a:pathLst>
          </a:custGeom>
          <a:solidFill>
            <a:srgbClr val="FFFFFF"/>
          </a:solidFill>
          <a:ln w="9360">
            <a:solidFill>
              <a:srgbClr val="000000"/>
            </a:solidFill>
            <a:miter/>
          </a:ln>
        </p:spPr>
        <p:style>
          <a:lnRef idx="0">
            <a:scrgbClr r="0" g="0" b="0"/>
          </a:lnRef>
          <a:fillRef idx="0">
            <a:scrgbClr r="0" g="0" b="0"/>
          </a:fillRef>
          <a:effectRef idx="0">
            <a:scrgbClr r="0" g="0" b="0"/>
          </a:effectRef>
          <a:fontRef idx="minor"/>
        </p:style>
      </p:sp>
      <p:sp>
        <p:nvSpPr>
          <p:cNvPr id="104" name="PlaceHolder 2"/>
          <p:cNvSpPr>
            <a:spLocks noGrp="1"/>
          </p:cNvSpPr>
          <p:nvPr>
            <p:ph type="body"/>
          </p:nvPr>
        </p:nvSpPr>
        <p:spPr>
          <a:xfrm>
            <a:off x="685440" y="4343040"/>
            <a:ext cx="5481720" cy="4112280"/>
          </a:xfrm>
          <a:prstGeom prst="rect">
            <a:avLst/>
          </a:prstGeom>
        </p:spPr>
        <p:txBody>
          <a:bodyPr lIns="0" tIns="0" rIns="0" bIns="0"/>
          <a:lstStyle/>
          <a:p>
            <a:endParaRPr lang="en-US"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826380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2143080" y="695160"/>
            <a:ext cx="2571840" cy="3429000"/>
          </a:xfrm>
          <a:custGeom>
            <a:avLst/>
            <a:gdLst/>
            <a:ahLst/>
            <a:cxnLst/>
            <a:rect l="l" t="t" r="r" b="b"/>
            <a:pathLst>
              <a:path w="21600" h="21600">
                <a:moveTo>
                  <a:pt x="0" y="0"/>
                </a:moveTo>
                <a:lnTo>
                  <a:pt x="21600" y="0"/>
                </a:lnTo>
                <a:lnTo>
                  <a:pt x="21600" y="21600"/>
                </a:lnTo>
                <a:lnTo>
                  <a:pt x="0" y="21600"/>
                </a:lnTo>
                <a:lnTo>
                  <a:pt x="0" y="0"/>
                </a:lnTo>
                <a:close/>
              </a:path>
            </a:pathLst>
          </a:custGeom>
          <a:solidFill>
            <a:srgbClr val="FFFFFF"/>
          </a:solidFill>
          <a:ln w="9360">
            <a:solidFill>
              <a:srgbClr val="000000"/>
            </a:solidFill>
            <a:miter/>
          </a:ln>
        </p:spPr>
        <p:style>
          <a:lnRef idx="0">
            <a:scrgbClr r="0" g="0" b="0"/>
          </a:lnRef>
          <a:fillRef idx="0">
            <a:scrgbClr r="0" g="0" b="0"/>
          </a:fillRef>
          <a:effectRef idx="0">
            <a:scrgbClr r="0" g="0" b="0"/>
          </a:effectRef>
          <a:fontRef idx="minor"/>
        </p:style>
      </p:sp>
      <p:sp>
        <p:nvSpPr>
          <p:cNvPr id="92" name="PlaceHolder 2"/>
          <p:cNvSpPr>
            <a:spLocks noGrp="1"/>
          </p:cNvSpPr>
          <p:nvPr>
            <p:ph type="body"/>
          </p:nvPr>
        </p:nvSpPr>
        <p:spPr>
          <a:xfrm>
            <a:off x="685440" y="4343040"/>
            <a:ext cx="5481720" cy="4112280"/>
          </a:xfrm>
          <a:prstGeom prst="rect">
            <a:avLst/>
          </a:prstGeom>
        </p:spPr>
        <p:txBody>
          <a:bodyPr lIns="0" tIns="0" rIns="0" bIns="0"/>
          <a:lstStyle/>
          <a:p>
            <a:endParaRPr lang="en-US"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063100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2143080" y="695160"/>
            <a:ext cx="2571840" cy="3429000"/>
          </a:xfrm>
          <a:custGeom>
            <a:avLst/>
            <a:gdLst/>
            <a:ahLst/>
            <a:cxnLst/>
            <a:rect l="l" t="t" r="r" b="b"/>
            <a:pathLst>
              <a:path w="21600" h="21600">
                <a:moveTo>
                  <a:pt x="0" y="0"/>
                </a:moveTo>
                <a:lnTo>
                  <a:pt x="21600" y="0"/>
                </a:lnTo>
                <a:lnTo>
                  <a:pt x="21600" y="21600"/>
                </a:lnTo>
                <a:lnTo>
                  <a:pt x="0" y="21600"/>
                </a:lnTo>
                <a:lnTo>
                  <a:pt x="0" y="0"/>
                </a:lnTo>
                <a:close/>
              </a:path>
            </a:pathLst>
          </a:custGeom>
          <a:solidFill>
            <a:srgbClr val="FFFFFF"/>
          </a:solidFill>
          <a:ln w="9360">
            <a:solidFill>
              <a:srgbClr val="000000"/>
            </a:solidFill>
            <a:miter/>
          </a:ln>
        </p:spPr>
        <p:style>
          <a:lnRef idx="0">
            <a:scrgbClr r="0" g="0" b="0"/>
          </a:lnRef>
          <a:fillRef idx="0">
            <a:scrgbClr r="0" g="0" b="0"/>
          </a:fillRef>
          <a:effectRef idx="0">
            <a:scrgbClr r="0" g="0" b="0"/>
          </a:effectRef>
          <a:fontRef idx="minor"/>
        </p:style>
      </p:sp>
      <p:sp>
        <p:nvSpPr>
          <p:cNvPr id="94" name="PlaceHolder 2"/>
          <p:cNvSpPr>
            <a:spLocks noGrp="1"/>
          </p:cNvSpPr>
          <p:nvPr>
            <p:ph type="body"/>
          </p:nvPr>
        </p:nvSpPr>
        <p:spPr>
          <a:xfrm>
            <a:off x="685440" y="4343040"/>
            <a:ext cx="5481720" cy="4112280"/>
          </a:xfrm>
          <a:prstGeom prst="rect">
            <a:avLst/>
          </a:prstGeom>
        </p:spPr>
        <p:txBody>
          <a:bodyPr lIns="0" tIns="0" rIns="0" bIns="0"/>
          <a:lstStyle/>
          <a:p>
            <a:endParaRPr lang="en-US"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925003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2143080" y="695160"/>
            <a:ext cx="2571840" cy="3429000"/>
          </a:xfrm>
          <a:custGeom>
            <a:avLst/>
            <a:gdLst/>
            <a:ahLst/>
            <a:cxnLst/>
            <a:rect l="l" t="t" r="r" b="b"/>
            <a:pathLst>
              <a:path w="21600" h="21600">
                <a:moveTo>
                  <a:pt x="0" y="0"/>
                </a:moveTo>
                <a:lnTo>
                  <a:pt x="21600" y="0"/>
                </a:lnTo>
                <a:lnTo>
                  <a:pt x="21600" y="21600"/>
                </a:lnTo>
                <a:lnTo>
                  <a:pt x="0" y="21600"/>
                </a:lnTo>
                <a:lnTo>
                  <a:pt x="0" y="0"/>
                </a:lnTo>
                <a:close/>
              </a:path>
            </a:pathLst>
          </a:custGeom>
          <a:solidFill>
            <a:srgbClr val="FFFFFF"/>
          </a:solidFill>
          <a:ln w="9360">
            <a:solidFill>
              <a:srgbClr val="000000"/>
            </a:solidFill>
            <a:miter/>
          </a:ln>
        </p:spPr>
        <p:style>
          <a:lnRef idx="0">
            <a:scrgbClr r="0" g="0" b="0"/>
          </a:lnRef>
          <a:fillRef idx="0">
            <a:scrgbClr r="0" g="0" b="0"/>
          </a:fillRef>
          <a:effectRef idx="0">
            <a:scrgbClr r="0" g="0" b="0"/>
          </a:effectRef>
          <a:fontRef idx="minor"/>
        </p:style>
      </p:sp>
      <p:sp>
        <p:nvSpPr>
          <p:cNvPr id="94" name="PlaceHolder 2"/>
          <p:cNvSpPr>
            <a:spLocks noGrp="1"/>
          </p:cNvSpPr>
          <p:nvPr>
            <p:ph type="body"/>
          </p:nvPr>
        </p:nvSpPr>
        <p:spPr>
          <a:xfrm>
            <a:off x="685440" y="4343040"/>
            <a:ext cx="5481720" cy="4112280"/>
          </a:xfrm>
          <a:prstGeom prst="rect">
            <a:avLst/>
          </a:prstGeom>
        </p:spPr>
        <p:txBody>
          <a:bodyPr lIns="0" tIns="0" rIns="0" bIns="0"/>
          <a:lstStyle/>
          <a:p>
            <a:endParaRPr lang="en-US"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633344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2143080" y="695160"/>
            <a:ext cx="2571840" cy="3429000"/>
          </a:xfrm>
          <a:custGeom>
            <a:avLst/>
            <a:gdLst/>
            <a:ahLst/>
            <a:cxnLst/>
            <a:rect l="l" t="t" r="r" b="b"/>
            <a:pathLst>
              <a:path w="21600" h="21600">
                <a:moveTo>
                  <a:pt x="0" y="0"/>
                </a:moveTo>
                <a:lnTo>
                  <a:pt x="21600" y="0"/>
                </a:lnTo>
                <a:lnTo>
                  <a:pt x="21600" y="21600"/>
                </a:lnTo>
                <a:lnTo>
                  <a:pt x="0" y="21600"/>
                </a:lnTo>
                <a:lnTo>
                  <a:pt x="0" y="0"/>
                </a:lnTo>
                <a:close/>
              </a:path>
            </a:pathLst>
          </a:custGeom>
          <a:solidFill>
            <a:srgbClr val="FFFFFF"/>
          </a:solidFill>
          <a:ln w="9360">
            <a:solidFill>
              <a:srgbClr val="000000"/>
            </a:solidFill>
            <a:miter/>
          </a:ln>
        </p:spPr>
        <p:style>
          <a:lnRef idx="0">
            <a:scrgbClr r="0" g="0" b="0"/>
          </a:lnRef>
          <a:fillRef idx="0">
            <a:scrgbClr r="0" g="0" b="0"/>
          </a:fillRef>
          <a:effectRef idx="0">
            <a:scrgbClr r="0" g="0" b="0"/>
          </a:effectRef>
          <a:fontRef idx="minor"/>
        </p:style>
      </p:sp>
      <p:sp>
        <p:nvSpPr>
          <p:cNvPr id="94" name="PlaceHolder 2"/>
          <p:cNvSpPr>
            <a:spLocks noGrp="1"/>
          </p:cNvSpPr>
          <p:nvPr>
            <p:ph type="body"/>
          </p:nvPr>
        </p:nvSpPr>
        <p:spPr>
          <a:xfrm>
            <a:off x="685440" y="4343040"/>
            <a:ext cx="5481720" cy="4112280"/>
          </a:xfrm>
          <a:prstGeom prst="rect">
            <a:avLst/>
          </a:prstGeom>
        </p:spPr>
        <p:txBody>
          <a:bodyPr lIns="0" tIns="0" rIns="0" bIns="0"/>
          <a:lstStyle/>
          <a:p>
            <a:endParaRPr lang="en-US"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887831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2143080" y="695160"/>
            <a:ext cx="2571840" cy="3429000"/>
          </a:xfrm>
          <a:custGeom>
            <a:avLst/>
            <a:gdLst/>
            <a:ahLst/>
            <a:cxnLst/>
            <a:rect l="l" t="t" r="r" b="b"/>
            <a:pathLst>
              <a:path w="21600" h="21600">
                <a:moveTo>
                  <a:pt x="0" y="0"/>
                </a:moveTo>
                <a:lnTo>
                  <a:pt x="21600" y="0"/>
                </a:lnTo>
                <a:lnTo>
                  <a:pt x="21600" y="21600"/>
                </a:lnTo>
                <a:lnTo>
                  <a:pt x="0" y="21600"/>
                </a:lnTo>
                <a:lnTo>
                  <a:pt x="0" y="0"/>
                </a:lnTo>
                <a:close/>
              </a:path>
            </a:pathLst>
          </a:custGeom>
          <a:solidFill>
            <a:srgbClr val="FFFFFF"/>
          </a:solidFill>
          <a:ln w="9360">
            <a:solidFill>
              <a:srgbClr val="000000"/>
            </a:solidFill>
            <a:miter/>
          </a:ln>
        </p:spPr>
        <p:style>
          <a:lnRef idx="0">
            <a:scrgbClr r="0" g="0" b="0"/>
          </a:lnRef>
          <a:fillRef idx="0">
            <a:scrgbClr r="0" g="0" b="0"/>
          </a:fillRef>
          <a:effectRef idx="0">
            <a:scrgbClr r="0" g="0" b="0"/>
          </a:effectRef>
          <a:fontRef idx="minor"/>
        </p:style>
      </p:sp>
      <p:sp>
        <p:nvSpPr>
          <p:cNvPr id="96" name="PlaceHolder 2"/>
          <p:cNvSpPr>
            <a:spLocks noGrp="1"/>
          </p:cNvSpPr>
          <p:nvPr>
            <p:ph type="body"/>
          </p:nvPr>
        </p:nvSpPr>
        <p:spPr>
          <a:xfrm>
            <a:off x="685440" y="4343040"/>
            <a:ext cx="5481720" cy="4112280"/>
          </a:xfrm>
          <a:prstGeom prst="rect">
            <a:avLst/>
          </a:prstGeom>
        </p:spPr>
        <p:txBody>
          <a:bodyPr lIns="0" tIns="0" rIns="0" bIns="0"/>
          <a:lstStyle/>
          <a:p>
            <a:endParaRPr lang="en-US"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554045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2143080" y="695160"/>
            <a:ext cx="2571840" cy="3429000"/>
          </a:xfrm>
          <a:custGeom>
            <a:avLst/>
            <a:gdLst/>
            <a:ahLst/>
            <a:cxnLst/>
            <a:rect l="l" t="t" r="r" b="b"/>
            <a:pathLst>
              <a:path w="21600" h="21600">
                <a:moveTo>
                  <a:pt x="0" y="0"/>
                </a:moveTo>
                <a:lnTo>
                  <a:pt x="21600" y="0"/>
                </a:lnTo>
                <a:lnTo>
                  <a:pt x="21600" y="21600"/>
                </a:lnTo>
                <a:lnTo>
                  <a:pt x="0" y="21600"/>
                </a:lnTo>
                <a:lnTo>
                  <a:pt x="0" y="0"/>
                </a:lnTo>
                <a:close/>
              </a:path>
            </a:pathLst>
          </a:custGeom>
          <a:solidFill>
            <a:srgbClr val="FFFFFF"/>
          </a:solidFill>
          <a:ln w="9360">
            <a:solidFill>
              <a:srgbClr val="000000"/>
            </a:solidFill>
            <a:miter/>
          </a:ln>
        </p:spPr>
        <p:style>
          <a:lnRef idx="0">
            <a:scrgbClr r="0" g="0" b="0"/>
          </a:lnRef>
          <a:fillRef idx="0">
            <a:scrgbClr r="0" g="0" b="0"/>
          </a:fillRef>
          <a:effectRef idx="0">
            <a:scrgbClr r="0" g="0" b="0"/>
          </a:effectRef>
          <a:fontRef idx="minor"/>
        </p:style>
      </p:sp>
      <p:sp>
        <p:nvSpPr>
          <p:cNvPr id="98" name="PlaceHolder 2"/>
          <p:cNvSpPr>
            <a:spLocks noGrp="1"/>
          </p:cNvSpPr>
          <p:nvPr>
            <p:ph type="body"/>
          </p:nvPr>
        </p:nvSpPr>
        <p:spPr>
          <a:xfrm>
            <a:off x="685440" y="4343040"/>
            <a:ext cx="5481720" cy="4112280"/>
          </a:xfrm>
          <a:prstGeom prst="rect">
            <a:avLst/>
          </a:prstGeom>
        </p:spPr>
        <p:txBody>
          <a:bodyPr lIns="0" tIns="0" rIns="0" bIns="0"/>
          <a:lstStyle/>
          <a:p>
            <a:endParaRPr lang="en-US"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053732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2143080" y="695160"/>
            <a:ext cx="2571840" cy="3429000"/>
          </a:xfrm>
          <a:custGeom>
            <a:avLst/>
            <a:gdLst/>
            <a:ahLst/>
            <a:cxnLst/>
            <a:rect l="l" t="t" r="r" b="b"/>
            <a:pathLst>
              <a:path w="21600" h="21600">
                <a:moveTo>
                  <a:pt x="0" y="0"/>
                </a:moveTo>
                <a:lnTo>
                  <a:pt x="21600" y="0"/>
                </a:lnTo>
                <a:lnTo>
                  <a:pt x="21600" y="21600"/>
                </a:lnTo>
                <a:lnTo>
                  <a:pt x="0" y="21600"/>
                </a:lnTo>
                <a:lnTo>
                  <a:pt x="0" y="0"/>
                </a:lnTo>
                <a:close/>
              </a:path>
            </a:pathLst>
          </a:custGeom>
          <a:solidFill>
            <a:srgbClr val="FFFFFF"/>
          </a:solidFill>
          <a:ln w="9360">
            <a:solidFill>
              <a:srgbClr val="000000"/>
            </a:solidFill>
            <a:miter/>
          </a:ln>
        </p:spPr>
        <p:style>
          <a:lnRef idx="0">
            <a:scrgbClr r="0" g="0" b="0"/>
          </a:lnRef>
          <a:fillRef idx="0">
            <a:scrgbClr r="0" g="0" b="0"/>
          </a:fillRef>
          <a:effectRef idx="0">
            <a:scrgbClr r="0" g="0" b="0"/>
          </a:effectRef>
          <a:fontRef idx="minor"/>
        </p:style>
      </p:sp>
      <p:sp>
        <p:nvSpPr>
          <p:cNvPr id="100" name="PlaceHolder 2"/>
          <p:cNvSpPr>
            <a:spLocks noGrp="1"/>
          </p:cNvSpPr>
          <p:nvPr>
            <p:ph type="body"/>
          </p:nvPr>
        </p:nvSpPr>
        <p:spPr>
          <a:xfrm>
            <a:off x="685440" y="4343040"/>
            <a:ext cx="5481720" cy="4112280"/>
          </a:xfrm>
          <a:prstGeom prst="rect">
            <a:avLst/>
          </a:prstGeom>
        </p:spPr>
        <p:txBody>
          <a:bodyPr lIns="0" tIns="0" rIns="0" bIns="0"/>
          <a:lstStyle/>
          <a:p>
            <a:endParaRPr lang="en-US"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353584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2143080" y="695160"/>
            <a:ext cx="2571840" cy="3429000"/>
          </a:xfrm>
          <a:custGeom>
            <a:avLst/>
            <a:gdLst/>
            <a:ahLst/>
            <a:cxnLst/>
            <a:rect l="l" t="t" r="r" b="b"/>
            <a:pathLst>
              <a:path w="21600" h="21600">
                <a:moveTo>
                  <a:pt x="0" y="0"/>
                </a:moveTo>
                <a:lnTo>
                  <a:pt x="21600" y="0"/>
                </a:lnTo>
                <a:lnTo>
                  <a:pt x="21600" y="21600"/>
                </a:lnTo>
                <a:lnTo>
                  <a:pt x="0" y="21600"/>
                </a:lnTo>
                <a:lnTo>
                  <a:pt x="0" y="0"/>
                </a:lnTo>
                <a:close/>
              </a:path>
            </a:pathLst>
          </a:custGeom>
          <a:solidFill>
            <a:srgbClr val="FFFFFF"/>
          </a:solidFill>
          <a:ln w="9360">
            <a:solidFill>
              <a:srgbClr val="000000"/>
            </a:solidFill>
            <a:miter/>
          </a:ln>
        </p:spPr>
        <p:style>
          <a:lnRef idx="0">
            <a:scrgbClr r="0" g="0" b="0"/>
          </a:lnRef>
          <a:fillRef idx="0">
            <a:scrgbClr r="0" g="0" b="0"/>
          </a:fillRef>
          <a:effectRef idx="0">
            <a:scrgbClr r="0" g="0" b="0"/>
          </a:effectRef>
          <a:fontRef idx="minor"/>
        </p:style>
      </p:sp>
      <p:sp>
        <p:nvSpPr>
          <p:cNvPr id="102" name="PlaceHolder 2"/>
          <p:cNvSpPr>
            <a:spLocks noGrp="1"/>
          </p:cNvSpPr>
          <p:nvPr>
            <p:ph type="body"/>
          </p:nvPr>
        </p:nvSpPr>
        <p:spPr>
          <a:xfrm>
            <a:off x="685440" y="4343040"/>
            <a:ext cx="5481720" cy="4112280"/>
          </a:xfrm>
          <a:prstGeom prst="rect">
            <a:avLst/>
          </a:prstGeom>
        </p:spPr>
        <p:txBody>
          <a:bodyPr lIns="0" tIns="0" rIns="0" bIns="0"/>
          <a:lstStyle/>
          <a:p>
            <a:endParaRPr lang="en-US"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992145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85800" y="609480"/>
            <a:ext cx="7764480" cy="1137240"/>
          </a:xfrm>
          <a:prstGeom prst="rect">
            <a:avLst/>
          </a:prstGeom>
        </p:spPr>
        <p:txBody>
          <a:bodyPr lIns="90000" tIns="46800" rIns="90000" bIns="46800" anchor="ctr"/>
          <a:lstStyle/>
          <a:p>
            <a:pPr algn="ctr"/>
            <a:endParaRPr lang="en-US" sz="4400" b="0" strike="noStrike" spc="-1">
              <a:solidFill>
                <a:srgbClr val="000000"/>
              </a:solidFill>
              <a:uFill>
                <a:solidFill>
                  <a:srgbClr val="FFFFFF"/>
                </a:solidFill>
              </a:uFill>
              <a:latin typeface="Times New Roman"/>
            </a:endParaRPr>
          </a:p>
        </p:txBody>
      </p:sp>
      <p:sp>
        <p:nvSpPr>
          <p:cNvPr id="28" name="PlaceHolder 2"/>
          <p:cNvSpPr>
            <a:spLocks noGrp="1"/>
          </p:cNvSpPr>
          <p:nvPr>
            <p:ph type="body"/>
          </p:nvPr>
        </p:nvSpPr>
        <p:spPr>
          <a:xfrm>
            <a:off x="685800" y="1980720"/>
            <a:ext cx="7764480" cy="189684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
        <p:nvSpPr>
          <p:cNvPr id="29" name="PlaceHolder 3"/>
          <p:cNvSpPr>
            <a:spLocks noGrp="1"/>
          </p:cNvSpPr>
          <p:nvPr>
            <p:ph type="body"/>
          </p:nvPr>
        </p:nvSpPr>
        <p:spPr>
          <a:xfrm>
            <a:off x="685800" y="4058280"/>
            <a:ext cx="7764480" cy="189684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85800" y="609480"/>
            <a:ext cx="7764480" cy="1137240"/>
          </a:xfrm>
          <a:prstGeom prst="rect">
            <a:avLst/>
          </a:prstGeom>
        </p:spPr>
        <p:txBody>
          <a:bodyPr lIns="90000" tIns="46800" rIns="90000" bIns="46800" anchor="ctr"/>
          <a:lstStyle/>
          <a:p>
            <a:pPr algn="ctr"/>
            <a:endParaRPr lang="en-US" sz="4400" b="0" strike="noStrike" spc="-1">
              <a:solidFill>
                <a:srgbClr val="000000"/>
              </a:solidFill>
              <a:uFill>
                <a:solidFill>
                  <a:srgbClr val="FFFFFF"/>
                </a:solidFill>
              </a:uFill>
              <a:latin typeface="Times New Roman"/>
            </a:endParaRPr>
          </a:p>
        </p:txBody>
      </p:sp>
      <p:sp>
        <p:nvSpPr>
          <p:cNvPr id="31" name="PlaceHolder 2"/>
          <p:cNvSpPr>
            <a:spLocks noGrp="1"/>
          </p:cNvSpPr>
          <p:nvPr>
            <p:ph type="body"/>
          </p:nvPr>
        </p:nvSpPr>
        <p:spPr>
          <a:xfrm>
            <a:off x="685800" y="1980720"/>
            <a:ext cx="3789000" cy="189684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
        <p:nvSpPr>
          <p:cNvPr id="32" name="PlaceHolder 3"/>
          <p:cNvSpPr>
            <a:spLocks noGrp="1"/>
          </p:cNvSpPr>
          <p:nvPr>
            <p:ph type="body"/>
          </p:nvPr>
        </p:nvSpPr>
        <p:spPr>
          <a:xfrm>
            <a:off x="4664520" y="1980720"/>
            <a:ext cx="3789000" cy="189684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
        <p:nvSpPr>
          <p:cNvPr id="33" name="PlaceHolder 4"/>
          <p:cNvSpPr>
            <a:spLocks noGrp="1"/>
          </p:cNvSpPr>
          <p:nvPr>
            <p:ph type="body"/>
          </p:nvPr>
        </p:nvSpPr>
        <p:spPr>
          <a:xfrm>
            <a:off x="4664520" y="4058280"/>
            <a:ext cx="3789000" cy="189684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
        <p:nvSpPr>
          <p:cNvPr id="34" name="PlaceHolder 5"/>
          <p:cNvSpPr>
            <a:spLocks noGrp="1"/>
          </p:cNvSpPr>
          <p:nvPr>
            <p:ph type="body"/>
          </p:nvPr>
        </p:nvSpPr>
        <p:spPr>
          <a:xfrm>
            <a:off x="685800" y="4058280"/>
            <a:ext cx="3789000" cy="189684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85800" y="609480"/>
            <a:ext cx="7764480" cy="1137240"/>
          </a:xfrm>
          <a:prstGeom prst="rect">
            <a:avLst/>
          </a:prstGeom>
        </p:spPr>
        <p:txBody>
          <a:bodyPr lIns="90000" tIns="46800" rIns="90000" bIns="46800" anchor="ctr"/>
          <a:lstStyle/>
          <a:p>
            <a:pPr algn="ctr"/>
            <a:endParaRPr lang="en-US" sz="4400" b="0" strike="noStrike" spc="-1">
              <a:solidFill>
                <a:srgbClr val="000000"/>
              </a:solidFill>
              <a:uFill>
                <a:solidFill>
                  <a:srgbClr val="FFFFFF"/>
                </a:solidFill>
              </a:uFill>
              <a:latin typeface="Times New Roman"/>
            </a:endParaRPr>
          </a:p>
        </p:txBody>
      </p:sp>
      <p:sp>
        <p:nvSpPr>
          <p:cNvPr id="36" name="PlaceHolder 2"/>
          <p:cNvSpPr>
            <a:spLocks noGrp="1"/>
          </p:cNvSpPr>
          <p:nvPr>
            <p:ph type="body"/>
          </p:nvPr>
        </p:nvSpPr>
        <p:spPr>
          <a:xfrm>
            <a:off x="685800" y="1980720"/>
            <a:ext cx="7764480" cy="397728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
        <p:nvSpPr>
          <p:cNvPr id="37" name="PlaceHolder 3"/>
          <p:cNvSpPr>
            <a:spLocks noGrp="1"/>
          </p:cNvSpPr>
          <p:nvPr>
            <p:ph type="body"/>
          </p:nvPr>
        </p:nvSpPr>
        <p:spPr>
          <a:xfrm>
            <a:off x="685800" y="1980720"/>
            <a:ext cx="7764480" cy="397728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pic>
        <p:nvPicPr>
          <p:cNvPr id="38" name="Picture 37"/>
          <p:cNvPicPr/>
          <p:nvPr/>
        </p:nvPicPr>
        <p:blipFill>
          <a:blip r:embed="rId2"/>
          <a:stretch/>
        </p:blipFill>
        <p:spPr>
          <a:xfrm>
            <a:off x="2075400" y="1980720"/>
            <a:ext cx="4984920" cy="3977280"/>
          </a:xfrm>
          <a:prstGeom prst="rect">
            <a:avLst/>
          </a:prstGeom>
          <a:ln>
            <a:noFill/>
          </a:ln>
        </p:spPr>
      </p:pic>
      <p:pic>
        <p:nvPicPr>
          <p:cNvPr id="39" name="Picture 38"/>
          <p:cNvPicPr/>
          <p:nvPr/>
        </p:nvPicPr>
        <p:blipFill>
          <a:blip r:embed="rId2"/>
          <a:stretch/>
        </p:blipFill>
        <p:spPr>
          <a:xfrm>
            <a:off x="2075400" y="1980720"/>
            <a:ext cx="4984920" cy="39772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609480"/>
            <a:ext cx="7764480" cy="1137240"/>
          </a:xfrm>
          <a:prstGeom prst="rect">
            <a:avLst/>
          </a:prstGeom>
        </p:spPr>
        <p:txBody>
          <a:bodyPr lIns="90000" tIns="46800" rIns="90000" bIns="46800" anchor="ctr"/>
          <a:lstStyle/>
          <a:p>
            <a:pPr algn="ctr"/>
            <a:endParaRPr lang="en-US" sz="4400" b="0" strike="noStrike" spc="-1">
              <a:solidFill>
                <a:srgbClr val="000000"/>
              </a:solidFill>
              <a:uFill>
                <a:solidFill>
                  <a:srgbClr val="FFFFFF"/>
                </a:solidFill>
              </a:uFill>
              <a:latin typeface="Times New Roman"/>
            </a:endParaRPr>
          </a:p>
        </p:txBody>
      </p:sp>
      <p:sp>
        <p:nvSpPr>
          <p:cNvPr id="7" name="PlaceHolder 2"/>
          <p:cNvSpPr>
            <a:spLocks noGrp="1"/>
          </p:cNvSpPr>
          <p:nvPr>
            <p:ph type="subTitle"/>
          </p:nvPr>
        </p:nvSpPr>
        <p:spPr>
          <a:xfrm>
            <a:off x="685800" y="1980720"/>
            <a:ext cx="7764480" cy="3977280"/>
          </a:xfrm>
          <a:prstGeom prst="rect">
            <a:avLst/>
          </a:prstGeom>
        </p:spPr>
        <p:txBody>
          <a:bodyPr lIns="0" tIns="0" rIns="0" bIns="0" anchor="ctr"/>
          <a:lstStyle/>
          <a:p>
            <a:pPr marL="342720" algn="ctr"/>
            <a:endParaRPr lang="en-US"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85800" y="609480"/>
            <a:ext cx="7764480" cy="1137240"/>
          </a:xfrm>
          <a:prstGeom prst="rect">
            <a:avLst/>
          </a:prstGeom>
        </p:spPr>
        <p:txBody>
          <a:bodyPr lIns="90000" tIns="46800" rIns="90000" bIns="46800" anchor="ctr"/>
          <a:lstStyle/>
          <a:p>
            <a:pPr algn="ctr"/>
            <a:endParaRPr lang="en-US" sz="4400" b="0" strike="noStrike" spc="-1">
              <a:solidFill>
                <a:srgbClr val="000000"/>
              </a:solidFill>
              <a:uFill>
                <a:solidFill>
                  <a:srgbClr val="FFFFFF"/>
                </a:solidFill>
              </a:uFill>
              <a:latin typeface="Times New Roman"/>
            </a:endParaRPr>
          </a:p>
        </p:txBody>
      </p:sp>
      <p:sp>
        <p:nvSpPr>
          <p:cNvPr id="9" name="PlaceHolder 2"/>
          <p:cNvSpPr>
            <a:spLocks noGrp="1"/>
          </p:cNvSpPr>
          <p:nvPr>
            <p:ph type="body"/>
          </p:nvPr>
        </p:nvSpPr>
        <p:spPr>
          <a:xfrm>
            <a:off x="685800" y="1980720"/>
            <a:ext cx="7764480" cy="397728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85800" y="609480"/>
            <a:ext cx="7764480" cy="1137240"/>
          </a:xfrm>
          <a:prstGeom prst="rect">
            <a:avLst/>
          </a:prstGeom>
        </p:spPr>
        <p:txBody>
          <a:bodyPr lIns="90000" tIns="46800" rIns="90000" bIns="46800" anchor="ctr"/>
          <a:lstStyle/>
          <a:p>
            <a:pPr algn="ctr"/>
            <a:endParaRPr lang="en-US" sz="4400" b="0" strike="noStrike" spc="-1">
              <a:solidFill>
                <a:srgbClr val="000000"/>
              </a:solidFill>
              <a:uFill>
                <a:solidFill>
                  <a:srgbClr val="FFFFFF"/>
                </a:solidFill>
              </a:uFill>
              <a:latin typeface="Times New Roman"/>
            </a:endParaRPr>
          </a:p>
        </p:txBody>
      </p:sp>
      <p:sp>
        <p:nvSpPr>
          <p:cNvPr id="11" name="PlaceHolder 2"/>
          <p:cNvSpPr>
            <a:spLocks noGrp="1"/>
          </p:cNvSpPr>
          <p:nvPr>
            <p:ph type="body"/>
          </p:nvPr>
        </p:nvSpPr>
        <p:spPr>
          <a:xfrm>
            <a:off x="685800" y="1980720"/>
            <a:ext cx="3789000" cy="397728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
        <p:nvSpPr>
          <p:cNvPr id="12" name="PlaceHolder 3"/>
          <p:cNvSpPr>
            <a:spLocks noGrp="1"/>
          </p:cNvSpPr>
          <p:nvPr>
            <p:ph type="body"/>
          </p:nvPr>
        </p:nvSpPr>
        <p:spPr>
          <a:xfrm>
            <a:off x="4664520" y="1980720"/>
            <a:ext cx="3789000" cy="397728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85800" y="609480"/>
            <a:ext cx="7764480" cy="1137240"/>
          </a:xfrm>
          <a:prstGeom prst="rect">
            <a:avLst/>
          </a:prstGeom>
        </p:spPr>
        <p:txBody>
          <a:bodyPr lIns="90000" tIns="46800" rIns="90000" bIns="46800" anchor="ctr"/>
          <a:lstStyle/>
          <a:p>
            <a:pPr algn="ctr"/>
            <a:endParaRPr lang="en-US" sz="44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85800" y="609480"/>
            <a:ext cx="7764480" cy="5272920"/>
          </a:xfrm>
          <a:prstGeom prst="rect">
            <a:avLst/>
          </a:prstGeom>
        </p:spPr>
        <p:txBody>
          <a:bodyPr lIns="0" tIns="0" rIns="0" bIns="0" anchor="ctr"/>
          <a:lstStyle/>
          <a:p>
            <a:pPr marL="342720" algn="ctr"/>
            <a:endParaRPr lang="en-US"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609480"/>
            <a:ext cx="7764480" cy="1137240"/>
          </a:xfrm>
          <a:prstGeom prst="rect">
            <a:avLst/>
          </a:prstGeom>
        </p:spPr>
        <p:txBody>
          <a:bodyPr lIns="90000" tIns="46800" rIns="90000" bIns="46800" anchor="ctr"/>
          <a:lstStyle/>
          <a:p>
            <a:pPr algn="ctr"/>
            <a:endParaRPr lang="en-US" sz="4400" b="0" strike="noStrike" spc="-1">
              <a:solidFill>
                <a:srgbClr val="000000"/>
              </a:solidFill>
              <a:uFill>
                <a:solidFill>
                  <a:srgbClr val="FFFFFF"/>
                </a:solidFill>
              </a:uFill>
              <a:latin typeface="Times New Roman"/>
            </a:endParaRPr>
          </a:p>
        </p:txBody>
      </p:sp>
      <p:sp>
        <p:nvSpPr>
          <p:cNvPr id="16" name="PlaceHolder 2"/>
          <p:cNvSpPr>
            <a:spLocks noGrp="1"/>
          </p:cNvSpPr>
          <p:nvPr>
            <p:ph type="body"/>
          </p:nvPr>
        </p:nvSpPr>
        <p:spPr>
          <a:xfrm>
            <a:off x="685800" y="1980720"/>
            <a:ext cx="3789000" cy="189684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
        <p:nvSpPr>
          <p:cNvPr id="17" name="PlaceHolder 3"/>
          <p:cNvSpPr>
            <a:spLocks noGrp="1"/>
          </p:cNvSpPr>
          <p:nvPr>
            <p:ph type="body"/>
          </p:nvPr>
        </p:nvSpPr>
        <p:spPr>
          <a:xfrm>
            <a:off x="685800" y="4058280"/>
            <a:ext cx="3789000" cy="189684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
        <p:nvSpPr>
          <p:cNvPr id="18" name="PlaceHolder 4"/>
          <p:cNvSpPr>
            <a:spLocks noGrp="1"/>
          </p:cNvSpPr>
          <p:nvPr>
            <p:ph type="body"/>
          </p:nvPr>
        </p:nvSpPr>
        <p:spPr>
          <a:xfrm>
            <a:off x="4664520" y="1980720"/>
            <a:ext cx="3789000" cy="397728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609480"/>
            <a:ext cx="7764480" cy="1137240"/>
          </a:xfrm>
          <a:prstGeom prst="rect">
            <a:avLst/>
          </a:prstGeom>
        </p:spPr>
        <p:txBody>
          <a:bodyPr lIns="90000" tIns="46800" rIns="90000" bIns="46800" anchor="ctr"/>
          <a:lstStyle/>
          <a:p>
            <a:pPr algn="ctr"/>
            <a:endParaRPr lang="en-US" sz="4400" b="0" strike="noStrike" spc="-1">
              <a:solidFill>
                <a:srgbClr val="000000"/>
              </a:solidFill>
              <a:uFill>
                <a:solidFill>
                  <a:srgbClr val="FFFFFF"/>
                </a:solidFill>
              </a:uFill>
              <a:latin typeface="Times New Roman"/>
            </a:endParaRPr>
          </a:p>
        </p:txBody>
      </p:sp>
      <p:sp>
        <p:nvSpPr>
          <p:cNvPr id="20" name="PlaceHolder 2"/>
          <p:cNvSpPr>
            <a:spLocks noGrp="1"/>
          </p:cNvSpPr>
          <p:nvPr>
            <p:ph type="body"/>
          </p:nvPr>
        </p:nvSpPr>
        <p:spPr>
          <a:xfrm>
            <a:off x="685800" y="1980720"/>
            <a:ext cx="3789000" cy="397728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
        <p:nvSpPr>
          <p:cNvPr id="21" name="PlaceHolder 3"/>
          <p:cNvSpPr>
            <a:spLocks noGrp="1"/>
          </p:cNvSpPr>
          <p:nvPr>
            <p:ph type="body"/>
          </p:nvPr>
        </p:nvSpPr>
        <p:spPr>
          <a:xfrm>
            <a:off x="4664520" y="1980720"/>
            <a:ext cx="3789000" cy="189684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
        <p:nvSpPr>
          <p:cNvPr id="22" name="PlaceHolder 4"/>
          <p:cNvSpPr>
            <a:spLocks noGrp="1"/>
          </p:cNvSpPr>
          <p:nvPr>
            <p:ph type="body"/>
          </p:nvPr>
        </p:nvSpPr>
        <p:spPr>
          <a:xfrm>
            <a:off x="4664520" y="4058280"/>
            <a:ext cx="3789000" cy="189684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609480"/>
            <a:ext cx="7764480" cy="1137240"/>
          </a:xfrm>
          <a:prstGeom prst="rect">
            <a:avLst/>
          </a:prstGeom>
        </p:spPr>
        <p:txBody>
          <a:bodyPr lIns="90000" tIns="46800" rIns="90000" bIns="46800" anchor="ctr"/>
          <a:lstStyle/>
          <a:p>
            <a:pPr algn="ctr"/>
            <a:endParaRPr lang="en-US" sz="4400" b="0" strike="noStrike" spc="-1">
              <a:solidFill>
                <a:srgbClr val="000000"/>
              </a:solidFill>
              <a:uFill>
                <a:solidFill>
                  <a:srgbClr val="FFFFFF"/>
                </a:solidFill>
              </a:uFill>
              <a:latin typeface="Times New Roman"/>
            </a:endParaRPr>
          </a:p>
        </p:txBody>
      </p:sp>
      <p:sp>
        <p:nvSpPr>
          <p:cNvPr id="24" name="PlaceHolder 2"/>
          <p:cNvSpPr>
            <a:spLocks noGrp="1"/>
          </p:cNvSpPr>
          <p:nvPr>
            <p:ph type="body"/>
          </p:nvPr>
        </p:nvSpPr>
        <p:spPr>
          <a:xfrm>
            <a:off x="685800" y="1980720"/>
            <a:ext cx="3789000" cy="189684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
        <p:nvSpPr>
          <p:cNvPr id="25" name="PlaceHolder 3"/>
          <p:cNvSpPr>
            <a:spLocks noGrp="1"/>
          </p:cNvSpPr>
          <p:nvPr>
            <p:ph type="body"/>
          </p:nvPr>
        </p:nvSpPr>
        <p:spPr>
          <a:xfrm>
            <a:off x="4664520" y="1980720"/>
            <a:ext cx="3789000" cy="189684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
        <p:nvSpPr>
          <p:cNvPr id="26" name="PlaceHolder 4"/>
          <p:cNvSpPr>
            <a:spLocks noGrp="1"/>
          </p:cNvSpPr>
          <p:nvPr>
            <p:ph type="body"/>
          </p:nvPr>
        </p:nvSpPr>
        <p:spPr>
          <a:xfrm>
            <a:off x="685800" y="4058280"/>
            <a:ext cx="7764480" cy="189684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609480"/>
            <a:ext cx="7764480" cy="1137240"/>
          </a:xfrm>
          <a:prstGeom prst="rect">
            <a:avLst/>
          </a:prstGeom>
        </p:spPr>
        <p:txBody>
          <a:bodyPr lIns="90000" tIns="46800" rIns="90000" bIns="46800" anchor="ctr"/>
          <a:lstStyle/>
          <a:p>
            <a:pPr algn="ctr"/>
            <a:r>
              <a:rPr lang="en-US" sz="4400" b="0" strike="noStrike" spc="-1">
                <a:solidFill>
                  <a:srgbClr val="000000"/>
                </a:solidFill>
                <a:uFill>
                  <a:solidFill>
                    <a:srgbClr val="FFFFFF"/>
                  </a:solidFill>
                </a:uFill>
                <a:latin typeface="Times New Roman"/>
              </a:rPr>
              <a:t>Click to edit the title text format</a:t>
            </a:r>
          </a:p>
        </p:txBody>
      </p:sp>
      <p:sp>
        <p:nvSpPr>
          <p:cNvPr id="7" name="PlaceHolder 2"/>
          <p:cNvSpPr>
            <a:spLocks noGrp="1"/>
          </p:cNvSpPr>
          <p:nvPr>
            <p:ph type="body"/>
          </p:nvPr>
        </p:nvSpPr>
        <p:spPr>
          <a:xfrm>
            <a:off x="685800" y="1980720"/>
            <a:ext cx="7764480" cy="3977280"/>
          </a:xfrm>
          <a:prstGeom prst="rect">
            <a:avLst/>
          </a:prstGeom>
        </p:spPr>
        <p:txBody>
          <a:bodyPr lIns="90000" tIns="46800" rIns="90000" bIns="46800"/>
          <a:lstStyle/>
          <a:p>
            <a:pPr marL="342720"/>
            <a:r>
              <a:rPr lang="en-US" sz="3200" b="0" strike="noStrike" spc="-1">
                <a:solidFill>
                  <a:srgbClr val="000000"/>
                </a:solidFill>
                <a:uFill>
                  <a:solidFill>
                    <a:srgbClr val="FFFFFF"/>
                  </a:solidFill>
                </a:uFill>
                <a:latin typeface="Times New Roman"/>
              </a:rPr>
              <a:t>Click to edit the outline text format</a:t>
            </a:r>
          </a:p>
          <a:p>
            <a:pPr marL="742680" lvl="1">
              <a:buClr>
                <a:srgbClr val="000000"/>
              </a:buClr>
              <a:buFont typeface="Times New Roman"/>
              <a:buChar char="–"/>
            </a:pPr>
            <a:r>
              <a:rPr lang="en-US" sz="2800" b="0" strike="noStrike" spc="-1">
                <a:solidFill>
                  <a:srgbClr val="000000"/>
                </a:solidFill>
                <a:uFill>
                  <a:solidFill>
                    <a:srgbClr val="FFFFFF"/>
                  </a:solidFill>
                </a:uFill>
                <a:latin typeface="Times New Roman"/>
              </a:rPr>
              <a:t>Second Outline Level</a:t>
            </a:r>
          </a:p>
          <a:p>
            <a:pPr marL="1143000" lvl="2">
              <a:buClr>
                <a:srgbClr val="000000"/>
              </a:buClr>
              <a:buFont typeface="Times New Roman"/>
              <a:buChar char="•"/>
            </a:pPr>
            <a:r>
              <a:rPr lang="en-US" sz="2400" b="0" strike="noStrike" spc="-1">
                <a:solidFill>
                  <a:srgbClr val="000000"/>
                </a:solidFill>
                <a:uFill>
                  <a:solidFill>
                    <a:srgbClr val="FFFFFF"/>
                  </a:solidFill>
                </a:uFill>
                <a:latin typeface="Times New Roman"/>
              </a:rPr>
              <a:t>Third Outline Level</a:t>
            </a:r>
          </a:p>
          <a:p>
            <a:pPr marL="1600200" lvl="3">
              <a:buClr>
                <a:srgbClr val="000000"/>
              </a:buClr>
              <a:buFont typeface="Times New Roman"/>
              <a:buChar char="–"/>
            </a:pPr>
            <a:r>
              <a:rPr lang="en-US" sz="2000" b="0" strike="noStrike" spc="-1">
                <a:solidFill>
                  <a:srgbClr val="000000"/>
                </a:solidFill>
                <a:uFill>
                  <a:solidFill>
                    <a:srgbClr val="FFFFFF"/>
                  </a:solidFill>
                </a:uFill>
                <a:latin typeface="Times New Roman"/>
              </a:rPr>
              <a:t>Fourth Outline Level</a:t>
            </a:r>
          </a:p>
          <a:p>
            <a:pPr marL="2057400" lvl="4">
              <a:buClr>
                <a:srgbClr val="000000"/>
              </a:buClr>
              <a:buFont typeface="Times New Roman"/>
              <a:buChar char="»"/>
            </a:pPr>
            <a:r>
              <a:rPr lang="en-US" sz="2000" b="0" strike="noStrike" spc="-1">
                <a:solidFill>
                  <a:srgbClr val="000000"/>
                </a:solidFill>
                <a:uFill>
                  <a:solidFill>
                    <a:srgbClr val="FFFFFF"/>
                  </a:solidFill>
                </a:uFill>
                <a:latin typeface="Times New Roman"/>
              </a:rPr>
              <a:t>Fifth Outline Level</a:t>
            </a:r>
          </a:p>
          <a:p>
            <a:pPr marL="2057400" lvl="5">
              <a:buClr>
                <a:srgbClr val="000000"/>
              </a:buClr>
              <a:buFont typeface="Times New Roman"/>
              <a:buChar char="»"/>
            </a:pPr>
            <a:r>
              <a:rPr lang="en-US" sz="2000" b="0" strike="noStrike" spc="-1">
                <a:solidFill>
                  <a:srgbClr val="000000"/>
                </a:solidFill>
                <a:uFill>
                  <a:solidFill>
                    <a:srgbClr val="FFFFFF"/>
                  </a:solidFill>
                </a:uFill>
                <a:latin typeface="Times New Roman"/>
              </a:rPr>
              <a:t>Sixth Outline Level</a:t>
            </a:r>
          </a:p>
          <a:p>
            <a:pPr marL="2057400" lvl="6">
              <a:buClr>
                <a:srgbClr val="000000"/>
              </a:buClr>
              <a:buFont typeface="Times New Roman"/>
              <a:buChar char="»"/>
            </a:pPr>
            <a:r>
              <a:rPr lang="en-US" sz="2000" b="0" strike="noStrike" spc="-1">
                <a:solidFill>
                  <a:srgbClr val="000000"/>
                </a:solidFill>
                <a:uFill>
                  <a:solidFill>
                    <a:srgbClr val="FFFFFF"/>
                  </a:solidFill>
                </a:uFill>
                <a:latin typeface="Times New Roman"/>
              </a:rPr>
              <a:t>Seventh Outline Level</a:t>
            </a:r>
          </a:p>
        </p:txBody>
      </p:sp>
      <p:sp>
        <p:nvSpPr>
          <p:cNvPr id="2" name="PlaceHolder 3"/>
          <p:cNvSpPr>
            <a:spLocks noGrp="1"/>
          </p:cNvSpPr>
          <p:nvPr>
            <p:ph type="dt"/>
          </p:nvPr>
        </p:nvSpPr>
        <p:spPr>
          <a:xfrm>
            <a:off x="685800" y="6248520"/>
            <a:ext cx="1897200" cy="449640"/>
          </a:xfrm>
          <a:prstGeom prst="rect">
            <a:avLst/>
          </a:prstGeom>
        </p:spPr>
        <p:txBody>
          <a:bodyPr lIns="90000" tIns="46800" rIns="90000" bIns="46800"/>
          <a:lstStyle/>
          <a:p>
            <a:r>
              <a:rPr lang="en-GB" sz="2400" b="0" strike="noStrike" spc="-1">
                <a:solidFill>
                  <a:srgbClr val="000000"/>
                </a:solidFill>
                <a:uFill>
                  <a:solidFill>
                    <a:srgbClr val="FFFFFF"/>
                  </a:solidFill>
                </a:uFill>
                <a:latin typeface="Times New Roman"/>
              </a:rPr>
              <a:t>&lt;date/time&gt;</a:t>
            </a:r>
            <a:endParaRPr lang="en-US" sz="2400" b="0" strike="noStrike" spc="-1">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124080" y="6248520"/>
            <a:ext cx="2887920" cy="449640"/>
          </a:xfrm>
          <a:prstGeom prst="rect">
            <a:avLst/>
          </a:prstGeom>
        </p:spPr>
        <p:txBody>
          <a:bodyPr lIns="90000" tIns="46800" rIns="90000" bIns="46800"/>
          <a:lstStyle/>
          <a:p>
            <a:r>
              <a:rPr lang="en-GB" sz="2400" b="0" strike="noStrike" spc="-1">
                <a:solidFill>
                  <a:srgbClr val="000000"/>
                </a:solidFill>
                <a:uFill>
                  <a:solidFill>
                    <a:srgbClr val="FFFFFF"/>
                  </a:solidFill>
                </a:uFill>
                <a:latin typeface="Times New Roman"/>
              </a:rPr>
              <a:t>&lt;footer&gt;</a:t>
            </a:r>
            <a:endParaRPr lang="en-US" sz="2400" b="0" strike="noStrike" spc="-1">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6553080" y="6248520"/>
            <a:ext cx="1897200" cy="449640"/>
          </a:xfrm>
          <a:prstGeom prst="rect">
            <a:avLst/>
          </a:prstGeom>
        </p:spPr>
        <p:txBody>
          <a:bodyPr lIns="90000" tIns="46800" rIns="90000" bIns="46800"/>
          <a:lstStyle/>
          <a:p>
            <a:fld id="{458691AD-447D-46B2-BA41-0B1C5581D43B}" type="slidenum">
              <a:rPr lang="en-GB" sz="2400" b="0" strike="noStrike" spc="-1">
                <a:solidFill>
                  <a:srgbClr val="000000"/>
                </a:solidFill>
                <a:uFill>
                  <a:solidFill>
                    <a:srgbClr val="FFFFFF"/>
                  </a:solidFill>
                </a:uFill>
                <a:latin typeface="Times New Roman"/>
              </a:rPr>
              <a:t>‹#›</a:t>
            </a:fld>
            <a:endParaRPr lang="en-US" sz="2400" b="0" strike="noStrike" spc="-1">
              <a:solidFill>
                <a:srgbClr val="000000"/>
              </a:solidFill>
              <a:uFill>
                <a:solidFill>
                  <a:srgbClr val="FFFFFF"/>
                </a:solidFill>
              </a:uFill>
              <a:latin typeface="Times New Roman"/>
            </a:endParaRPr>
          </a:p>
        </p:txBody>
      </p:sp>
      <p:pic>
        <p:nvPicPr>
          <p:cNvPr id="5" name="Picture 4"/>
          <p:cNvPicPr/>
          <p:nvPr/>
        </p:nvPicPr>
        <p:blipFill>
          <a:blip r:embed="rId14"/>
          <a:stretch/>
        </p:blipFill>
        <p:spPr>
          <a:xfrm>
            <a:off x="8458200" y="6019920"/>
            <a:ext cx="561960" cy="685800"/>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www.bottlecaps.de/rr/ui"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TextShape 1"/>
          <p:cNvSpPr txBox="1"/>
          <p:nvPr/>
        </p:nvSpPr>
        <p:spPr>
          <a:xfrm>
            <a:off x="685800" y="914040"/>
            <a:ext cx="7772400" cy="2895840"/>
          </a:xfrm>
          <a:prstGeom prst="rect">
            <a:avLst/>
          </a:prstGeom>
          <a:noFill/>
          <a:ln>
            <a:noFill/>
          </a:ln>
        </p:spPr>
        <p:txBody>
          <a:bodyPr lIns="90000" tIns="46800" rIns="90000" bIns="46800" anchor="ctr"/>
          <a:lstStyle/>
          <a:p>
            <a:pPr algn="ctr">
              <a:lnSpc>
                <a:spcPct val="100000"/>
              </a:lnSpc>
            </a:pPr>
            <a:r>
              <a:rPr lang="en-GB" sz="3600" b="0" strike="noStrike" spc="-1">
                <a:solidFill>
                  <a:srgbClr val="000000"/>
                </a:solidFill>
                <a:uFill>
                  <a:solidFill>
                    <a:srgbClr val="FFFFFF"/>
                  </a:solidFill>
                </a:uFill>
                <a:latin typeface="Times New Roman"/>
              </a:rPr>
              <a:t>Comp 411
Principles of Programming Languages
Lecture 3
</a:t>
            </a:r>
            <a:r>
              <a:rPr lang="en-GB" sz="4400" b="0" strike="noStrike" spc="-1">
                <a:solidFill>
                  <a:srgbClr val="000000"/>
                </a:solidFill>
                <a:uFill>
                  <a:solidFill>
                    <a:srgbClr val="FFFFFF"/>
                  </a:solidFill>
                </a:uFill>
                <a:latin typeface="Times New Roman"/>
              </a:rPr>
              <a:t>Parsing</a:t>
            </a:r>
            <a:endParaRPr lang="en-US" sz="4400" b="0" strike="noStrike" spc="-1">
              <a:solidFill>
                <a:srgbClr val="000000"/>
              </a:solidFill>
              <a:uFill>
                <a:solidFill>
                  <a:srgbClr val="FFFFFF"/>
                </a:solidFill>
              </a:uFill>
              <a:latin typeface="Times New Roman"/>
            </a:endParaRPr>
          </a:p>
        </p:txBody>
      </p:sp>
      <p:sp>
        <p:nvSpPr>
          <p:cNvPr id="47" name="TextShape 2"/>
          <p:cNvSpPr txBox="1"/>
          <p:nvPr/>
        </p:nvSpPr>
        <p:spPr>
          <a:xfrm>
            <a:off x="1371600" y="4267080"/>
            <a:ext cx="6400800" cy="1310760"/>
          </a:xfrm>
          <a:prstGeom prst="rect">
            <a:avLst/>
          </a:prstGeom>
          <a:noFill/>
          <a:ln>
            <a:noFill/>
          </a:ln>
        </p:spPr>
        <p:txBody>
          <a:bodyPr lIns="90000" tIns="46800" rIns="90000" bIns="46800"/>
          <a:lstStyle/>
          <a:p>
            <a:pPr marL="342720" indent="-341280" algn="ctr">
              <a:lnSpc>
                <a:spcPct val="100000"/>
              </a:lnSpc>
            </a:pPr>
            <a:r>
              <a:rPr lang="en-GB" sz="3200" b="0" strike="noStrike" spc="-1" dirty="0">
                <a:solidFill>
                  <a:srgbClr val="000000"/>
                </a:solidFill>
                <a:uFill>
                  <a:solidFill>
                    <a:srgbClr val="FFFFFF"/>
                  </a:solidFill>
                </a:uFill>
                <a:latin typeface="Times New Roman"/>
              </a:rPr>
              <a:t>Corky Cartwright</a:t>
            </a:r>
            <a:endParaRPr lang="en-US" sz="3200" b="0" strike="noStrike" spc="-1" dirty="0">
              <a:solidFill>
                <a:srgbClr val="000000"/>
              </a:solidFill>
              <a:uFill>
                <a:solidFill>
                  <a:srgbClr val="FFFFFF"/>
                </a:solidFill>
              </a:uFill>
              <a:latin typeface="Times New Roman"/>
            </a:endParaRPr>
          </a:p>
          <a:p>
            <a:pPr marL="342720" indent="-341280" algn="ctr">
              <a:lnSpc>
                <a:spcPct val="100000"/>
              </a:lnSpc>
            </a:pPr>
            <a:r>
              <a:rPr lang="en-GB" sz="3200" b="0" strike="noStrike" spc="-1">
                <a:solidFill>
                  <a:srgbClr val="000000"/>
                </a:solidFill>
                <a:uFill>
                  <a:solidFill>
                    <a:srgbClr val="FFFFFF"/>
                  </a:solidFill>
                </a:uFill>
                <a:latin typeface="Times New Roman"/>
              </a:rPr>
              <a:t>January </a:t>
            </a:r>
            <a:r>
              <a:rPr lang="en-GB" sz="3200" spc="-1" smtClean="0">
                <a:solidFill>
                  <a:srgbClr val="000000"/>
                </a:solidFill>
                <a:uFill>
                  <a:solidFill>
                    <a:srgbClr val="FFFFFF"/>
                  </a:solidFill>
                </a:uFill>
                <a:latin typeface="Times New Roman"/>
              </a:rPr>
              <a:t>14</a:t>
            </a:r>
            <a:r>
              <a:rPr lang="en-GB" sz="3200" b="0" strike="noStrike" spc="-1" smtClean="0">
                <a:solidFill>
                  <a:srgbClr val="000000"/>
                </a:solidFill>
                <a:uFill>
                  <a:solidFill>
                    <a:srgbClr val="FFFFFF"/>
                  </a:solidFill>
                </a:uFill>
                <a:latin typeface="Times New Roman"/>
              </a:rPr>
              <a:t>, 2022</a:t>
            </a:r>
            <a:endParaRPr lang="en-US" sz="3200" b="0" strike="noStrike" spc="-1" dirty="0">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5" name="TextShape 1"/>
          <p:cNvSpPr txBox="1"/>
          <p:nvPr/>
        </p:nvSpPr>
        <p:spPr>
          <a:xfrm>
            <a:off x="380880" y="52921"/>
            <a:ext cx="8382240" cy="1013880"/>
          </a:xfrm>
          <a:prstGeom prst="rect">
            <a:avLst/>
          </a:prstGeom>
          <a:noFill/>
          <a:ln>
            <a:noFill/>
          </a:ln>
        </p:spPr>
        <p:txBody>
          <a:bodyPr lIns="90000" tIns="46800" rIns="90000" bIns="46800" anchor="ctr"/>
          <a:lstStyle/>
          <a:p>
            <a:pPr algn="ctr">
              <a:lnSpc>
                <a:spcPct val="100000"/>
              </a:lnSpc>
            </a:pPr>
            <a:r>
              <a:rPr lang="en-GB" sz="3200" b="0" strike="noStrike" spc="-1" dirty="0">
                <a:solidFill>
                  <a:srgbClr val="000000"/>
                </a:solidFill>
                <a:uFill>
                  <a:solidFill>
                    <a:srgbClr val="FFFFFF"/>
                  </a:solidFill>
                </a:uFill>
                <a:latin typeface="Times New Roman"/>
              </a:rPr>
              <a:t>Designing Grammars and Syntax Diagrams for Top-Down </a:t>
            </a:r>
            <a:r>
              <a:rPr lang="en-GB" sz="3200" b="0" strike="noStrike" spc="-1" dirty="0" smtClean="0">
                <a:solidFill>
                  <a:srgbClr val="000000"/>
                </a:solidFill>
                <a:uFill>
                  <a:solidFill>
                    <a:srgbClr val="FFFFFF"/>
                  </a:solidFill>
                </a:uFill>
                <a:latin typeface="Times New Roman"/>
              </a:rPr>
              <a:t>Parsing (cont.)</a:t>
            </a:r>
            <a:endParaRPr lang="en-US" sz="3200" b="0" strike="noStrike" spc="-1" dirty="0">
              <a:solidFill>
                <a:srgbClr val="000000"/>
              </a:solidFill>
              <a:uFill>
                <a:solidFill>
                  <a:srgbClr val="FFFFFF"/>
                </a:solidFill>
              </a:uFill>
              <a:latin typeface="Times New Roman"/>
            </a:endParaRPr>
          </a:p>
        </p:txBody>
      </p:sp>
      <p:sp>
        <p:nvSpPr>
          <p:cNvPr id="86" name="TextShape 2"/>
          <p:cNvSpPr txBox="1"/>
          <p:nvPr/>
        </p:nvSpPr>
        <p:spPr>
          <a:xfrm>
            <a:off x="233642" y="1442187"/>
            <a:ext cx="8403771" cy="5331301"/>
          </a:xfrm>
          <a:prstGeom prst="rect">
            <a:avLst/>
          </a:prstGeom>
          <a:noFill/>
          <a:ln>
            <a:noFill/>
          </a:ln>
        </p:spPr>
        <p:txBody>
          <a:bodyPr lIns="90000" tIns="46800" rIns="90000" bIns="46800"/>
          <a:lstStyle/>
          <a:p>
            <a:pPr lvl="1">
              <a:lnSpc>
                <a:spcPct val="90000"/>
              </a:lnSpc>
              <a:spcBef>
                <a:spcPts val="1200"/>
              </a:spcBef>
              <a:buClr>
                <a:srgbClr val="000000"/>
              </a:buClr>
            </a:pPr>
            <a:r>
              <a:rPr lang="en-GB" sz="2400" spc="-1" dirty="0">
                <a:solidFill>
                  <a:srgbClr val="000000"/>
                </a:solidFill>
                <a:uFill>
                  <a:solidFill>
                    <a:srgbClr val="FFFFFF"/>
                  </a:solidFill>
                </a:uFill>
                <a:latin typeface="Times New Roman"/>
                <a:ea typeface="MS Gothic"/>
              </a:rPr>
              <a:t>To create such a grammar or syntax diagram:</a:t>
            </a:r>
            <a:endParaRPr lang="en-US" spc="-1" dirty="0">
              <a:solidFill>
                <a:srgbClr val="000000"/>
              </a:solidFill>
              <a:uFill>
                <a:solidFill>
                  <a:srgbClr val="FFFFFF"/>
                </a:solidFill>
              </a:uFill>
              <a:latin typeface="Times New Roman"/>
            </a:endParaRPr>
          </a:p>
          <a:p>
            <a:pPr marL="800100" lvl="1" indent="-342900">
              <a:lnSpc>
                <a:spcPct val="90000"/>
              </a:lnSpc>
              <a:spcBef>
                <a:spcPts val="1200"/>
              </a:spcBef>
              <a:buClr>
                <a:srgbClr val="000000"/>
              </a:buClr>
              <a:buFont typeface="Arial" panose="020B0604020202020204" pitchFamily="34" charset="0"/>
              <a:buChar char="•"/>
            </a:pPr>
            <a:r>
              <a:rPr lang="en-GB" sz="2000" spc="-1" dirty="0">
                <a:solidFill>
                  <a:srgbClr val="000000"/>
                </a:solidFill>
                <a:uFill>
                  <a:solidFill>
                    <a:srgbClr val="FFFFFF"/>
                  </a:solidFill>
                </a:uFill>
                <a:latin typeface="Times New Roman"/>
                <a:ea typeface="MS Gothic"/>
              </a:rPr>
              <a:t>Eliminate left recursion; use right recursion (</a:t>
            </a:r>
            <a:r>
              <a:rPr lang="en-GB" sz="2000" spc="-1" dirty="0" smtClean="0">
                <a:solidFill>
                  <a:srgbClr val="000000"/>
                </a:solidFill>
                <a:uFill>
                  <a:solidFill>
                    <a:srgbClr val="FFFFFF"/>
                  </a:solidFill>
                </a:uFill>
                <a:latin typeface="Times New Roman"/>
                <a:ea typeface="MS Gothic"/>
              </a:rPr>
              <a:t>in </a:t>
            </a:r>
            <a:r>
              <a:rPr lang="en-GB" sz="2000" spc="-1" dirty="0">
                <a:solidFill>
                  <a:srgbClr val="000000"/>
                </a:solidFill>
                <a:uFill>
                  <a:solidFill>
                    <a:srgbClr val="FFFFFF"/>
                  </a:solidFill>
                </a:uFill>
                <a:latin typeface="Times New Roman"/>
                <a:ea typeface="MS Gothic"/>
              </a:rPr>
              <a:t>LL(</a:t>
            </a:r>
            <a:r>
              <a:rPr lang="en-GB" sz="2000" i="1" spc="-1" dirty="0">
                <a:solidFill>
                  <a:srgbClr val="000000"/>
                </a:solidFill>
                <a:uFill>
                  <a:solidFill>
                    <a:srgbClr val="FFFFFF"/>
                  </a:solidFill>
                </a:uFill>
                <a:latin typeface="Times New Roman"/>
                <a:ea typeface="MS Gothic"/>
              </a:rPr>
              <a:t>k</a:t>
            </a:r>
            <a:r>
              <a:rPr lang="en-GB" sz="2000" spc="-1" dirty="0">
                <a:solidFill>
                  <a:srgbClr val="000000"/>
                </a:solidFill>
                <a:uFill>
                  <a:solidFill>
                    <a:srgbClr val="FFFFFF"/>
                  </a:solidFill>
                </a:uFill>
                <a:latin typeface="Times New Roman"/>
                <a:ea typeface="MS Gothic"/>
              </a:rPr>
              <a:t>) </a:t>
            </a:r>
            <a:r>
              <a:rPr lang="en-GB" sz="2000" spc="-1" dirty="0" smtClean="0">
                <a:solidFill>
                  <a:srgbClr val="000000"/>
                </a:solidFill>
                <a:uFill>
                  <a:solidFill>
                    <a:srgbClr val="FFFFFF"/>
                  </a:solidFill>
                </a:uFill>
                <a:latin typeface="Times New Roman"/>
                <a:ea typeface="MS Gothic"/>
              </a:rPr>
              <a:t>grammars or syntax diagrams) </a:t>
            </a:r>
            <a:r>
              <a:rPr lang="en-GB" sz="2000" spc="-1" dirty="0">
                <a:solidFill>
                  <a:srgbClr val="000000"/>
                </a:solidFill>
                <a:uFill>
                  <a:solidFill>
                    <a:srgbClr val="FFFFFF"/>
                  </a:solidFill>
                </a:uFill>
                <a:latin typeface="Times New Roman"/>
                <a:ea typeface="MS Gothic"/>
              </a:rPr>
              <a:t>or iteration </a:t>
            </a:r>
            <a:r>
              <a:rPr lang="en-GB" sz="2000" spc="-1" dirty="0" smtClean="0">
                <a:solidFill>
                  <a:srgbClr val="000000"/>
                </a:solidFill>
                <a:uFill>
                  <a:solidFill>
                    <a:srgbClr val="FFFFFF"/>
                  </a:solidFill>
                </a:uFill>
                <a:latin typeface="Times New Roman"/>
                <a:ea typeface="MS Gothic"/>
              </a:rPr>
              <a:t>(only in </a:t>
            </a:r>
            <a:r>
              <a:rPr lang="en-GB" sz="2000" spc="-1" dirty="0">
                <a:solidFill>
                  <a:srgbClr val="000000"/>
                </a:solidFill>
                <a:uFill>
                  <a:solidFill>
                    <a:srgbClr val="FFFFFF"/>
                  </a:solidFill>
                </a:uFill>
                <a:latin typeface="Times New Roman"/>
                <a:ea typeface="MS Gothic"/>
              </a:rPr>
              <a:t>syntax diagrams) instead. </a:t>
            </a:r>
            <a:r>
              <a:rPr lang="en-GB" sz="2000" spc="-1" dirty="0" smtClean="0">
                <a:solidFill>
                  <a:srgbClr val="000000"/>
                </a:solidFill>
                <a:uFill>
                  <a:solidFill>
                    <a:srgbClr val="FFFFFF"/>
                  </a:solidFill>
                </a:uFill>
                <a:latin typeface="Times New Roman"/>
                <a:ea typeface="MS Gothic"/>
              </a:rPr>
              <a:t> </a:t>
            </a:r>
            <a:r>
              <a:rPr lang="en-GB" sz="2000" spc="-1" dirty="0">
                <a:solidFill>
                  <a:srgbClr val="000000"/>
                </a:solidFill>
                <a:uFill>
                  <a:solidFill>
                    <a:srgbClr val="FFFFFF"/>
                  </a:solidFill>
                </a:uFill>
                <a:latin typeface="Times New Roman"/>
                <a:ea typeface="MS Gothic"/>
              </a:rPr>
              <a:t>S</a:t>
            </a:r>
            <a:r>
              <a:rPr lang="en-GB" sz="2000" spc="-1" dirty="0" smtClean="0">
                <a:solidFill>
                  <a:srgbClr val="000000"/>
                </a:solidFill>
                <a:uFill>
                  <a:solidFill>
                    <a:srgbClr val="FFFFFF"/>
                  </a:solidFill>
                </a:uFill>
                <a:latin typeface="Times New Roman"/>
                <a:ea typeface="MS Gothic"/>
              </a:rPr>
              <a:t>yntax diagrams are </a:t>
            </a:r>
            <a:r>
              <a:rPr lang="en-GB" sz="2000" spc="-1" dirty="0">
                <a:solidFill>
                  <a:srgbClr val="000000"/>
                </a:solidFill>
                <a:uFill>
                  <a:solidFill>
                    <a:srgbClr val="FFFFFF"/>
                  </a:solidFill>
                </a:uFill>
                <a:latin typeface="Times New Roman"/>
                <a:ea typeface="MS Gothic"/>
              </a:rPr>
              <a:t>more </a:t>
            </a:r>
            <a:r>
              <a:rPr lang="en-GB" sz="2000" spc="-1" dirty="0" smtClean="0">
                <a:solidFill>
                  <a:srgbClr val="000000"/>
                </a:solidFill>
                <a:uFill>
                  <a:solidFill>
                    <a:srgbClr val="FFFFFF"/>
                  </a:solidFill>
                </a:uFill>
                <a:latin typeface="Times New Roman"/>
                <a:ea typeface="MS Gothic"/>
              </a:rPr>
              <a:t>expressive because they accommodate both iteration </a:t>
            </a:r>
            <a:r>
              <a:rPr lang="en-GB" sz="2000" spc="-1" dirty="0">
                <a:solidFill>
                  <a:srgbClr val="000000"/>
                </a:solidFill>
                <a:uFill>
                  <a:solidFill>
                    <a:srgbClr val="FFFFFF"/>
                  </a:solidFill>
                </a:uFill>
                <a:latin typeface="Times New Roman"/>
                <a:ea typeface="MS Gothic"/>
              </a:rPr>
              <a:t>(</a:t>
            </a:r>
            <a:r>
              <a:rPr lang="en-GB" sz="2000" spc="-1" dirty="0" smtClean="0">
                <a:solidFill>
                  <a:srgbClr val="000000"/>
                </a:solidFill>
                <a:uFill>
                  <a:solidFill>
                    <a:srgbClr val="FFFFFF"/>
                  </a:solidFill>
                </a:uFill>
                <a:latin typeface="Times New Roman"/>
                <a:ea typeface="MS Gothic"/>
              </a:rPr>
              <a:t>corresponding to </a:t>
            </a:r>
            <a:r>
              <a:rPr lang="en-GB" sz="2000" spc="-1" dirty="0">
                <a:solidFill>
                  <a:srgbClr val="000000"/>
                </a:solidFill>
                <a:uFill>
                  <a:solidFill>
                    <a:srgbClr val="FFFFFF"/>
                  </a:solidFill>
                </a:uFill>
                <a:latin typeface="Times New Roman"/>
                <a:ea typeface="MS Gothic"/>
              </a:rPr>
              <a:t>left </a:t>
            </a:r>
            <a:r>
              <a:rPr lang="en-GB" sz="2000" spc="-1" dirty="0" smtClean="0">
                <a:solidFill>
                  <a:srgbClr val="000000"/>
                </a:solidFill>
                <a:uFill>
                  <a:solidFill>
                    <a:srgbClr val="FFFFFF"/>
                  </a:solidFill>
                </a:uFill>
                <a:latin typeface="Times New Roman"/>
                <a:ea typeface="MS Gothic"/>
              </a:rPr>
              <a:t>associativity) and recursion (corresponding to right associativity).</a:t>
            </a:r>
            <a:endParaRPr lang="en-US" spc="-1" dirty="0">
              <a:solidFill>
                <a:srgbClr val="000000"/>
              </a:solidFill>
              <a:uFill>
                <a:solidFill>
                  <a:srgbClr val="FFFFFF"/>
                </a:solidFill>
              </a:uFill>
              <a:latin typeface="Times New Roman"/>
            </a:endParaRPr>
          </a:p>
          <a:p>
            <a:pPr marL="800100" lvl="1" indent="-342900">
              <a:lnSpc>
                <a:spcPct val="90000"/>
              </a:lnSpc>
              <a:spcBef>
                <a:spcPts val="1200"/>
              </a:spcBef>
              <a:buClr>
                <a:srgbClr val="000000"/>
              </a:buClr>
              <a:buFont typeface="Arial" panose="020B0604020202020204" pitchFamily="34" charset="0"/>
              <a:buChar char="•"/>
            </a:pPr>
            <a:r>
              <a:rPr lang="en-GB" sz="2000" spc="-1" dirty="0">
                <a:solidFill>
                  <a:srgbClr val="000000"/>
                </a:solidFill>
                <a:uFill>
                  <a:solidFill>
                    <a:srgbClr val="FFFFFF"/>
                  </a:solidFill>
                </a:uFill>
                <a:latin typeface="Times New Roman"/>
                <a:ea typeface="MS Gothic"/>
              </a:rPr>
              <a:t>Factor out common prefixes (standard practice </a:t>
            </a:r>
            <a:r>
              <a:rPr lang="en-GB" sz="2000" spc="-1" dirty="0" smtClean="0">
                <a:solidFill>
                  <a:srgbClr val="000000"/>
                </a:solidFill>
                <a:uFill>
                  <a:solidFill>
                    <a:srgbClr val="FFFFFF"/>
                  </a:solidFill>
                </a:uFill>
                <a:latin typeface="Times New Roman"/>
                <a:ea typeface="MS Gothic"/>
              </a:rPr>
              <a:t>in </a:t>
            </a:r>
            <a:r>
              <a:rPr lang="en-GB" sz="2000" spc="-1" dirty="0">
                <a:solidFill>
                  <a:srgbClr val="000000"/>
                </a:solidFill>
                <a:uFill>
                  <a:solidFill>
                    <a:srgbClr val="FFFFFF"/>
                  </a:solidFill>
                </a:uFill>
                <a:latin typeface="Times New Roman"/>
                <a:ea typeface="MS Gothic"/>
              </a:rPr>
              <a:t>syntax </a:t>
            </a:r>
            <a:r>
              <a:rPr lang="en-GB" sz="2000" spc="-1" dirty="0" smtClean="0">
                <a:solidFill>
                  <a:srgbClr val="000000"/>
                </a:solidFill>
                <a:uFill>
                  <a:solidFill>
                    <a:srgbClr val="FFFFFF"/>
                  </a:solidFill>
                </a:uFill>
                <a:latin typeface="Times New Roman"/>
                <a:ea typeface="MS Gothic"/>
              </a:rPr>
              <a:t>diagrams)</a:t>
            </a:r>
            <a:r>
              <a:rPr lang="en-GB" sz="2000" spc="-1" dirty="0">
                <a:solidFill>
                  <a:srgbClr val="000000"/>
                </a:solidFill>
                <a:uFill>
                  <a:solidFill>
                    <a:srgbClr val="FFFFFF"/>
                  </a:solidFill>
                </a:uFill>
                <a:latin typeface="Times New Roman"/>
                <a:ea typeface="MS Gothic"/>
              </a:rPr>
              <a:t>‏</a:t>
            </a:r>
            <a:endParaRPr lang="en-US" spc="-1" dirty="0">
              <a:solidFill>
                <a:srgbClr val="000000"/>
              </a:solidFill>
              <a:uFill>
                <a:solidFill>
                  <a:srgbClr val="FFFFFF"/>
                </a:solidFill>
              </a:uFill>
              <a:latin typeface="Times New Roman"/>
            </a:endParaRPr>
          </a:p>
          <a:p>
            <a:pPr marL="800100" lvl="1" indent="-342900">
              <a:lnSpc>
                <a:spcPct val="90000"/>
              </a:lnSpc>
              <a:spcBef>
                <a:spcPts val="1200"/>
              </a:spcBef>
              <a:buClr>
                <a:srgbClr val="000000"/>
              </a:buClr>
              <a:buFont typeface="Arial" panose="020B0604020202020204" pitchFamily="34" charset="0"/>
              <a:buChar char="•"/>
            </a:pPr>
            <a:r>
              <a:rPr lang="en-GB" sz="2000" spc="-1" dirty="0">
                <a:solidFill>
                  <a:srgbClr val="000000"/>
                </a:solidFill>
                <a:uFill>
                  <a:solidFill>
                    <a:srgbClr val="FFFFFF"/>
                  </a:solidFill>
                </a:uFill>
                <a:latin typeface="Times New Roman"/>
                <a:ea typeface="MS Gothic"/>
              </a:rPr>
              <a:t>In extreme cases, hack the </a:t>
            </a:r>
            <a:r>
              <a:rPr lang="en-GB" sz="2000" spc="-1" dirty="0" err="1">
                <a:solidFill>
                  <a:srgbClr val="000000"/>
                </a:solidFill>
                <a:uFill>
                  <a:solidFill>
                    <a:srgbClr val="FFFFFF"/>
                  </a:solidFill>
                </a:uFill>
                <a:latin typeface="Times New Roman"/>
                <a:ea typeface="MS Gothic"/>
              </a:rPr>
              <a:t>lexer</a:t>
            </a:r>
            <a:r>
              <a:rPr lang="en-GB" sz="2000" spc="-1" dirty="0">
                <a:solidFill>
                  <a:srgbClr val="000000"/>
                </a:solidFill>
                <a:uFill>
                  <a:solidFill>
                    <a:srgbClr val="FFFFFF"/>
                  </a:solidFill>
                </a:uFill>
                <a:latin typeface="Times New Roman"/>
                <a:ea typeface="MS Gothic"/>
              </a:rPr>
              <a:t> to split token categories based on local context.  </a:t>
            </a:r>
            <a:endParaRPr lang="en-US" spc="-1" dirty="0">
              <a:solidFill>
                <a:srgbClr val="000000"/>
              </a:solidFill>
              <a:uFill>
                <a:solidFill>
                  <a:srgbClr val="FFFFFF"/>
                </a:solidFill>
              </a:uFill>
              <a:latin typeface="Times New Roman"/>
            </a:endParaRPr>
          </a:p>
          <a:p>
            <a:pPr marL="1257300" lvl="2" indent="-342900">
              <a:lnSpc>
                <a:spcPct val="90000"/>
              </a:lnSpc>
              <a:spcBef>
                <a:spcPts val="1200"/>
              </a:spcBef>
              <a:buClr>
                <a:srgbClr val="000000"/>
              </a:buClr>
              <a:buFont typeface="Arial" panose="020B0604020202020204" pitchFamily="34" charset="0"/>
              <a:buChar char="•"/>
            </a:pPr>
            <a:r>
              <a:rPr lang="en-GB" spc="-1" dirty="0">
                <a:solidFill>
                  <a:srgbClr val="000000"/>
                </a:solidFill>
                <a:uFill>
                  <a:solidFill>
                    <a:srgbClr val="FFFFFF"/>
                  </a:solidFill>
                </a:uFill>
                <a:latin typeface="Times New Roman"/>
                <a:ea typeface="MS Gothic"/>
              </a:rPr>
              <a:t>Example: in </a:t>
            </a:r>
            <a:r>
              <a:rPr lang="en-GB" spc="-1" dirty="0" err="1">
                <a:solidFill>
                  <a:srgbClr val="000000"/>
                </a:solidFill>
                <a:uFill>
                  <a:solidFill>
                    <a:srgbClr val="FFFFFF"/>
                  </a:solidFill>
                </a:uFill>
                <a:latin typeface="Times New Roman"/>
                <a:ea typeface="MS Gothic"/>
              </a:rPr>
              <a:t>DrJava</a:t>
            </a:r>
            <a:r>
              <a:rPr lang="en-GB" spc="-1" dirty="0">
                <a:solidFill>
                  <a:srgbClr val="000000"/>
                </a:solidFill>
                <a:uFill>
                  <a:solidFill>
                    <a:srgbClr val="FFFFFF"/>
                  </a:solidFill>
                </a:uFill>
                <a:latin typeface="Times New Roman"/>
                <a:ea typeface="MS Gothic"/>
              </a:rPr>
              <a:t>, we introduced &gt;&gt; and &gt;&gt;&gt; as extra tokens when Java 5 was introduced because &gt;&gt; can either be an infix right shift operator or consecutive closing pointy brackets in a generic type. With this change to the </a:t>
            </a:r>
            <a:r>
              <a:rPr lang="en-GB" spc="-1" dirty="0" err="1">
                <a:solidFill>
                  <a:srgbClr val="000000"/>
                </a:solidFill>
                <a:uFill>
                  <a:solidFill>
                    <a:srgbClr val="FFFFFF"/>
                  </a:solidFill>
                </a:uFill>
                <a:latin typeface="Times New Roman"/>
                <a:ea typeface="MS Gothic"/>
              </a:rPr>
              <a:t>lexer</a:t>
            </a:r>
            <a:r>
              <a:rPr lang="en-GB" spc="-1" dirty="0">
                <a:solidFill>
                  <a:srgbClr val="000000"/>
                </a:solidFill>
                <a:uFill>
                  <a:solidFill>
                    <a:srgbClr val="FFFFFF"/>
                  </a:solidFill>
                </a:uFill>
                <a:latin typeface="Times New Roman"/>
                <a:ea typeface="MS Gothic"/>
              </a:rPr>
              <a:t>, it was easy to revise an LL(</a:t>
            </a:r>
            <a:r>
              <a:rPr lang="en-GB" i="1" spc="-1" dirty="0">
                <a:solidFill>
                  <a:srgbClr val="000000"/>
                </a:solidFill>
                <a:uFill>
                  <a:solidFill>
                    <a:srgbClr val="FFFFFF"/>
                  </a:solidFill>
                </a:uFill>
                <a:latin typeface="Times New Roman"/>
                <a:ea typeface="MS Gothic"/>
              </a:rPr>
              <a:t>k</a:t>
            </a:r>
            <a:r>
              <a:rPr lang="en-GB" spc="-1" dirty="0">
                <a:solidFill>
                  <a:srgbClr val="000000"/>
                </a:solidFill>
                <a:uFill>
                  <a:solidFill>
                    <a:srgbClr val="FFFFFF"/>
                  </a:solidFill>
                </a:uFill>
                <a:latin typeface="Times New Roman"/>
                <a:ea typeface="MS Gothic"/>
              </a:rPr>
              <a:t>) top-down Java 4 (1.4) parser to create a Java 5 parser.  Without this change to the </a:t>
            </a:r>
            <a:r>
              <a:rPr lang="en-GB" spc="-1" dirty="0" err="1">
                <a:solidFill>
                  <a:srgbClr val="000000"/>
                </a:solidFill>
                <a:uFill>
                  <a:solidFill>
                    <a:srgbClr val="FFFFFF"/>
                  </a:solidFill>
                </a:uFill>
                <a:latin typeface="Times New Roman"/>
                <a:ea typeface="MS Gothic"/>
              </a:rPr>
              <a:t>lexer</a:t>
            </a:r>
            <a:r>
              <a:rPr lang="en-GB" spc="-1" dirty="0">
                <a:solidFill>
                  <a:srgbClr val="000000"/>
                </a:solidFill>
                <a:uFill>
                  <a:solidFill>
                    <a:srgbClr val="FFFFFF"/>
                  </a:solidFill>
                </a:uFill>
                <a:latin typeface="Times New Roman"/>
                <a:ea typeface="MS Gothic"/>
              </a:rPr>
              <a:t>, top-down parsing of Java 5 looked really ugly, possibly requiring unbounded look-ahead, which our parser generator (</a:t>
            </a:r>
            <a:r>
              <a:rPr lang="en-GB" spc="-1" dirty="0" err="1">
                <a:solidFill>
                  <a:srgbClr val="000000"/>
                </a:solidFill>
                <a:uFill>
                  <a:solidFill>
                    <a:srgbClr val="FFFFFF"/>
                  </a:solidFill>
                </a:uFill>
                <a:latin typeface="Times New Roman"/>
                <a:ea typeface="MS Gothic"/>
              </a:rPr>
              <a:t>JavaCC</a:t>
            </a:r>
            <a:r>
              <a:rPr lang="en-GB" spc="-1" dirty="0">
                <a:solidFill>
                  <a:srgbClr val="000000"/>
                </a:solidFill>
                <a:uFill>
                  <a:solidFill>
                    <a:srgbClr val="FFFFFF"/>
                  </a:solidFill>
                </a:uFill>
                <a:latin typeface="Times New Roman"/>
                <a:ea typeface="MS Gothic"/>
              </a:rPr>
              <a:t>) did not support.</a:t>
            </a:r>
            <a:endParaRPr lang="en-US"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54579237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 name="TextShape 1"/>
          <p:cNvSpPr txBox="1"/>
          <p:nvPr/>
        </p:nvSpPr>
        <p:spPr>
          <a:xfrm>
            <a:off x="685800" y="-1440"/>
            <a:ext cx="7772400" cy="643320"/>
          </a:xfrm>
          <a:prstGeom prst="rect">
            <a:avLst/>
          </a:prstGeom>
          <a:noFill/>
          <a:ln>
            <a:noFill/>
          </a:ln>
        </p:spPr>
        <p:txBody>
          <a:bodyPr lIns="90000" tIns="46800" rIns="90000" bIns="46800" anchor="ctr"/>
          <a:lstStyle/>
          <a:p>
            <a:pPr algn="ctr">
              <a:lnSpc>
                <a:spcPct val="100000"/>
              </a:lnSpc>
            </a:pPr>
            <a:r>
              <a:rPr lang="en-GB" sz="3600" b="0" strike="noStrike" spc="-1">
                <a:solidFill>
                  <a:srgbClr val="000000"/>
                </a:solidFill>
                <a:uFill>
                  <a:solidFill>
                    <a:srgbClr val="FFFFFF"/>
                  </a:solidFill>
                </a:uFill>
                <a:latin typeface="Times New Roman"/>
              </a:rPr>
              <a:t>Other Parsing Methods</a:t>
            </a:r>
            <a:endParaRPr lang="en-US" sz="4400" b="0" strike="noStrike" spc="-1">
              <a:solidFill>
                <a:srgbClr val="000000"/>
              </a:solidFill>
              <a:uFill>
                <a:solidFill>
                  <a:srgbClr val="FFFFFF"/>
                </a:solidFill>
              </a:uFill>
              <a:latin typeface="Times New Roman"/>
            </a:endParaRPr>
          </a:p>
        </p:txBody>
      </p:sp>
      <p:sp>
        <p:nvSpPr>
          <p:cNvPr id="88" name="TextShape 2"/>
          <p:cNvSpPr txBox="1"/>
          <p:nvPr/>
        </p:nvSpPr>
        <p:spPr>
          <a:xfrm>
            <a:off x="91440" y="641880"/>
            <a:ext cx="8961120" cy="6355080"/>
          </a:xfrm>
          <a:prstGeom prst="rect">
            <a:avLst/>
          </a:prstGeom>
          <a:noFill/>
          <a:ln>
            <a:noFill/>
          </a:ln>
        </p:spPr>
        <p:txBody>
          <a:bodyPr lIns="90000" tIns="46800" rIns="90000" bIns="46800"/>
          <a:lstStyle/>
          <a:p>
            <a:pPr marL="365760" indent="-365760">
              <a:lnSpc>
                <a:spcPct val="100000"/>
              </a:lnSpc>
              <a:buClr>
                <a:srgbClr val="000000"/>
              </a:buClr>
              <a:buSzPct val="45000"/>
              <a:buFont typeface="Wingdings" charset="2"/>
              <a:buChar char=""/>
            </a:pPr>
            <a:r>
              <a:rPr lang="en-GB" sz="1800" b="0" strike="noStrike" spc="-1" dirty="0">
                <a:solidFill>
                  <a:srgbClr val="000000"/>
                </a:solidFill>
                <a:uFill>
                  <a:solidFill>
                    <a:srgbClr val="FFFFFF"/>
                  </a:solidFill>
                </a:uFill>
                <a:latin typeface="Times New Roman"/>
              </a:rPr>
              <a:t>When we parse a sentence using a CFG, we effectively build a (parse) tree showing how to construct the sentence using the grammar.  The root (start) symbol is the root of the tree and the tokens in the input stream are the leaves.</a:t>
            </a:r>
            <a:endParaRPr lang="en-US" sz="3200" b="0" strike="noStrike" spc="-1" dirty="0">
              <a:solidFill>
                <a:srgbClr val="000000"/>
              </a:solidFill>
              <a:uFill>
                <a:solidFill>
                  <a:srgbClr val="FFFFFF"/>
                </a:solidFill>
              </a:uFill>
              <a:latin typeface="Times New Roman"/>
            </a:endParaRPr>
          </a:p>
          <a:p>
            <a:pPr marL="365760" indent="-365760">
              <a:lnSpc>
                <a:spcPct val="100000"/>
              </a:lnSpc>
              <a:buClr>
                <a:srgbClr val="000000"/>
              </a:buClr>
              <a:buSzPct val="45000"/>
              <a:buFont typeface="Wingdings" charset="2"/>
              <a:buChar char=""/>
            </a:pPr>
            <a:r>
              <a:rPr lang="en-GB" sz="1800" b="0" strike="noStrike" spc="-1" dirty="0">
                <a:solidFill>
                  <a:srgbClr val="000000"/>
                </a:solidFill>
                <a:uFill>
                  <a:solidFill>
                    <a:srgbClr val="FFFFFF"/>
                  </a:solidFill>
                </a:uFill>
                <a:latin typeface="Times New Roman"/>
              </a:rPr>
              <a:t>Top-down (predictive) parsing </a:t>
            </a:r>
            <a:r>
              <a:rPr lang="en-GB" sz="1800" b="0" strike="noStrike" spc="-1" dirty="0" smtClean="0">
                <a:solidFill>
                  <a:srgbClr val="000000"/>
                </a:solidFill>
                <a:uFill>
                  <a:solidFill>
                    <a:srgbClr val="FFFFFF"/>
                  </a:solidFill>
                </a:uFill>
                <a:latin typeface="Times New Roman"/>
              </a:rPr>
              <a:t>using </a:t>
            </a:r>
            <a:r>
              <a:rPr lang="en-GB" sz="1800" b="0" strike="noStrike" spc="-1" dirty="0">
                <a:solidFill>
                  <a:srgbClr val="000000"/>
                </a:solidFill>
                <a:uFill>
                  <a:solidFill>
                    <a:srgbClr val="FFFFFF"/>
                  </a:solidFill>
                </a:uFill>
                <a:latin typeface="Times New Roman"/>
              </a:rPr>
              <a:t>an LL(</a:t>
            </a:r>
            <a:r>
              <a:rPr lang="en-GB" sz="1800" b="0" i="1" strike="noStrike" spc="-1" dirty="0">
                <a:solidFill>
                  <a:srgbClr val="000000"/>
                </a:solidFill>
                <a:uFill>
                  <a:solidFill>
                    <a:srgbClr val="FFFFFF"/>
                  </a:solidFill>
                </a:uFill>
                <a:latin typeface="Times New Roman"/>
              </a:rPr>
              <a:t>k</a:t>
            </a:r>
            <a:r>
              <a:rPr lang="en-GB" sz="1800" b="0" strike="noStrike" spc="-1" dirty="0">
                <a:solidFill>
                  <a:srgbClr val="000000"/>
                </a:solidFill>
                <a:uFill>
                  <a:solidFill>
                    <a:srgbClr val="FFFFFF"/>
                  </a:solidFill>
                </a:uFill>
                <a:latin typeface="Times New Roman"/>
              </a:rPr>
              <a:t>) grammar or a syntax diagram is simple and intuitive, but </a:t>
            </a:r>
            <a:r>
              <a:rPr lang="en-GB" sz="1800" b="0" strike="noStrike" spc="-1" dirty="0" smtClean="0">
                <a:solidFill>
                  <a:srgbClr val="000000"/>
                </a:solidFill>
                <a:uFill>
                  <a:solidFill>
                    <a:srgbClr val="FFFFFF"/>
                  </a:solidFill>
                </a:uFill>
                <a:latin typeface="Times New Roman"/>
              </a:rPr>
              <a:t>it </a:t>
            </a:r>
            <a:r>
              <a:rPr lang="en-GB" sz="1800" b="0" strike="noStrike" spc="-1" dirty="0">
                <a:solidFill>
                  <a:srgbClr val="000000"/>
                </a:solidFill>
                <a:uFill>
                  <a:solidFill>
                    <a:srgbClr val="FFFFFF"/>
                  </a:solidFill>
                </a:uFill>
                <a:latin typeface="Times New Roman"/>
              </a:rPr>
              <a:t>is not as powerful (in terms of the set of </a:t>
            </a:r>
            <a:r>
              <a:rPr lang="en-GB" sz="1800" b="0" strike="noStrike" spc="-1" dirty="0" smtClean="0">
                <a:solidFill>
                  <a:srgbClr val="000000"/>
                </a:solidFill>
                <a:uFill>
                  <a:solidFill>
                    <a:srgbClr val="FFFFFF"/>
                  </a:solidFill>
                </a:uFill>
                <a:latin typeface="Times New Roman"/>
              </a:rPr>
              <a:t>languages </a:t>
            </a:r>
            <a:r>
              <a:rPr lang="en-GB" spc="-1" dirty="0">
                <a:solidFill>
                  <a:srgbClr val="000000"/>
                </a:solidFill>
                <a:uFill>
                  <a:solidFill>
                    <a:srgbClr val="FFFFFF"/>
                  </a:solidFill>
                </a:uFill>
                <a:latin typeface="Times New Roman"/>
              </a:rPr>
              <a:t>[</a:t>
            </a:r>
            <a:r>
              <a:rPr lang="en-GB" sz="1800" b="0" strike="noStrike" spc="-1" dirty="0" smtClean="0">
                <a:solidFill>
                  <a:srgbClr val="000000"/>
                </a:solidFill>
                <a:uFill>
                  <a:solidFill>
                    <a:srgbClr val="FFFFFF"/>
                  </a:solidFill>
                </a:uFill>
                <a:latin typeface="Times New Roman"/>
              </a:rPr>
              <a:t>strings] it </a:t>
            </a:r>
            <a:r>
              <a:rPr lang="en-GB" sz="1800" b="0" strike="noStrike" spc="-1" dirty="0">
                <a:solidFill>
                  <a:srgbClr val="000000"/>
                </a:solidFill>
                <a:uFill>
                  <a:solidFill>
                    <a:srgbClr val="FFFFFF"/>
                  </a:solidFill>
                </a:uFill>
                <a:latin typeface="Times New Roman"/>
              </a:rPr>
              <a:t>accommodates) as bottom-up deterministic parsing which is much more tedious.  Bottom up deterministic parsing is formalized as LR(</a:t>
            </a:r>
            <a:r>
              <a:rPr lang="en-GB" sz="1800" b="0" i="1" strike="noStrike" spc="-1" dirty="0">
                <a:solidFill>
                  <a:srgbClr val="000000"/>
                </a:solidFill>
                <a:uFill>
                  <a:solidFill>
                    <a:srgbClr val="FFFFFF"/>
                  </a:solidFill>
                </a:uFill>
                <a:latin typeface="Times New Roman"/>
              </a:rPr>
              <a:t>k</a:t>
            </a:r>
            <a:r>
              <a:rPr lang="en-GB" sz="1800" b="0" strike="noStrike" spc="-1" dirty="0">
                <a:solidFill>
                  <a:srgbClr val="000000"/>
                </a:solidFill>
                <a:uFill>
                  <a:solidFill>
                    <a:srgbClr val="FFFFFF"/>
                  </a:solidFill>
                </a:uFill>
                <a:latin typeface="Times New Roman"/>
              </a:rPr>
              <a:t>) parsing.  Every LL(</a:t>
            </a:r>
            <a:r>
              <a:rPr lang="en-GB" sz="1800" b="0" i="1" strike="noStrike" spc="-1" dirty="0">
                <a:solidFill>
                  <a:srgbClr val="000000"/>
                </a:solidFill>
                <a:uFill>
                  <a:solidFill>
                    <a:srgbClr val="FFFFFF"/>
                  </a:solidFill>
                </a:uFill>
                <a:latin typeface="Times New Roman"/>
              </a:rPr>
              <a:t>k</a:t>
            </a:r>
            <a:r>
              <a:rPr lang="en-GB" sz="1800" b="0" strike="noStrike" spc="-1" dirty="0">
                <a:solidFill>
                  <a:srgbClr val="000000"/>
                </a:solidFill>
                <a:uFill>
                  <a:solidFill>
                    <a:srgbClr val="FFFFFF"/>
                  </a:solidFill>
                </a:uFill>
                <a:latin typeface="Times New Roman"/>
              </a:rPr>
              <a:t>) grammar </a:t>
            </a:r>
            <a:r>
              <a:rPr lang="en-GB" sz="1800" b="0" strike="noStrike" spc="-1" dirty="0" smtClean="0">
                <a:solidFill>
                  <a:srgbClr val="000000"/>
                </a:solidFill>
                <a:uFill>
                  <a:solidFill>
                    <a:srgbClr val="FFFFFF"/>
                  </a:solidFill>
                </a:uFill>
                <a:latin typeface="Times New Roman"/>
              </a:rPr>
              <a:t>is LR(</a:t>
            </a:r>
            <a:r>
              <a:rPr lang="en-GB" sz="1800" b="0" i="1" strike="noStrike" spc="-1" dirty="0" smtClean="0">
                <a:solidFill>
                  <a:srgbClr val="000000"/>
                </a:solidFill>
                <a:uFill>
                  <a:solidFill>
                    <a:srgbClr val="FFFFFF"/>
                  </a:solidFill>
                </a:uFill>
                <a:latin typeface="Times New Roman"/>
              </a:rPr>
              <a:t>k</a:t>
            </a:r>
            <a:r>
              <a:rPr lang="en-GB" sz="1800" b="0" strike="noStrike" spc="-1" dirty="0" smtClean="0">
                <a:solidFill>
                  <a:srgbClr val="000000"/>
                </a:solidFill>
                <a:uFill>
                  <a:solidFill>
                    <a:srgbClr val="FFFFFF"/>
                  </a:solidFill>
                </a:uFill>
                <a:latin typeface="Times New Roman"/>
              </a:rPr>
              <a:t>) and has an equivalent LR(1) grammar </a:t>
            </a:r>
            <a:r>
              <a:rPr lang="en-GB" sz="1800" b="0" strike="noStrike" spc="-1" dirty="0">
                <a:solidFill>
                  <a:srgbClr val="000000"/>
                </a:solidFill>
                <a:uFill>
                  <a:solidFill>
                    <a:srgbClr val="FFFFFF"/>
                  </a:solidFill>
                </a:uFill>
                <a:latin typeface="Times New Roman"/>
              </a:rPr>
              <a:t>but many LR(1) grammars </a:t>
            </a:r>
            <a:r>
              <a:rPr lang="en-GB" sz="1800" b="0" strike="noStrike" spc="-1" dirty="0" smtClean="0">
                <a:solidFill>
                  <a:srgbClr val="000000"/>
                </a:solidFill>
                <a:uFill>
                  <a:solidFill>
                    <a:srgbClr val="FFFFFF"/>
                  </a:solidFill>
                </a:uFill>
                <a:latin typeface="Times New Roman"/>
              </a:rPr>
              <a:t>do not have equivalent LL(</a:t>
            </a:r>
            <a:r>
              <a:rPr lang="en-GB" sz="1800" b="0" i="1" strike="noStrike" spc="-1" dirty="0" smtClean="0">
                <a:solidFill>
                  <a:srgbClr val="000000"/>
                </a:solidFill>
                <a:uFill>
                  <a:solidFill>
                    <a:srgbClr val="FFFFFF"/>
                  </a:solidFill>
                </a:uFill>
                <a:latin typeface="Times New Roman"/>
              </a:rPr>
              <a:t>k</a:t>
            </a:r>
            <a:r>
              <a:rPr lang="en-GB" sz="1800" b="0" strike="noStrike" spc="-1" dirty="0">
                <a:solidFill>
                  <a:srgbClr val="000000"/>
                </a:solidFill>
                <a:uFill>
                  <a:solidFill>
                    <a:srgbClr val="FFFFFF"/>
                  </a:solidFill>
                </a:uFill>
                <a:latin typeface="Times New Roman"/>
              </a:rPr>
              <a:t>) </a:t>
            </a:r>
            <a:r>
              <a:rPr lang="en-GB" sz="1800" b="0" strike="noStrike" spc="-1" dirty="0" smtClean="0">
                <a:solidFill>
                  <a:srgbClr val="000000"/>
                </a:solidFill>
                <a:uFill>
                  <a:solidFill>
                    <a:srgbClr val="FFFFFF"/>
                  </a:solidFill>
                </a:uFill>
                <a:latin typeface="Times New Roman"/>
              </a:rPr>
              <a:t>grammars for </a:t>
            </a:r>
            <a:r>
              <a:rPr lang="en-GB" sz="1800" b="0" strike="noStrike" spc="-1" dirty="0">
                <a:solidFill>
                  <a:srgbClr val="000000"/>
                </a:solidFill>
                <a:uFill>
                  <a:solidFill>
                    <a:srgbClr val="FFFFFF"/>
                  </a:solidFill>
                </a:uFill>
                <a:latin typeface="Times New Roman"/>
              </a:rPr>
              <a:t>any </a:t>
            </a:r>
            <a:r>
              <a:rPr lang="en-GB" sz="1800" b="0" i="1" strike="noStrike" spc="-1" dirty="0">
                <a:solidFill>
                  <a:srgbClr val="000000"/>
                </a:solidFill>
                <a:uFill>
                  <a:solidFill>
                    <a:srgbClr val="FFFFFF"/>
                  </a:solidFill>
                </a:uFill>
                <a:latin typeface="Times New Roman"/>
              </a:rPr>
              <a:t>k</a:t>
            </a:r>
            <a:r>
              <a:rPr lang="en-GB" sz="1800" b="0" strike="noStrike" spc="-1" dirty="0">
                <a:solidFill>
                  <a:srgbClr val="000000"/>
                </a:solidFill>
                <a:uFill>
                  <a:solidFill>
                    <a:srgbClr val="FFFFFF"/>
                  </a:solidFill>
                </a:uFill>
                <a:latin typeface="Times New Roman"/>
              </a:rPr>
              <a:t>.</a:t>
            </a:r>
            <a:endParaRPr lang="en-US" sz="3200" b="0" strike="noStrike" spc="-1" dirty="0">
              <a:solidFill>
                <a:srgbClr val="000000"/>
              </a:solidFill>
              <a:uFill>
                <a:solidFill>
                  <a:srgbClr val="FFFFFF"/>
                </a:solidFill>
              </a:uFill>
              <a:latin typeface="Times New Roman"/>
            </a:endParaRPr>
          </a:p>
          <a:p>
            <a:pPr marL="365760" indent="-365760">
              <a:lnSpc>
                <a:spcPct val="100000"/>
              </a:lnSpc>
              <a:buClr>
                <a:srgbClr val="000000"/>
              </a:buClr>
              <a:buSzPct val="45000"/>
              <a:buFont typeface="Wingdings" charset="2"/>
              <a:buChar char=""/>
            </a:pPr>
            <a:r>
              <a:rPr lang="en-GB" sz="1800" b="0" strike="noStrike" spc="-1" dirty="0">
                <a:solidFill>
                  <a:srgbClr val="000000"/>
                </a:solidFill>
                <a:uFill>
                  <a:solidFill>
                    <a:srgbClr val="FFFFFF"/>
                  </a:solidFill>
                </a:uFill>
                <a:latin typeface="Times New Roman"/>
              </a:rPr>
              <a:t>No sane person manually writes a bottom-up parser.  In other words, there is no credible bottom-up alternative to recursive descent parsing.  Bottom-up parsers are generated using parser-generator tools </a:t>
            </a:r>
            <a:r>
              <a:rPr lang="en-GB" sz="1800" b="0" strike="noStrike" spc="-1" dirty="0" smtClean="0">
                <a:solidFill>
                  <a:srgbClr val="000000"/>
                </a:solidFill>
                <a:uFill>
                  <a:solidFill>
                    <a:srgbClr val="FFFFFF"/>
                  </a:solidFill>
                </a:uFill>
                <a:latin typeface="Times New Roman"/>
              </a:rPr>
              <a:t>based </a:t>
            </a:r>
            <a:r>
              <a:rPr lang="en-GB" sz="1800" b="0" strike="noStrike" spc="-1" dirty="0">
                <a:solidFill>
                  <a:srgbClr val="000000"/>
                </a:solidFill>
                <a:uFill>
                  <a:solidFill>
                    <a:srgbClr val="FFFFFF"/>
                  </a:solidFill>
                </a:uFill>
                <a:latin typeface="Times New Roman"/>
              </a:rPr>
              <a:t>on LR(</a:t>
            </a:r>
            <a:r>
              <a:rPr lang="en-GB" sz="1800" b="0" i="1" strike="noStrike" spc="-1" dirty="0">
                <a:solidFill>
                  <a:srgbClr val="000000"/>
                </a:solidFill>
                <a:uFill>
                  <a:solidFill>
                    <a:srgbClr val="FFFFFF"/>
                  </a:solidFill>
                </a:uFill>
                <a:latin typeface="Times New Roman"/>
              </a:rPr>
              <a:t>k</a:t>
            </a:r>
            <a:r>
              <a:rPr lang="en-GB" sz="1800" b="0" strike="noStrike" spc="-1" dirty="0">
                <a:solidFill>
                  <a:srgbClr val="000000"/>
                </a:solidFill>
                <a:uFill>
                  <a:solidFill>
                    <a:srgbClr val="FFFFFF"/>
                  </a:solidFill>
                </a:uFill>
                <a:latin typeface="Times New Roman"/>
              </a:rPr>
              <a:t>) parsing (or some bottom-up restriction of LR(</a:t>
            </a:r>
            <a:r>
              <a:rPr lang="en-GB" sz="1800" b="0" i="1" strike="noStrike" spc="-1" dirty="0">
                <a:solidFill>
                  <a:srgbClr val="000000"/>
                </a:solidFill>
                <a:uFill>
                  <a:solidFill>
                    <a:srgbClr val="FFFFFF"/>
                  </a:solidFill>
                </a:uFill>
                <a:latin typeface="Times New Roman"/>
              </a:rPr>
              <a:t>k</a:t>
            </a:r>
            <a:r>
              <a:rPr lang="en-GB" sz="1800" b="0" strike="noStrike" spc="-1" dirty="0">
                <a:solidFill>
                  <a:srgbClr val="000000"/>
                </a:solidFill>
                <a:uFill>
                  <a:solidFill>
                    <a:srgbClr val="FFFFFF"/>
                  </a:solidFill>
                </a:uFill>
                <a:latin typeface="Times New Roman"/>
              </a:rPr>
              <a:t>) such as SLR(</a:t>
            </a:r>
            <a:r>
              <a:rPr lang="en-GB" sz="1800" b="0" i="1" strike="noStrike" spc="-1" dirty="0">
                <a:solidFill>
                  <a:srgbClr val="000000"/>
                </a:solidFill>
                <a:uFill>
                  <a:solidFill>
                    <a:srgbClr val="FFFFFF"/>
                  </a:solidFill>
                </a:uFill>
                <a:latin typeface="Times New Roman"/>
              </a:rPr>
              <a:t>k</a:t>
            </a:r>
            <a:r>
              <a:rPr lang="en-GB" sz="1800" b="0" strike="noStrike" spc="-1" dirty="0">
                <a:solidFill>
                  <a:srgbClr val="000000"/>
                </a:solidFill>
                <a:uFill>
                  <a:solidFill>
                    <a:srgbClr val="FFFFFF"/>
                  </a:solidFill>
                </a:uFill>
                <a:latin typeface="Times New Roman"/>
              </a:rPr>
              <a:t>) or LALR(</a:t>
            </a:r>
            <a:r>
              <a:rPr lang="en-GB" sz="1800" b="0" i="1" strike="noStrike" spc="-1" dirty="0">
                <a:solidFill>
                  <a:srgbClr val="000000"/>
                </a:solidFill>
                <a:uFill>
                  <a:solidFill>
                    <a:srgbClr val="FFFFFF"/>
                  </a:solidFill>
                </a:uFill>
                <a:latin typeface="Times New Roman"/>
              </a:rPr>
              <a:t>k</a:t>
            </a:r>
            <a:r>
              <a:rPr lang="en-GB" sz="1800" b="0" strike="noStrike" spc="-1" dirty="0">
                <a:solidFill>
                  <a:srgbClr val="000000"/>
                </a:solidFill>
                <a:uFill>
                  <a:solidFill>
                    <a:srgbClr val="FFFFFF"/>
                  </a:solidFill>
                </a:uFill>
                <a:latin typeface="Times New Roman"/>
              </a:rPr>
              <a:t>)).   </a:t>
            </a:r>
            <a:r>
              <a:rPr lang="en-GB" spc="-1" dirty="0" smtClean="0">
                <a:solidFill>
                  <a:srgbClr val="000000"/>
                </a:solidFill>
                <a:uFill>
                  <a:solidFill>
                    <a:srgbClr val="FFFFFF"/>
                  </a:solidFill>
                </a:uFill>
                <a:latin typeface="Times New Roman"/>
              </a:rPr>
              <a:t>Some m</a:t>
            </a:r>
            <a:r>
              <a:rPr lang="en-GB" sz="1800" b="0" strike="noStrike" spc="-1" dirty="0" smtClean="0">
                <a:solidFill>
                  <a:srgbClr val="000000"/>
                </a:solidFill>
                <a:uFill>
                  <a:solidFill>
                    <a:srgbClr val="FFFFFF"/>
                  </a:solidFill>
                </a:uFill>
                <a:latin typeface="Times New Roman"/>
              </a:rPr>
              <a:t>ore recent </a:t>
            </a:r>
            <a:r>
              <a:rPr lang="en-GB" sz="1800" b="0" strike="noStrike" spc="-1" dirty="0">
                <a:solidFill>
                  <a:srgbClr val="000000"/>
                </a:solidFill>
                <a:uFill>
                  <a:solidFill>
                    <a:srgbClr val="FFFFFF"/>
                  </a:solidFill>
                </a:uFill>
                <a:latin typeface="Times New Roman"/>
              </a:rPr>
              <a:t>parser generators like </a:t>
            </a:r>
            <a:r>
              <a:rPr lang="en-GB" spc="-1" dirty="0" err="1">
                <a:solidFill>
                  <a:srgbClr val="000000"/>
                </a:solidFill>
                <a:uFill>
                  <a:solidFill>
                    <a:srgbClr val="FFFFFF"/>
                  </a:solidFill>
                </a:uFill>
                <a:latin typeface="Times New Roman"/>
              </a:rPr>
              <a:t>J</a:t>
            </a:r>
            <a:r>
              <a:rPr lang="en-GB" sz="1800" b="0" strike="noStrike" spc="-1" dirty="0" err="1" smtClean="0">
                <a:solidFill>
                  <a:srgbClr val="000000"/>
                </a:solidFill>
                <a:uFill>
                  <a:solidFill>
                    <a:srgbClr val="FFFFFF"/>
                  </a:solidFill>
                </a:uFill>
                <a:latin typeface="Times New Roman"/>
              </a:rPr>
              <a:t>avaCC</a:t>
            </a:r>
            <a:r>
              <a:rPr lang="en-GB" sz="1800" b="0" strike="noStrike" spc="-1" dirty="0" smtClean="0">
                <a:solidFill>
                  <a:srgbClr val="000000"/>
                </a:solidFill>
                <a:uFill>
                  <a:solidFill>
                    <a:srgbClr val="FFFFFF"/>
                  </a:solidFill>
                </a:uFill>
                <a:latin typeface="Times New Roman"/>
              </a:rPr>
              <a:t> </a:t>
            </a:r>
            <a:r>
              <a:rPr lang="en-GB" sz="1800" b="0" strike="noStrike" spc="-1" dirty="0">
                <a:solidFill>
                  <a:srgbClr val="000000"/>
                </a:solidFill>
                <a:uFill>
                  <a:solidFill>
                    <a:srgbClr val="FFFFFF"/>
                  </a:solidFill>
                </a:uFill>
                <a:latin typeface="Times New Roman"/>
              </a:rPr>
              <a:t>and ANTLR are based on LL(</a:t>
            </a:r>
            <a:r>
              <a:rPr lang="en-GB" sz="1800" b="0" i="1" strike="noStrike" spc="-1" dirty="0">
                <a:solidFill>
                  <a:srgbClr val="000000"/>
                </a:solidFill>
                <a:uFill>
                  <a:solidFill>
                    <a:srgbClr val="FFFFFF"/>
                  </a:solidFill>
                </a:uFill>
                <a:latin typeface="Times New Roman"/>
              </a:rPr>
              <a:t>k</a:t>
            </a:r>
            <a:r>
              <a:rPr lang="en-GB" sz="1800" b="0" strike="noStrike" spc="-1" dirty="0">
                <a:solidFill>
                  <a:srgbClr val="000000"/>
                </a:solidFill>
                <a:uFill>
                  <a:solidFill>
                    <a:srgbClr val="FFFFFF"/>
                  </a:solidFill>
                </a:uFill>
                <a:latin typeface="Times New Roman"/>
              </a:rPr>
              <a:t>) </a:t>
            </a:r>
            <a:r>
              <a:rPr lang="en-GB" sz="1800" b="0" strike="noStrike" spc="-1" dirty="0" smtClean="0">
                <a:solidFill>
                  <a:srgbClr val="000000"/>
                </a:solidFill>
                <a:uFill>
                  <a:solidFill>
                    <a:srgbClr val="FFFFFF"/>
                  </a:solidFill>
                </a:uFill>
                <a:latin typeface="Times New Roman"/>
              </a:rPr>
              <a:t>parsing, which facilitates generating good error diagnostics.  </a:t>
            </a:r>
            <a:r>
              <a:rPr lang="en-GB" sz="1800" b="0" strike="noStrike" spc="-1" dirty="0">
                <a:solidFill>
                  <a:srgbClr val="000000"/>
                </a:solidFill>
                <a:uFill>
                  <a:solidFill>
                    <a:srgbClr val="FFFFFF"/>
                  </a:solidFill>
                </a:uFill>
                <a:latin typeface="Times New Roman"/>
              </a:rPr>
              <a:t>In </a:t>
            </a:r>
            <a:r>
              <a:rPr lang="en-GB" sz="1800" b="0" strike="noStrike" spc="-1" dirty="0" err="1">
                <a:solidFill>
                  <a:srgbClr val="000000"/>
                </a:solidFill>
                <a:uFill>
                  <a:solidFill>
                    <a:srgbClr val="FFFFFF"/>
                  </a:solidFill>
                </a:uFill>
                <a:latin typeface="Times New Roman"/>
              </a:rPr>
              <a:t>DrJava</a:t>
            </a:r>
            <a:r>
              <a:rPr lang="en-GB" sz="1800" b="0" strike="noStrike" spc="-1" dirty="0">
                <a:solidFill>
                  <a:srgbClr val="000000"/>
                </a:solidFill>
                <a:uFill>
                  <a:solidFill>
                    <a:srgbClr val="FFFFFF"/>
                  </a:solidFill>
                </a:uFill>
                <a:latin typeface="Times New Roman"/>
              </a:rPr>
              <a:t>, we have several different parsers including both recursive descent parsers and automatically generated parsers produced by </a:t>
            </a:r>
            <a:r>
              <a:rPr lang="en-GB" spc="-1" dirty="0" err="1" smtClean="0">
                <a:solidFill>
                  <a:srgbClr val="000000"/>
                </a:solidFill>
                <a:uFill>
                  <a:solidFill>
                    <a:srgbClr val="FFFFFF"/>
                  </a:solidFill>
                </a:uFill>
                <a:latin typeface="Times New Roman"/>
              </a:rPr>
              <a:t>J</a:t>
            </a:r>
            <a:r>
              <a:rPr lang="en-GB" sz="1800" b="0" strike="noStrike" spc="-1" dirty="0" err="1" smtClean="0">
                <a:solidFill>
                  <a:srgbClr val="000000"/>
                </a:solidFill>
                <a:uFill>
                  <a:solidFill>
                    <a:srgbClr val="FFFFFF"/>
                  </a:solidFill>
                </a:uFill>
                <a:latin typeface="Times New Roman"/>
              </a:rPr>
              <a:t>avaCC</a:t>
            </a:r>
            <a:r>
              <a:rPr lang="en-GB" sz="1800" b="0" strike="noStrike" spc="-1" dirty="0" smtClean="0">
                <a:solidFill>
                  <a:srgbClr val="000000"/>
                </a:solidFill>
                <a:uFill>
                  <a:solidFill>
                    <a:srgbClr val="FFFFFF"/>
                  </a:solidFill>
                </a:uFill>
                <a:latin typeface="Times New Roman"/>
              </a:rPr>
              <a:t>. </a:t>
            </a:r>
            <a:endParaRPr lang="en-US" sz="3200" b="0" strike="noStrike" spc="-1" dirty="0">
              <a:solidFill>
                <a:srgbClr val="000000"/>
              </a:solidFill>
              <a:uFill>
                <a:solidFill>
                  <a:srgbClr val="FFFFFF"/>
                </a:solidFill>
              </a:uFill>
              <a:latin typeface="Times New Roman"/>
            </a:endParaRPr>
          </a:p>
          <a:p>
            <a:pPr marL="365760" indent="-365760">
              <a:lnSpc>
                <a:spcPct val="100000"/>
              </a:lnSpc>
              <a:buClr>
                <a:srgbClr val="000000"/>
              </a:buClr>
              <a:buSzPct val="45000"/>
              <a:buFont typeface="Wingdings" charset="2"/>
              <a:buChar char=""/>
            </a:pPr>
            <a:r>
              <a:rPr lang="en-GB" sz="1800" b="0" strike="noStrike" spc="-1" dirty="0">
                <a:solidFill>
                  <a:srgbClr val="000000"/>
                </a:solidFill>
                <a:uFill>
                  <a:solidFill>
                    <a:srgbClr val="FFFFFF"/>
                  </a:solidFill>
                </a:uFill>
                <a:latin typeface="Times New Roman"/>
              </a:rPr>
              <a:t>Why is top-down parsing making inroads among parser generators?  Top-down parsing is much easier to understand and more amenable to generating intelligible syntax diagnostics. Why is recursive descent still used in production compilers?  Because it is straightforward (if a bit tedious) to code, supports sensible error diagnostics, and accommodates </a:t>
            </a:r>
            <a:r>
              <a:rPr lang="en-GB" sz="1800" b="0" i="1" strike="noStrike" spc="-1" dirty="0">
                <a:solidFill>
                  <a:srgbClr val="000000"/>
                </a:solidFill>
                <a:uFill>
                  <a:solidFill>
                    <a:srgbClr val="FFFFFF"/>
                  </a:solidFill>
                </a:uFill>
                <a:latin typeface="Times New Roman"/>
              </a:rPr>
              <a:t>ad hoc</a:t>
            </a:r>
            <a:r>
              <a:rPr lang="en-GB" sz="1800" b="0" strike="noStrike" spc="-1" dirty="0">
                <a:solidFill>
                  <a:srgbClr val="000000"/>
                </a:solidFill>
                <a:uFill>
                  <a:solidFill>
                    <a:srgbClr val="FFFFFF"/>
                  </a:solidFill>
                </a:uFill>
                <a:latin typeface="Times New Roman"/>
              </a:rPr>
              <a:t> hacks (</a:t>
            </a:r>
            <a:r>
              <a:rPr lang="en-GB" sz="1800" b="0" i="1" strike="noStrike" spc="-1" dirty="0">
                <a:solidFill>
                  <a:srgbClr val="000000"/>
                </a:solidFill>
                <a:uFill>
                  <a:solidFill>
                    <a:srgbClr val="FFFFFF"/>
                  </a:solidFill>
                </a:uFill>
                <a:latin typeface="Times New Roman"/>
              </a:rPr>
              <a:t>e.g.</a:t>
            </a:r>
            <a:r>
              <a:rPr lang="en-GB" sz="1800" b="0" strike="noStrike" spc="-1" dirty="0">
                <a:solidFill>
                  <a:srgbClr val="000000"/>
                </a:solidFill>
                <a:uFill>
                  <a:solidFill>
                    <a:srgbClr val="FFFFFF"/>
                  </a:solidFill>
                </a:uFill>
                <a:latin typeface="Times New Roman"/>
              </a:rPr>
              <a:t>, use of state) to get around the LL(</a:t>
            </a:r>
            <a:r>
              <a:rPr lang="en-GB" sz="1800" b="0" i="1" strike="noStrike" spc="-1" dirty="0">
                <a:solidFill>
                  <a:srgbClr val="000000"/>
                </a:solidFill>
                <a:uFill>
                  <a:solidFill>
                    <a:srgbClr val="FFFFFF"/>
                  </a:solidFill>
                </a:uFill>
                <a:latin typeface="Times New Roman"/>
              </a:rPr>
              <a:t>k</a:t>
            </a:r>
            <a:r>
              <a:rPr lang="en-GB" sz="1800" b="0" strike="noStrike" spc="-1" dirty="0">
                <a:solidFill>
                  <a:srgbClr val="000000"/>
                </a:solidFill>
                <a:uFill>
                  <a:solidFill>
                    <a:srgbClr val="FFFFFF"/>
                  </a:solidFill>
                </a:uFill>
                <a:latin typeface="Times New Roman"/>
              </a:rPr>
              <a:t>) restriction.</a:t>
            </a:r>
            <a:endParaRPr lang="en-US" sz="3200" b="0" strike="noStrike" spc="-1" dirty="0">
              <a:solidFill>
                <a:srgbClr val="000000"/>
              </a:solidFill>
              <a:uFill>
                <a:solidFill>
                  <a:srgbClr val="FFFFFF"/>
                </a:solidFill>
              </a:uFill>
              <a:latin typeface="Times New Roman"/>
            </a:endParaRPr>
          </a:p>
          <a:p>
            <a:pPr marL="365760" indent="-365760">
              <a:lnSpc>
                <a:spcPct val="100000"/>
              </a:lnSpc>
              <a:buClr>
                <a:srgbClr val="000000"/>
              </a:buClr>
              <a:buSzPct val="45000"/>
              <a:buFont typeface="Wingdings" charset="2"/>
              <a:buChar char=""/>
            </a:pPr>
            <a:r>
              <a:rPr lang="en-GB" sz="1800" b="0" strike="noStrike" spc="-1" dirty="0">
                <a:solidFill>
                  <a:srgbClr val="000000"/>
                </a:solidFill>
                <a:uFill>
                  <a:solidFill>
                    <a:srgbClr val="FFFFFF"/>
                  </a:solidFill>
                </a:uFill>
                <a:latin typeface="Times New Roman"/>
              </a:rPr>
              <a:t>If you want to learn about the details and mechanics of parsing, take Comp 412</a:t>
            </a:r>
            <a:r>
              <a:rPr lang="en-GB" sz="1800" b="0" strike="noStrike" spc="-1" dirty="0" smtClean="0">
                <a:solidFill>
                  <a:srgbClr val="000000"/>
                </a:solidFill>
                <a:uFill>
                  <a:solidFill>
                    <a:srgbClr val="FFFFFF"/>
                  </a:solidFill>
                </a:uFill>
                <a:latin typeface="Times New Roman"/>
              </a:rPr>
              <a:t>.</a:t>
            </a:r>
            <a:r>
              <a:rPr lang="en-GB" sz="1300" b="0" strike="noStrike" spc="-1" dirty="0" smtClean="0">
                <a:solidFill>
                  <a:srgbClr val="000000"/>
                </a:solidFill>
                <a:uFill>
                  <a:solidFill>
                    <a:srgbClr val="FFFFFF"/>
                  </a:solidFill>
                </a:uFill>
                <a:latin typeface="Lucida Grande"/>
              </a:rPr>
              <a:t> </a:t>
            </a:r>
            <a:endParaRPr lang="en-US" sz="3200" b="0" strike="noStrike" spc="-1" dirty="0">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 name="TextShape 1"/>
          <p:cNvSpPr txBox="1"/>
          <p:nvPr/>
        </p:nvSpPr>
        <p:spPr>
          <a:xfrm>
            <a:off x="685800" y="180360"/>
            <a:ext cx="7772400" cy="642600"/>
          </a:xfrm>
          <a:prstGeom prst="rect">
            <a:avLst/>
          </a:prstGeom>
          <a:noFill/>
          <a:ln>
            <a:noFill/>
          </a:ln>
        </p:spPr>
        <p:txBody>
          <a:bodyPr lIns="90000" tIns="46800" rIns="90000" bIns="46800" anchor="ctr"/>
          <a:lstStyle/>
          <a:p>
            <a:pPr algn="ctr">
              <a:lnSpc>
                <a:spcPct val="100000"/>
              </a:lnSpc>
            </a:pPr>
            <a:r>
              <a:rPr lang="en-GB" sz="3600" b="0" strike="noStrike" spc="-1">
                <a:solidFill>
                  <a:srgbClr val="000000"/>
                </a:solidFill>
                <a:uFill>
                  <a:solidFill>
                    <a:srgbClr val="FFFFFF"/>
                  </a:solidFill>
                </a:uFill>
                <a:latin typeface="Times New Roman"/>
              </a:rPr>
              <a:t>Top Down Parsing</a:t>
            </a:r>
            <a:endParaRPr lang="en-US" sz="4400" b="0" strike="noStrike" spc="-1">
              <a:solidFill>
                <a:srgbClr val="000000"/>
              </a:solidFill>
              <a:uFill>
                <a:solidFill>
                  <a:srgbClr val="FFFFFF"/>
                </a:solidFill>
              </a:uFill>
              <a:latin typeface="Times New Roman"/>
            </a:endParaRPr>
          </a:p>
        </p:txBody>
      </p:sp>
      <p:sp>
        <p:nvSpPr>
          <p:cNvPr id="49" name="TextShape 2"/>
          <p:cNvSpPr txBox="1"/>
          <p:nvPr/>
        </p:nvSpPr>
        <p:spPr>
          <a:xfrm>
            <a:off x="533400" y="822960"/>
            <a:ext cx="7924800" cy="5852160"/>
          </a:xfrm>
          <a:prstGeom prst="rect">
            <a:avLst/>
          </a:prstGeom>
          <a:noFill/>
          <a:ln>
            <a:noFill/>
          </a:ln>
        </p:spPr>
        <p:txBody>
          <a:bodyPr lIns="90000" tIns="46800" rIns="90000" bIns="46800"/>
          <a:lstStyle/>
          <a:p>
            <a:pPr marL="342900" indent="-342900">
              <a:lnSpc>
                <a:spcPct val="90000"/>
              </a:lnSpc>
              <a:buClr>
                <a:srgbClr val="000000"/>
              </a:buClr>
              <a:buSzPct val="100000"/>
              <a:buFont typeface="Arial" panose="020B0604020202020204" pitchFamily="34" charset="0"/>
              <a:buChar char="•"/>
            </a:pPr>
            <a:r>
              <a:rPr lang="en-GB" sz="2000" b="0" strike="noStrike" spc="-1" dirty="0">
                <a:solidFill>
                  <a:srgbClr val="000000"/>
                </a:solidFill>
                <a:uFill>
                  <a:solidFill>
                    <a:srgbClr val="FFFFFF"/>
                  </a:solidFill>
                </a:uFill>
                <a:latin typeface="Times New Roman"/>
              </a:rPr>
              <a:t>What is a context-free grammar (CFG</a:t>
            </a:r>
            <a:r>
              <a:rPr lang="en-GB" sz="2000" b="0" strike="noStrike" spc="-1" dirty="0" smtClean="0">
                <a:solidFill>
                  <a:srgbClr val="000000"/>
                </a:solidFill>
                <a:uFill>
                  <a:solidFill>
                    <a:srgbClr val="FFFFFF"/>
                  </a:solidFill>
                </a:uFill>
                <a:latin typeface="Times New Roman"/>
              </a:rPr>
              <a:t>)?</a:t>
            </a:r>
          </a:p>
          <a:p>
            <a:pPr marL="800100" lvl="1" indent="-342900">
              <a:spcBef>
                <a:spcPts val="600"/>
              </a:spcBef>
              <a:buClr>
                <a:srgbClr val="000000"/>
              </a:buClr>
              <a:buSzPct val="100000"/>
              <a:buFont typeface="Arial" panose="020B0604020202020204" pitchFamily="34" charset="0"/>
              <a:buChar char="•"/>
            </a:pPr>
            <a:r>
              <a:rPr lang="en-GB" b="0" strike="noStrike" spc="-1" dirty="0" smtClean="0">
                <a:solidFill>
                  <a:srgbClr val="000000"/>
                </a:solidFill>
                <a:uFill>
                  <a:solidFill>
                    <a:srgbClr val="FFFFFF"/>
                  </a:solidFill>
                </a:uFill>
                <a:latin typeface="Times New Roman"/>
              </a:rPr>
              <a:t>A </a:t>
            </a:r>
            <a:r>
              <a:rPr lang="en-GB" b="0" strike="noStrike" spc="-1" dirty="0">
                <a:solidFill>
                  <a:srgbClr val="000000"/>
                </a:solidFill>
                <a:uFill>
                  <a:solidFill>
                    <a:srgbClr val="FFFFFF"/>
                  </a:solidFill>
                </a:uFill>
                <a:latin typeface="Times New Roman"/>
              </a:rPr>
              <a:t>recursive definition of a set of strings; it is </a:t>
            </a:r>
            <a:r>
              <a:rPr lang="en-GB" b="0" i="1" strike="noStrike" spc="-1" dirty="0">
                <a:solidFill>
                  <a:srgbClr val="000000"/>
                </a:solidFill>
                <a:uFill>
                  <a:solidFill>
                    <a:srgbClr val="FFFFFF"/>
                  </a:solidFill>
                </a:uFill>
                <a:latin typeface="Times New Roman"/>
              </a:rPr>
              <a:t>identical</a:t>
            </a:r>
            <a:r>
              <a:rPr lang="en-GB" b="0" strike="noStrike" spc="-1" dirty="0">
                <a:solidFill>
                  <a:srgbClr val="000000"/>
                </a:solidFill>
                <a:uFill>
                  <a:solidFill>
                    <a:srgbClr val="FFFFFF"/>
                  </a:solidFill>
                </a:uFill>
                <a:latin typeface="Times New Roman"/>
              </a:rPr>
              <a:t> in format to recursive data definitions of algebraic types (as in </a:t>
            </a:r>
            <a:r>
              <a:rPr lang="en-GB" b="0" strike="noStrike" spc="-1" dirty="0" err="1">
                <a:solidFill>
                  <a:srgbClr val="000000"/>
                </a:solidFill>
                <a:uFill>
                  <a:solidFill>
                    <a:srgbClr val="FFFFFF"/>
                  </a:solidFill>
                </a:uFill>
                <a:latin typeface="Times New Roman"/>
              </a:rPr>
              <a:t>Ocaml</a:t>
            </a:r>
            <a:r>
              <a:rPr lang="en-GB" b="0" strike="noStrike" spc="-1" dirty="0">
                <a:solidFill>
                  <a:srgbClr val="000000"/>
                </a:solidFill>
                <a:uFill>
                  <a:solidFill>
                    <a:srgbClr val="FFFFFF"/>
                  </a:solidFill>
                </a:uFill>
                <a:latin typeface="Times New Roman"/>
              </a:rPr>
              <a:t> or Haskell) </a:t>
            </a:r>
            <a:r>
              <a:rPr lang="en-GB" b="0" i="1" strike="noStrike" spc="-1" dirty="0">
                <a:solidFill>
                  <a:srgbClr val="000000"/>
                </a:solidFill>
                <a:uFill>
                  <a:solidFill>
                    <a:srgbClr val="FFFFFF"/>
                  </a:solidFill>
                </a:uFill>
                <a:latin typeface="Times New Roman"/>
              </a:rPr>
              <a:t>except</a:t>
            </a:r>
            <a:r>
              <a:rPr lang="en-GB" b="0" strike="noStrike" spc="-1" dirty="0">
                <a:solidFill>
                  <a:srgbClr val="000000"/>
                </a:solidFill>
                <a:uFill>
                  <a:solidFill>
                    <a:srgbClr val="FFFFFF"/>
                  </a:solidFill>
                </a:uFill>
                <a:latin typeface="Times New Roman"/>
              </a:rPr>
              <a:t> for the fact that it defines sets of </a:t>
            </a:r>
            <a:r>
              <a:rPr lang="en-GB" b="0" i="1" strike="noStrike" spc="-1" dirty="0">
                <a:solidFill>
                  <a:srgbClr val="000000"/>
                </a:solidFill>
                <a:uFill>
                  <a:solidFill>
                    <a:srgbClr val="FFFFFF"/>
                  </a:solidFill>
                </a:uFill>
                <a:latin typeface="Times New Roman"/>
              </a:rPr>
              <a:t>strings</a:t>
            </a:r>
            <a:r>
              <a:rPr lang="en-GB" b="0" strike="noStrike" spc="-1" dirty="0">
                <a:solidFill>
                  <a:srgbClr val="000000"/>
                </a:solidFill>
                <a:uFill>
                  <a:solidFill>
                    <a:srgbClr val="FFFFFF"/>
                  </a:solidFill>
                </a:uFill>
                <a:latin typeface="Times New Roman"/>
              </a:rPr>
              <a:t> using </a:t>
            </a:r>
            <a:r>
              <a:rPr lang="en-GB" b="0" i="1" strike="noStrike" spc="-1" dirty="0">
                <a:solidFill>
                  <a:srgbClr val="000000"/>
                </a:solidFill>
                <a:uFill>
                  <a:solidFill>
                    <a:srgbClr val="FFFFFF"/>
                  </a:solidFill>
                </a:uFill>
                <a:latin typeface="Times New Roman"/>
              </a:rPr>
              <a:t>concatenation</a:t>
            </a:r>
            <a:r>
              <a:rPr lang="en-GB" b="0" strike="noStrike" spc="-1" dirty="0">
                <a:solidFill>
                  <a:srgbClr val="000000"/>
                </a:solidFill>
                <a:uFill>
                  <a:solidFill>
                    <a:srgbClr val="FFFFFF"/>
                  </a:solidFill>
                </a:uFill>
                <a:latin typeface="Times New Roman"/>
              </a:rPr>
              <a:t> rather than sets of </a:t>
            </a:r>
            <a:r>
              <a:rPr lang="en-GB" b="0" i="1" strike="noStrike" spc="-1" dirty="0">
                <a:solidFill>
                  <a:srgbClr val="000000"/>
                </a:solidFill>
                <a:uFill>
                  <a:solidFill>
                    <a:srgbClr val="FFFFFF"/>
                  </a:solidFill>
                </a:uFill>
                <a:latin typeface="Times New Roman"/>
              </a:rPr>
              <a:t>trees</a:t>
            </a:r>
            <a:r>
              <a:rPr lang="en-GB" b="0" strike="noStrike" spc="-1" dirty="0">
                <a:solidFill>
                  <a:srgbClr val="000000"/>
                </a:solidFill>
                <a:uFill>
                  <a:solidFill>
                    <a:srgbClr val="FFFFFF"/>
                  </a:solidFill>
                </a:uFill>
                <a:latin typeface="Times New Roman"/>
              </a:rPr>
              <a:t> (objects/</a:t>
            </a:r>
            <a:r>
              <a:rPr lang="en-GB" b="0" strike="noStrike" spc="-1" dirty="0" err="1">
                <a:solidFill>
                  <a:srgbClr val="000000"/>
                </a:solidFill>
                <a:uFill>
                  <a:solidFill>
                    <a:srgbClr val="FFFFFF"/>
                  </a:solidFill>
                </a:uFill>
                <a:latin typeface="Times New Roman"/>
              </a:rPr>
              <a:t>structs</a:t>
            </a:r>
            <a:r>
              <a:rPr lang="en-GB" b="0" strike="noStrike" spc="-1" dirty="0">
                <a:solidFill>
                  <a:srgbClr val="000000"/>
                </a:solidFill>
                <a:uFill>
                  <a:solidFill>
                    <a:srgbClr val="FFFFFF"/>
                  </a:solidFill>
                </a:uFill>
                <a:latin typeface="Times New Roman"/>
              </a:rPr>
              <a:t>) using </a:t>
            </a:r>
            <a:r>
              <a:rPr lang="en-GB" b="0" i="1" strike="noStrike" spc="-1" dirty="0">
                <a:solidFill>
                  <a:srgbClr val="000000"/>
                </a:solidFill>
                <a:uFill>
                  <a:solidFill>
                    <a:srgbClr val="FFFFFF"/>
                  </a:solidFill>
                </a:uFill>
                <a:latin typeface="Times New Roman"/>
              </a:rPr>
              <a:t>tree construction</a:t>
            </a:r>
            <a:r>
              <a:rPr lang="en-GB" b="0" strike="noStrike" spc="-1" dirty="0">
                <a:solidFill>
                  <a:srgbClr val="000000"/>
                </a:solidFill>
                <a:uFill>
                  <a:solidFill>
                    <a:srgbClr val="FFFFFF"/>
                  </a:solidFill>
                </a:uFill>
                <a:latin typeface="Times New Roman"/>
              </a:rPr>
              <a:t>.  The </a:t>
            </a:r>
            <a:r>
              <a:rPr lang="en-GB" b="0" i="1" strike="noStrike" spc="-1" dirty="0">
                <a:solidFill>
                  <a:srgbClr val="000000"/>
                </a:solidFill>
                <a:uFill>
                  <a:solidFill>
                    <a:srgbClr val="FFFFFF"/>
                  </a:solidFill>
                </a:uFill>
                <a:latin typeface="Times New Roman"/>
              </a:rPr>
              <a:t>root symbol </a:t>
            </a:r>
            <a:r>
              <a:rPr lang="en-GB" b="0" strike="noStrike" spc="-1" dirty="0">
                <a:solidFill>
                  <a:srgbClr val="000000"/>
                </a:solidFill>
                <a:uFill>
                  <a:solidFill>
                    <a:srgbClr val="FFFFFF"/>
                  </a:solidFill>
                </a:uFill>
                <a:latin typeface="Times New Roman"/>
              </a:rPr>
              <a:t>of a grammar generates the language of the grammar.   In other words, it designates the string syntax of complete programs</a:t>
            </a:r>
            <a:r>
              <a:rPr lang="en-GB" b="0" strike="noStrike" spc="-1" dirty="0" smtClean="0">
                <a:solidFill>
                  <a:srgbClr val="000000"/>
                </a:solidFill>
                <a:uFill>
                  <a:solidFill>
                    <a:srgbClr val="FFFFFF"/>
                  </a:solidFill>
                </a:uFill>
                <a:latin typeface="Times New Roman"/>
              </a:rPr>
              <a:t>.</a:t>
            </a:r>
          </a:p>
          <a:p>
            <a:pPr marL="800100" lvl="1" indent="-342900">
              <a:lnSpc>
                <a:spcPct val="150000"/>
              </a:lnSpc>
              <a:spcBef>
                <a:spcPts val="300"/>
              </a:spcBef>
              <a:buClr>
                <a:srgbClr val="000000"/>
              </a:buClr>
              <a:buSzPct val="100000"/>
              <a:buFont typeface="Arial" panose="020B0604020202020204" pitchFamily="34" charset="0"/>
              <a:buChar char="•"/>
            </a:pPr>
            <a:r>
              <a:rPr lang="en-GB" b="0" strike="noStrike" spc="-1" dirty="0" smtClean="0">
                <a:solidFill>
                  <a:srgbClr val="000000"/>
                </a:solidFill>
                <a:uFill>
                  <a:solidFill>
                    <a:srgbClr val="FFFFFF"/>
                  </a:solidFill>
                </a:uFill>
                <a:latin typeface="Times New Roman"/>
              </a:rPr>
              <a:t>Example</a:t>
            </a:r>
            <a:r>
              <a:rPr lang="en-GB" b="0" strike="noStrike" spc="-1" dirty="0">
                <a:solidFill>
                  <a:srgbClr val="000000"/>
                </a:solidFill>
                <a:uFill>
                  <a:solidFill>
                    <a:srgbClr val="FFFFFF"/>
                  </a:solidFill>
                </a:uFill>
                <a:latin typeface="Times New Roman"/>
              </a:rPr>
              <a:t>.  The language of expressions generated by </a:t>
            </a:r>
            <a:r>
              <a:rPr lang="en-GB" sz="1400" b="1" strike="noStrike" spc="-1" dirty="0">
                <a:solidFill>
                  <a:srgbClr val="0000FF"/>
                </a:solidFill>
                <a:uFill>
                  <a:solidFill>
                    <a:srgbClr val="FFFFFF"/>
                  </a:solidFill>
                </a:uFill>
                <a:latin typeface="Lucida Sans Typewriter"/>
              </a:rPr>
              <a:t>&lt;expr</a:t>
            </a:r>
            <a:r>
              <a:rPr lang="en-GB" sz="1400" b="1" strike="noStrike" spc="-1" dirty="0" smtClean="0">
                <a:solidFill>
                  <a:srgbClr val="0000FF"/>
                </a:solidFill>
                <a:uFill>
                  <a:solidFill>
                    <a:srgbClr val="FFFFFF"/>
                  </a:solidFill>
                </a:uFill>
                <a:latin typeface="Lucida Sans Typewriter"/>
              </a:rPr>
              <a:t>&gt;</a:t>
            </a:r>
            <a:br>
              <a:rPr lang="en-GB" sz="1400" b="1" strike="noStrike" spc="-1" dirty="0" smtClean="0">
                <a:solidFill>
                  <a:srgbClr val="0000FF"/>
                </a:solidFill>
                <a:uFill>
                  <a:solidFill>
                    <a:srgbClr val="FFFFFF"/>
                  </a:solidFill>
                </a:uFill>
                <a:latin typeface="Lucida Sans Typewriter"/>
              </a:rPr>
            </a:br>
            <a:r>
              <a:rPr lang="en-GB" sz="1400" b="1" strike="noStrike" spc="-1" dirty="0" smtClean="0">
                <a:solidFill>
                  <a:srgbClr val="0000FF"/>
                </a:solidFill>
                <a:uFill>
                  <a:solidFill>
                    <a:srgbClr val="FFFFFF"/>
                  </a:solidFill>
                </a:uFill>
                <a:latin typeface="Lucida Sans Typewriter"/>
              </a:rPr>
              <a:t> &lt;</a:t>
            </a:r>
            <a:r>
              <a:rPr lang="en-GB" sz="1400" b="1" strike="noStrike" spc="-1" dirty="0">
                <a:solidFill>
                  <a:srgbClr val="0000FF"/>
                </a:solidFill>
                <a:uFill>
                  <a:solidFill>
                    <a:srgbClr val="FFFFFF"/>
                  </a:solidFill>
                </a:uFill>
                <a:latin typeface="Lucida Sans Typewriter"/>
              </a:rPr>
              <a:t>expr&gt; ::= &lt;term&gt;  |  &lt;term&gt; + &lt;expr</a:t>
            </a:r>
            <a:r>
              <a:rPr lang="en-GB" sz="1400" b="1" strike="noStrike" spc="-1" dirty="0" smtClean="0">
                <a:solidFill>
                  <a:srgbClr val="0000FF"/>
                </a:solidFill>
                <a:uFill>
                  <a:solidFill>
                    <a:srgbClr val="FFFFFF"/>
                  </a:solidFill>
                </a:uFill>
                <a:latin typeface="Lucida Sans Typewriter"/>
              </a:rPr>
              <a:t>&gt;</a:t>
            </a:r>
          </a:p>
          <a:p>
            <a:pPr lvl="2">
              <a:lnSpc>
                <a:spcPct val="150000"/>
              </a:lnSpc>
              <a:spcBef>
                <a:spcPts val="300"/>
              </a:spcBef>
              <a:buClr>
                <a:srgbClr val="000000"/>
              </a:buClr>
              <a:buSzPct val="100000"/>
            </a:pPr>
            <a:r>
              <a:rPr lang="en-GB" sz="1400" b="1" strike="noStrike" spc="-1" dirty="0" smtClean="0">
                <a:solidFill>
                  <a:srgbClr val="0000FF"/>
                </a:solidFill>
                <a:uFill>
                  <a:solidFill>
                    <a:srgbClr val="FFFFFF"/>
                  </a:solidFill>
                </a:uFill>
                <a:latin typeface="Lucida Sans Typewriter"/>
              </a:rPr>
              <a:t>&lt;</a:t>
            </a:r>
            <a:r>
              <a:rPr lang="en-GB" sz="1400" b="1" strike="noStrike" spc="-1" dirty="0">
                <a:solidFill>
                  <a:srgbClr val="0000FF"/>
                </a:solidFill>
                <a:uFill>
                  <a:solidFill>
                    <a:srgbClr val="FFFFFF"/>
                  </a:solidFill>
                </a:uFill>
                <a:latin typeface="Lucida Sans Typewriter"/>
              </a:rPr>
              <a:t>term&gt; ::= &lt;number&gt;  </a:t>
            </a:r>
            <a:r>
              <a:rPr lang="en-GB" sz="1400" b="1" strike="noStrike" spc="-1" dirty="0" smtClean="0">
                <a:solidFill>
                  <a:srgbClr val="0000FF"/>
                </a:solidFill>
                <a:uFill>
                  <a:solidFill>
                    <a:srgbClr val="FFFFFF"/>
                  </a:solidFill>
                </a:uFill>
                <a:latin typeface="Lucida Sans Typewriter"/>
              </a:rPr>
              <a:t>|</a:t>
            </a:r>
            <a:r>
              <a:rPr lang="en-GB" sz="1400" b="1" spc="-1" dirty="0">
                <a:solidFill>
                  <a:srgbClr val="0000FF"/>
                </a:solidFill>
                <a:uFill>
                  <a:solidFill>
                    <a:srgbClr val="FFFFFF"/>
                  </a:solidFill>
                </a:uFill>
                <a:latin typeface="Lucida Sans Typewriter"/>
              </a:rPr>
              <a:t> </a:t>
            </a:r>
            <a:r>
              <a:rPr lang="en-GB" sz="1400" b="1" spc="-1" dirty="0" smtClean="0">
                <a:solidFill>
                  <a:srgbClr val="0000FF"/>
                </a:solidFill>
                <a:uFill>
                  <a:solidFill>
                    <a:srgbClr val="FFFFFF"/>
                  </a:solidFill>
                </a:uFill>
                <a:latin typeface="Lucida Sans Typewriter"/>
              </a:rPr>
              <a:t> </a:t>
            </a:r>
            <a:r>
              <a:rPr lang="en-GB" sz="1400" b="1" strike="noStrike" spc="-1" dirty="0" smtClean="0">
                <a:solidFill>
                  <a:srgbClr val="0000FF"/>
                </a:solidFill>
                <a:uFill>
                  <a:solidFill>
                    <a:srgbClr val="FFFFFF"/>
                  </a:solidFill>
                </a:uFill>
                <a:latin typeface="Lucida Sans Typewriter"/>
              </a:rPr>
              <a:t>&lt;</a:t>
            </a:r>
            <a:r>
              <a:rPr lang="en-GB" sz="1400" b="1" strike="noStrike" spc="-1" dirty="0">
                <a:solidFill>
                  <a:srgbClr val="0000FF"/>
                </a:solidFill>
                <a:uFill>
                  <a:solidFill>
                    <a:srgbClr val="FFFFFF"/>
                  </a:solidFill>
                </a:uFill>
                <a:latin typeface="Lucida Sans Typewriter"/>
              </a:rPr>
              <a:t>variable&gt;  |  ( &lt;expr&gt; </a:t>
            </a:r>
            <a:r>
              <a:rPr lang="en-GB" sz="1400" b="1" strike="noStrike" spc="-1" dirty="0" smtClean="0">
                <a:solidFill>
                  <a:srgbClr val="0000FF"/>
                </a:solidFill>
                <a:uFill>
                  <a:solidFill>
                    <a:srgbClr val="FFFFFF"/>
                  </a:solidFill>
                </a:uFill>
                <a:latin typeface="Lucida Sans Typewriter"/>
              </a:rPr>
              <a:t>)</a:t>
            </a:r>
          </a:p>
          <a:p>
            <a:pPr marL="800100" lvl="1" indent="-342900">
              <a:lnSpc>
                <a:spcPct val="150000"/>
              </a:lnSpc>
              <a:spcBef>
                <a:spcPts val="300"/>
              </a:spcBef>
              <a:buClr>
                <a:srgbClr val="000000"/>
              </a:buClr>
              <a:buSzPct val="100000"/>
              <a:buFont typeface="Arial" panose="020B0604020202020204" pitchFamily="34" charset="0"/>
              <a:buChar char="•"/>
            </a:pPr>
            <a:r>
              <a:rPr lang="en-GB" b="1" strike="noStrike" spc="-1" dirty="0" smtClean="0">
                <a:solidFill>
                  <a:srgbClr val="0000FF"/>
                </a:solidFill>
                <a:uFill>
                  <a:solidFill>
                    <a:srgbClr val="FFFFFF"/>
                  </a:solidFill>
                </a:uFill>
                <a:latin typeface="Lucida Sans Typewriter"/>
              </a:rPr>
              <a:t>‏</a:t>
            </a:r>
            <a:r>
              <a:rPr lang="en-GB" b="0" strike="noStrike" spc="-1" dirty="0" smtClean="0">
                <a:solidFill>
                  <a:srgbClr val="000000"/>
                </a:solidFill>
                <a:uFill>
                  <a:solidFill>
                    <a:srgbClr val="FFFFFF"/>
                  </a:solidFill>
                </a:uFill>
                <a:latin typeface="Times New Roman"/>
              </a:rPr>
              <a:t>Some </a:t>
            </a:r>
            <a:r>
              <a:rPr lang="en-GB" b="0" strike="noStrike" spc="-1" dirty="0">
                <a:solidFill>
                  <a:srgbClr val="000000"/>
                </a:solidFill>
                <a:uFill>
                  <a:solidFill>
                    <a:srgbClr val="FFFFFF"/>
                  </a:solidFill>
                </a:uFill>
                <a:latin typeface="Times New Roman"/>
              </a:rPr>
              <a:t>sample strings generated by this </a:t>
            </a:r>
            <a:r>
              <a:rPr lang="en-GB" b="0" strike="noStrike" spc="-1" dirty="0" smtClean="0">
                <a:solidFill>
                  <a:srgbClr val="000000"/>
                </a:solidFill>
                <a:uFill>
                  <a:solidFill>
                    <a:srgbClr val="FFFFFF"/>
                  </a:solidFill>
                </a:uFill>
                <a:latin typeface="Times New Roman"/>
              </a:rPr>
              <a:t>CFG</a:t>
            </a:r>
            <a:br>
              <a:rPr lang="en-GB" b="0" strike="noStrike" spc="-1" dirty="0" smtClean="0">
                <a:solidFill>
                  <a:srgbClr val="000000"/>
                </a:solidFill>
                <a:uFill>
                  <a:solidFill>
                    <a:srgbClr val="FFFFFF"/>
                  </a:solidFill>
                </a:uFill>
                <a:latin typeface="Times New Roman"/>
              </a:rPr>
            </a:br>
            <a:r>
              <a:rPr lang="en-GB" sz="1600" b="1" strike="noStrike" spc="-1" dirty="0" smtClean="0">
                <a:solidFill>
                  <a:srgbClr val="996633"/>
                </a:solidFill>
                <a:uFill>
                  <a:solidFill>
                    <a:srgbClr val="FFFFFF"/>
                  </a:solidFill>
                </a:uFill>
                <a:latin typeface="Lucida Sans Typewriter"/>
              </a:rPr>
              <a:t>5     </a:t>
            </a:r>
            <a:r>
              <a:rPr lang="en-GB" sz="1600" b="1" strike="noStrike" spc="-1" dirty="0">
                <a:solidFill>
                  <a:srgbClr val="996633"/>
                </a:solidFill>
                <a:uFill>
                  <a:solidFill>
                    <a:srgbClr val="FFFFFF"/>
                  </a:solidFill>
                </a:uFill>
                <a:latin typeface="Lucida Sans Typewriter"/>
              </a:rPr>
              <a:t>5+10      5+10+7     (5+10)+</a:t>
            </a:r>
            <a:r>
              <a:rPr lang="en-GB" sz="1600" b="1" strike="noStrike" spc="-1" dirty="0" smtClean="0">
                <a:solidFill>
                  <a:srgbClr val="996633"/>
                </a:solidFill>
                <a:uFill>
                  <a:solidFill>
                    <a:srgbClr val="FFFFFF"/>
                  </a:solidFill>
                </a:uFill>
                <a:latin typeface="Lucida Sans Typewriter"/>
              </a:rPr>
              <a:t>7</a:t>
            </a:r>
          </a:p>
          <a:p>
            <a:pPr marL="342900" indent="-342900">
              <a:lnSpc>
                <a:spcPct val="90000"/>
              </a:lnSpc>
              <a:spcBef>
                <a:spcPts val="600"/>
              </a:spcBef>
              <a:buClr>
                <a:srgbClr val="000000"/>
              </a:buClr>
              <a:buSzPct val="100000"/>
              <a:buFont typeface="Arial" panose="020B0604020202020204" pitchFamily="34" charset="0"/>
              <a:buChar char="•"/>
            </a:pPr>
            <a:r>
              <a:rPr lang="en-GB" sz="2000" b="0" strike="noStrike" spc="-1" dirty="0" smtClean="0">
                <a:solidFill>
                  <a:srgbClr val="000000"/>
                </a:solidFill>
                <a:uFill>
                  <a:solidFill>
                    <a:srgbClr val="FFFFFF"/>
                  </a:solidFill>
                </a:uFill>
                <a:latin typeface="Times New Roman"/>
              </a:rPr>
              <a:t>What </a:t>
            </a:r>
            <a:r>
              <a:rPr lang="en-GB" sz="2000" b="0" strike="noStrike" spc="-1" dirty="0">
                <a:solidFill>
                  <a:srgbClr val="000000"/>
                </a:solidFill>
                <a:uFill>
                  <a:solidFill>
                    <a:srgbClr val="FFFFFF"/>
                  </a:solidFill>
                </a:uFill>
                <a:latin typeface="Times New Roman"/>
              </a:rPr>
              <a:t>is the fundamental difference between generating strings and generating trees</a:t>
            </a:r>
            <a:r>
              <a:rPr lang="en-GB" sz="2000" b="0" strike="noStrike" spc="-1" dirty="0" smtClean="0">
                <a:solidFill>
                  <a:srgbClr val="000000"/>
                </a:solidFill>
                <a:uFill>
                  <a:solidFill>
                    <a:srgbClr val="FFFFFF"/>
                  </a:solidFill>
                </a:uFill>
                <a:latin typeface="Times New Roman"/>
              </a:rPr>
              <a:t>?</a:t>
            </a:r>
          </a:p>
          <a:p>
            <a:pPr marL="628470" indent="-285750">
              <a:buClr>
                <a:srgbClr val="000000"/>
              </a:buClr>
              <a:buSzPct val="100000"/>
              <a:buFont typeface="Arial" panose="020B0604020202020204" pitchFamily="34" charset="0"/>
              <a:buChar char="•"/>
            </a:pPr>
            <a:r>
              <a:rPr lang="en-GB" sz="1600" b="0" strike="noStrike" spc="-1" dirty="0" smtClean="0">
                <a:solidFill>
                  <a:srgbClr val="000000"/>
                </a:solidFill>
                <a:uFill>
                  <a:solidFill>
                    <a:srgbClr val="FFFFFF"/>
                  </a:solidFill>
                </a:uFill>
                <a:latin typeface="Times New Roman"/>
              </a:rPr>
              <a:t>The </a:t>
            </a:r>
            <a:r>
              <a:rPr lang="en-GB" sz="1600" spc="-1" dirty="0" smtClean="0">
                <a:solidFill>
                  <a:srgbClr val="000000"/>
                </a:solidFill>
                <a:uFill>
                  <a:solidFill>
                    <a:srgbClr val="FFFFFF"/>
                  </a:solidFill>
                </a:uFill>
                <a:latin typeface="Times New Roman"/>
              </a:rPr>
              <a:t>construc</a:t>
            </a:r>
            <a:r>
              <a:rPr lang="en-GB" sz="1600" b="0" strike="noStrike" spc="-1" dirty="0" smtClean="0">
                <a:solidFill>
                  <a:srgbClr val="000000"/>
                </a:solidFill>
                <a:uFill>
                  <a:solidFill>
                    <a:srgbClr val="FFFFFF"/>
                  </a:solidFill>
                </a:uFill>
                <a:latin typeface="Times New Roman"/>
              </a:rPr>
              <a:t>tion </a:t>
            </a:r>
            <a:r>
              <a:rPr lang="en-GB" sz="1600" b="0" strike="noStrike" spc="-1" dirty="0">
                <a:solidFill>
                  <a:srgbClr val="000000"/>
                </a:solidFill>
                <a:uFill>
                  <a:solidFill>
                    <a:srgbClr val="FFFFFF"/>
                  </a:solidFill>
                </a:uFill>
                <a:latin typeface="Times New Roman"/>
              </a:rPr>
              <a:t>of a generated tree is manifest in the structure of the tree</a:t>
            </a:r>
            <a:r>
              <a:rPr lang="en-GB" sz="1600" b="0" strike="noStrike" spc="-1" dirty="0" smtClean="0">
                <a:solidFill>
                  <a:srgbClr val="000000"/>
                </a:solidFill>
                <a:uFill>
                  <a:solidFill>
                    <a:srgbClr val="FFFFFF"/>
                  </a:solidFill>
                </a:uFill>
                <a:latin typeface="Times New Roman"/>
              </a:rPr>
              <a:t>.</a:t>
            </a:r>
          </a:p>
          <a:p>
            <a:pPr marL="628470" indent="-285750">
              <a:buClr>
                <a:srgbClr val="000000"/>
              </a:buClr>
              <a:buSzPct val="100000"/>
              <a:buFont typeface="Arial" panose="020B0604020202020204" pitchFamily="34" charset="0"/>
              <a:buChar char="•"/>
            </a:pPr>
            <a:r>
              <a:rPr lang="en-GB" sz="1600" b="0" strike="noStrike" spc="-1" dirty="0" smtClean="0">
                <a:solidFill>
                  <a:srgbClr val="000000"/>
                </a:solidFill>
                <a:uFill>
                  <a:solidFill>
                    <a:srgbClr val="FFFFFF"/>
                  </a:solidFill>
                </a:uFill>
                <a:latin typeface="Times New Roman"/>
              </a:rPr>
              <a:t>The </a:t>
            </a:r>
            <a:r>
              <a:rPr lang="en-GB" sz="1600" spc="-1" dirty="0" smtClean="0">
                <a:solidFill>
                  <a:srgbClr val="000000"/>
                </a:solidFill>
                <a:uFill>
                  <a:solidFill>
                    <a:srgbClr val="FFFFFF"/>
                  </a:solidFill>
                </a:uFill>
                <a:latin typeface="Times New Roman"/>
              </a:rPr>
              <a:t>construc</a:t>
            </a:r>
            <a:r>
              <a:rPr lang="en-GB" sz="1600" b="0" strike="noStrike" spc="-1" dirty="0" smtClean="0">
                <a:solidFill>
                  <a:srgbClr val="000000"/>
                </a:solidFill>
                <a:uFill>
                  <a:solidFill>
                    <a:srgbClr val="FFFFFF"/>
                  </a:solidFill>
                </a:uFill>
                <a:latin typeface="Times New Roman"/>
              </a:rPr>
              <a:t>tion </a:t>
            </a:r>
            <a:r>
              <a:rPr lang="en-GB" sz="1600" b="0" strike="noStrike" spc="-1" dirty="0">
                <a:solidFill>
                  <a:srgbClr val="000000"/>
                </a:solidFill>
                <a:uFill>
                  <a:solidFill>
                    <a:srgbClr val="FFFFFF"/>
                  </a:solidFill>
                </a:uFill>
                <a:latin typeface="Times New Roman"/>
              </a:rPr>
              <a:t>of a generated string is </a:t>
            </a:r>
            <a:r>
              <a:rPr lang="en-GB" sz="1600" b="0" i="1" strike="noStrike" spc="-1" dirty="0">
                <a:solidFill>
                  <a:srgbClr val="000000"/>
                </a:solidFill>
                <a:uFill>
                  <a:solidFill>
                    <a:srgbClr val="FFFFFF"/>
                  </a:solidFill>
                </a:uFill>
                <a:latin typeface="Times New Roman"/>
              </a:rPr>
              <a:t>not</a:t>
            </a:r>
            <a:r>
              <a:rPr lang="en-GB" sz="1600" b="0" strike="noStrike" spc="-1" dirty="0">
                <a:solidFill>
                  <a:srgbClr val="000000"/>
                </a:solidFill>
                <a:uFill>
                  <a:solidFill>
                    <a:srgbClr val="FFFFFF"/>
                  </a:solidFill>
                </a:uFill>
                <a:latin typeface="Times New Roman"/>
              </a:rPr>
              <a:t> manifest in the structure of the string; it must be </a:t>
            </a:r>
            <a:r>
              <a:rPr lang="en-GB" sz="1600" b="0" i="1" strike="noStrike" spc="-1" dirty="0">
                <a:solidFill>
                  <a:srgbClr val="000000"/>
                </a:solidFill>
                <a:uFill>
                  <a:solidFill>
                    <a:srgbClr val="FFFFFF"/>
                  </a:solidFill>
                </a:uFill>
                <a:latin typeface="Times New Roman"/>
              </a:rPr>
              <a:t>reconstructed</a:t>
            </a:r>
            <a:r>
              <a:rPr lang="en-GB" sz="1600" b="0" strike="noStrike" spc="-1" dirty="0">
                <a:solidFill>
                  <a:srgbClr val="000000"/>
                </a:solidFill>
                <a:uFill>
                  <a:solidFill>
                    <a:srgbClr val="FFFFFF"/>
                  </a:solidFill>
                </a:uFill>
                <a:latin typeface="Times New Roman"/>
              </a:rPr>
              <a:t> by the parsing process</a:t>
            </a:r>
            <a:r>
              <a:rPr lang="en-GB" b="0" strike="noStrike" spc="-1" dirty="0">
                <a:solidFill>
                  <a:srgbClr val="000000"/>
                </a:solidFill>
                <a:uFill>
                  <a:solidFill>
                    <a:srgbClr val="FFFFFF"/>
                  </a:solidFill>
                </a:uFill>
                <a:latin typeface="Times New Roman"/>
              </a:rPr>
              <a:t>.  </a:t>
            </a:r>
            <a:r>
              <a:rPr lang="en-GB" sz="1600" b="0" strike="noStrike" spc="-1" dirty="0">
                <a:solidFill>
                  <a:srgbClr val="000000"/>
                </a:solidFill>
                <a:uFill>
                  <a:solidFill>
                    <a:srgbClr val="FFFFFF"/>
                  </a:solidFill>
                </a:uFill>
                <a:latin typeface="Times New Roman"/>
              </a:rPr>
              <a:t>This reconstruction may be </a:t>
            </a:r>
            <a:r>
              <a:rPr lang="en-GB" sz="1600" b="0" i="1" strike="noStrike" spc="-1" dirty="0" smtClean="0">
                <a:solidFill>
                  <a:srgbClr val="000000"/>
                </a:solidFill>
                <a:uFill>
                  <a:solidFill>
                    <a:srgbClr val="FFFFFF"/>
                  </a:solidFill>
                </a:uFill>
                <a:latin typeface="Times New Roman"/>
              </a:rPr>
              <a:t>ambiguous </a:t>
            </a:r>
            <a:r>
              <a:rPr lang="en-GB" sz="1600" b="0" strike="noStrike" spc="-1" dirty="0">
                <a:solidFill>
                  <a:srgbClr val="000000"/>
                </a:solidFill>
                <a:uFill>
                  <a:solidFill>
                    <a:srgbClr val="FFFFFF"/>
                  </a:solidFill>
                </a:uFill>
                <a:latin typeface="Times New Roman"/>
              </a:rPr>
              <a:t>and it may be costly in the general case (</a:t>
            </a:r>
            <a:r>
              <a:rPr lang="en-GB" sz="1600" b="0" strike="noStrike" spc="-1" dirty="0" smtClean="0">
                <a:solidFill>
                  <a:srgbClr val="000000"/>
                </a:solidFill>
                <a:uFill>
                  <a:solidFill>
                    <a:srgbClr val="FFFFFF"/>
                  </a:solidFill>
                </a:uFill>
                <a:latin typeface="Times New Roman"/>
              </a:rPr>
              <a:t>O(n</a:t>
            </a:r>
            <a:r>
              <a:rPr lang="en-GB" sz="1600" b="0" strike="noStrike" spc="-1" baseline="30000" dirty="0" smtClean="0">
                <a:solidFill>
                  <a:srgbClr val="000000"/>
                </a:solidFill>
                <a:uFill>
                  <a:solidFill>
                    <a:srgbClr val="FFFFFF"/>
                  </a:solidFill>
                </a:uFill>
                <a:latin typeface="Times New Roman"/>
              </a:rPr>
              <a:t>3</a:t>
            </a:r>
            <a:r>
              <a:rPr lang="en-GB" sz="1600" b="0" strike="noStrike" spc="-1" dirty="0" smtClean="0">
                <a:solidFill>
                  <a:srgbClr val="000000"/>
                </a:solidFill>
                <a:uFill>
                  <a:solidFill>
                    <a:srgbClr val="FFFFFF"/>
                  </a:solidFill>
                </a:uFill>
                <a:latin typeface="Times New Roman"/>
              </a:rPr>
              <a:t>)).  </a:t>
            </a:r>
            <a:r>
              <a:rPr lang="en-GB" sz="1600" b="0" strike="noStrike" spc="-1" dirty="0">
                <a:solidFill>
                  <a:srgbClr val="000000"/>
                </a:solidFill>
                <a:uFill>
                  <a:solidFill>
                    <a:srgbClr val="FFFFFF"/>
                  </a:solidFill>
                </a:uFill>
                <a:latin typeface="Times New Roman"/>
              </a:rPr>
              <a:t>Fortunately, parsing the language for </a:t>
            </a:r>
            <a:r>
              <a:rPr lang="en-GB" sz="1600" b="0" i="1" strike="noStrike" spc="-1" dirty="0">
                <a:solidFill>
                  <a:srgbClr val="000000"/>
                </a:solidFill>
                <a:uFill>
                  <a:solidFill>
                    <a:srgbClr val="FFFFFF"/>
                  </a:solidFill>
                </a:uFill>
                <a:latin typeface="Times New Roman"/>
              </a:rPr>
              <a:t>deterministic</a:t>
            </a:r>
            <a:r>
              <a:rPr lang="en-GB" sz="1600" b="0" strike="noStrike" spc="-1" dirty="0">
                <a:solidFill>
                  <a:srgbClr val="000000"/>
                </a:solidFill>
                <a:uFill>
                  <a:solidFill>
                    <a:srgbClr val="FFFFFF"/>
                  </a:solidFill>
                </a:uFill>
                <a:latin typeface="Times New Roman"/>
              </a:rPr>
              <a:t> (LL(</a:t>
            </a:r>
            <a:r>
              <a:rPr lang="en-GB" sz="1600" b="0" i="1" strike="noStrike" spc="-1" dirty="0">
                <a:solidFill>
                  <a:srgbClr val="000000"/>
                </a:solidFill>
                <a:uFill>
                  <a:solidFill>
                    <a:srgbClr val="FFFFFF"/>
                  </a:solidFill>
                </a:uFill>
                <a:latin typeface="Times New Roman"/>
              </a:rPr>
              <a:t>k</a:t>
            </a:r>
            <a:r>
              <a:rPr lang="en-GB" sz="1600" b="0" strike="noStrike" spc="-1" dirty="0">
                <a:solidFill>
                  <a:srgbClr val="000000"/>
                </a:solidFill>
                <a:uFill>
                  <a:solidFill>
                    <a:srgbClr val="FFFFFF"/>
                  </a:solidFill>
                </a:uFill>
                <a:latin typeface="Times New Roman"/>
              </a:rPr>
              <a:t>), LR(</a:t>
            </a:r>
            <a:r>
              <a:rPr lang="en-GB" sz="1600" b="0" i="1" strike="noStrike" spc="-1" dirty="0">
                <a:solidFill>
                  <a:srgbClr val="000000"/>
                </a:solidFill>
                <a:uFill>
                  <a:solidFill>
                    <a:srgbClr val="FFFFFF"/>
                  </a:solidFill>
                </a:uFill>
                <a:latin typeface="Times New Roman"/>
              </a:rPr>
              <a:t>k</a:t>
            </a:r>
            <a:r>
              <a:rPr lang="en-GB" sz="1600" b="0" strike="noStrike" spc="-1" dirty="0">
                <a:solidFill>
                  <a:srgbClr val="000000"/>
                </a:solidFill>
                <a:uFill>
                  <a:solidFill>
                    <a:srgbClr val="FFFFFF"/>
                  </a:solidFill>
                </a:uFill>
                <a:latin typeface="Times New Roman"/>
              </a:rPr>
              <a:t>)) grammars is </a:t>
            </a:r>
            <a:r>
              <a:rPr lang="en-GB" sz="1600" b="0" strike="noStrike" spc="-1" dirty="0" smtClean="0">
                <a:solidFill>
                  <a:srgbClr val="000000"/>
                </a:solidFill>
                <a:uFill>
                  <a:solidFill>
                    <a:srgbClr val="FFFFFF"/>
                  </a:solidFill>
                </a:uFill>
                <a:latin typeface="Times New Roman"/>
              </a:rPr>
              <a:t>linear</a:t>
            </a:r>
            <a:r>
              <a:rPr lang="en-GB" sz="1600" spc="-1" dirty="0">
                <a:solidFill>
                  <a:srgbClr val="000000"/>
                </a:solidFill>
                <a:uFill>
                  <a:solidFill>
                    <a:srgbClr val="FFFFFF"/>
                  </a:solidFill>
                </a:uFill>
                <a:latin typeface="Times New Roman"/>
              </a:rPr>
              <a:t>.</a:t>
            </a:r>
            <a:endParaRPr lang="en-US" sz="2800" b="0" strike="noStrike" spc="-1" dirty="0">
              <a:solidFill>
                <a:srgbClr val="000000"/>
              </a:solidFill>
              <a:uFill>
                <a:solidFill>
                  <a:srgbClr val="FFFFFF"/>
                </a:solidFill>
              </a:uFill>
              <a:latin typeface="Times New Roman"/>
            </a:endParaRPr>
          </a:p>
          <a:p>
            <a:pPr>
              <a:lnSpc>
                <a:spcPct val="90000"/>
              </a:lnSpc>
              <a:buClr>
                <a:srgbClr val="000000"/>
              </a:buClr>
              <a:buSzPct val="45000"/>
            </a:pPr>
            <a:r>
              <a:rPr lang="en-GB" sz="2000" b="0" strike="noStrike" spc="-1" dirty="0">
                <a:solidFill>
                  <a:srgbClr val="000000"/>
                </a:solidFill>
                <a:uFill>
                  <a:solidFill>
                    <a:srgbClr val="FFFFFF"/>
                  </a:solidFill>
                </a:uFill>
                <a:latin typeface="Times New Roman"/>
              </a:rPr>
              <a:t> </a:t>
            </a:r>
            <a:endParaRPr lang="en-US" sz="3200" b="0" strike="noStrike" spc="-1" dirty="0">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 name="TextShape 1"/>
          <p:cNvSpPr txBox="1"/>
          <p:nvPr/>
        </p:nvSpPr>
        <p:spPr>
          <a:xfrm>
            <a:off x="685800" y="130508"/>
            <a:ext cx="7772400" cy="598834"/>
          </a:xfrm>
          <a:prstGeom prst="rect">
            <a:avLst/>
          </a:prstGeom>
          <a:noFill/>
          <a:ln>
            <a:noFill/>
          </a:ln>
        </p:spPr>
        <p:txBody>
          <a:bodyPr lIns="90000" tIns="46800" rIns="90000" bIns="46800" anchor="ctr"/>
          <a:lstStyle/>
          <a:p>
            <a:pPr algn="ctr">
              <a:lnSpc>
                <a:spcPct val="100000"/>
              </a:lnSpc>
            </a:pPr>
            <a:r>
              <a:rPr lang="en-GB" sz="4000" b="0" strike="noStrike" spc="-1" dirty="0">
                <a:solidFill>
                  <a:srgbClr val="000000"/>
                </a:solidFill>
                <a:uFill>
                  <a:solidFill>
                    <a:srgbClr val="FFFFFF"/>
                  </a:solidFill>
                </a:uFill>
                <a:latin typeface="Times New Roman"/>
              </a:rPr>
              <a:t>Top Down Parsing cont.</a:t>
            </a:r>
            <a:endParaRPr lang="en-US" sz="4400" b="0" strike="noStrike" spc="-1" dirty="0">
              <a:solidFill>
                <a:srgbClr val="000000"/>
              </a:solidFill>
              <a:uFill>
                <a:solidFill>
                  <a:srgbClr val="FFFFFF"/>
                </a:solidFill>
              </a:uFill>
              <a:latin typeface="Times New Roman"/>
            </a:endParaRPr>
          </a:p>
        </p:txBody>
      </p:sp>
      <p:sp>
        <p:nvSpPr>
          <p:cNvPr id="51" name="TextShape 2"/>
          <p:cNvSpPr txBox="1"/>
          <p:nvPr/>
        </p:nvSpPr>
        <p:spPr>
          <a:xfrm>
            <a:off x="457200" y="886098"/>
            <a:ext cx="8229600" cy="5394960"/>
          </a:xfrm>
          <a:prstGeom prst="rect">
            <a:avLst/>
          </a:prstGeom>
          <a:noFill/>
          <a:ln>
            <a:noFill/>
          </a:ln>
        </p:spPr>
        <p:txBody>
          <a:bodyPr lIns="90000" tIns="46800" rIns="90000" bIns="46800"/>
          <a:lstStyle/>
          <a:p>
            <a:pPr marL="527040" indent="-525600">
              <a:spcBef>
                <a:spcPts val="600"/>
              </a:spcBef>
              <a:buFont typeface="Arial" panose="020B0604020202020204" pitchFamily="34" charset="0"/>
              <a:buChar char="•"/>
            </a:pPr>
            <a:r>
              <a:rPr lang="en-GB" b="0" strike="noStrike" spc="-1" dirty="0" smtClean="0">
                <a:solidFill>
                  <a:srgbClr val="000000"/>
                </a:solidFill>
                <a:uFill>
                  <a:solidFill>
                    <a:srgbClr val="FFFFFF"/>
                  </a:solidFill>
                </a:uFill>
                <a:latin typeface="Times New Roman"/>
              </a:rPr>
              <a:t>We </a:t>
            </a:r>
            <a:r>
              <a:rPr lang="en-GB" b="0" strike="noStrike" spc="-1" dirty="0">
                <a:solidFill>
                  <a:srgbClr val="000000"/>
                </a:solidFill>
                <a:uFill>
                  <a:solidFill>
                    <a:srgbClr val="FFFFFF"/>
                  </a:solidFill>
                </a:uFill>
                <a:latin typeface="Times New Roman"/>
              </a:rPr>
              <a:t>restrict our attention to LL(</a:t>
            </a:r>
            <a:r>
              <a:rPr lang="en-GB" b="0" i="1" strike="noStrike" spc="-1" dirty="0">
                <a:solidFill>
                  <a:srgbClr val="000000"/>
                </a:solidFill>
                <a:uFill>
                  <a:solidFill>
                    <a:srgbClr val="FFFFFF"/>
                  </a:solidFill>
                </a:uFill>
                <a:latin typeface="Times New Roman"/>
              </a:rPr>
              <a:t>k</a:t>
            </a:r>
            <a:r>
              <a:rPr lang="en-GB" b="0" strike="noStrike" spc="-1" dirty="0">
                <a:solidFill>
                  <a:srgbClr val="000000"/>
                </a:solidFill>
                <a:uFill>
                  <a:solidFill>
                    <a:srgbClr val="FFFFFF"/>
                  </a:solidFill>
                </a:uFill>
                <a:latin typeface="Times New Roman"/>
              </a:rPr>
              <a:t>) grammars because they can be parsed deterministically using a top-down approach.  Every LL(</a:t>
            </a:r>
            <a:r>
              <a:rPr lang="en-GB" b="0" i="1" strike="noStrike" spc="-1" dirty="0">
                <a:solidFill>
                  <a:srgbClr val="000000"/>
                </a:solidFill>
                <a:uFill>
                  <a:solidFill>
                    <a:srgbClr val="FFFFFF"/>
                  </a:solidFill>
                </a:uFill>
                <a:latin typeface="Times New Roman"/>
              </a:rPr>
              <a:t>k</a:t>
            </a:r>
            <a:r>
              <a:rPr lang="en-GB" b="0" strike="noStrike" spc="-1" dirty="0">
                <a:solidFill>
                  <a:srgbClr val="000000"/>
                </a:solidFill>
                <a:uFill>
                  <a:solidFill>
                    <a:srgbClr val="FFFFFF"/>
                  </a:solidFill>
                </a:uFill>
                <a:latin typeface="Times New Roman"/>
              </a:rPr>
              <a:t>) grammar is LR(</a:t>
            </a:r>
            <a:r>
              <a:rPr lang="en-GB" b="0" i="1" strike="noStrike" spc="-1" dirty="0">
                <a:solidFill>
                  <a:srgbClr val="000000"/>
                </a:solidFill>
                <a:uFill>
                  <a:solidFill>
                    <a:srgbClr val="FFFFFF"/>
                  </a:solidFill>
                </a:uFill>
                <a:latin typeface="Times New Roman"/>
              </a:rPr>
              <a:t>k</a:t>
            </a:r>
            <a:r>
              <a:rPr lang="en-GB" b="0" strike="noStrike" spc="-1" dirty="0">
                <a:solidFill>
                  <a:srgbClr val="000000"/>
                </a:solidFill>
                <a:uFill>
                  <a:solidFill>
                    <a:srgbClr val="FFFFFF"/>
                  </a:solidFill>
                </a:uFill>
                <a:latin typeface="Times New Roman"/>
              </a:rPr>
              <a:t>). LR(</a:t>
            </a:r>
            <a:r>
              <a:rPr lang="en-GB" b="0" i="1" strike="noStrike" spc="-1" dirty="0">
                <a:solidFill>
                  <a:srgbClr val="000000"/>
                </a:solidFill>
                <a:uFill>
                  <a:solidFill>
                    <a:srgbClr val="FFFFFF"/>
                  </a:solidFill>
                </a:uFill>
                <a:latin typeface="Times New Roman"/>
              </a:rPr>
              <a:t>k</a:t>
            </a:r>
            <a:r>
              <a:rPr lang="en-GB" b="0" strike="noStrike" spc="-1" dirty="0">
                <a:solidFill>
                  <a:srgbClr val="000000"/>
                </a:solidFill>
                <a:uFill>
                  <a:solidFill>
                    <a:srgbClr val="FFFFFF"/>
                  </a:solidFill>
                </a:uFill>
                <a:latin typeface="Times New Roman"/>
              </a:rPr>
              <a:t>) grammars are those that can be parsed deterministically </a:t>
            </a:r>
            <a:r>
              <a:rPr lang="en-GB" b="0" i="1" strike="noStrike" spc="-1" dirty="0">
                <a:solidFill>
                  <a:srgbClr val="000000"/>
                </a:solidFill>
                <a:uFill>
                  <a:solidFill>
                    <a:srgbClr val="FFFFFF"/>
                  </a:solidFill>
                </a:uFill>
                <a:latin typeface="Times New Roman"/>
              </a:rPr>
              <a:t>bottom-up</a:t>
            </a:r>
            <a:r>
              <a:rPr lang="en-GB" b="0" strike="noStrike" spc="-1" dirty="0">
                <a:solidFill>
                  <a:srgbClr val="000000"/>
                </a:solidFill>
                <a:uFill>
                  <a:solidFill>
                    <a:srgbClr val="FFFFFF"/>
                  </a:solidFill>
                </a:uFill>
                <a:latin typeface="Times New Roman"/>
              </a:rPr>
              <a:t> using k-symbol </a:t>
            </a:r>
            <a:r>
              <a:rPr lang="en-GB" b="0" strike="noStrike" spc="-1" dirty="0" err="1">
                <a:solidFill>
                  <a:srgbClr val="000000"/>
                </a:solidFill>
                <a:uFill>
                  <a:solidFill>
                    <a:srgbClr val="FFFFFF"/>
                  </a:solidFill>
                </a:uFill>
                <a:latin typeface="Times New Roman"/>
              </a:rPr>
              <a:t>lookahead</a:t>
            </a:r>
            <a:r>
              <a:rPr lang="en-GB" b="0" strike="noStrike" spc="-1" dirty="0">
                <a:solidFill>
                  <a:srgbClr val="000000"/>
                </a:solidFill>
                <a:uFill>
                  <a:solidFill>
                    <a:srgbClr val="FFFFFF"/>
                  </a:solidFill>
                </a:uFill>
                <a:latin typeface="Times New Roman"/>
              </a:rPr>
              <a:t>.  For every LL(</a:t>
            </a:r>
            <a:r>
              <a:rPr lang="en-GB" b="0" i="1" strike="noStrike" spc="-1" dirty="0">
                <a:solidFill>
                  <a:srgbClr val="000000"/>
                </a:solidFill>
                <a:uFill>
                  <a:solidFill>
                    <a:srgbClr val="FFFFFF"/>
                  </a:solidFill>
                </a:uFill>
                <a:latin typeface="Times New Roman"/>
              </a:rPr>
              <a:t>k</a:t>
            </a:r>
            <a:r>
              <a:rPr lang="en-GB" b="0" strike="noStrike" spc="-1" dirty="0">
                <a:solidFill>
                  <a:srgbClr val="000000"/>
                </a:solidFill>
                <a:uFill>
                  <a:solidFill>
                    <a:srgbClr val="FFFFFF"/>
                  </a:solidFill>
                </a:uFill>
                <a:latin typeface="Times New Roman"/>
              </a:rPr>
              <a:t>) grammar, there is an </a:t>
            </a:r>
            <a:r>
              <a:rPr lang="en-GB" b="0" i="1" strike="noStrike" spc="-1" dirty="0">
                <a:solidFill>
                  <a:srgbClr val="000000"/>
                </a:solidFill>
                <a:uFill>
                  <a:solidFill>
                    <a:srgbClr val="FFFFFF"/>
                  </a:solidFill>
                </a:uFill>
                <a:latin typeface="Times New Roman"/>
              </a:rPr>
              <a:t>equivalent</a:t>
            </a:r>
            <a:r>
              <a:rPr lang="en-GB" b="0" strike="noStrike" spc="-1" dirty="0">
                <a:solidFill>
                  <a:srgbClr val="000000"/>
                </a:solidFill>
                <a:uFill>
                  <a:solidFill>
                    <a:srgbClr val="FFFFFF"/>
                  </a:solidFill>
                </a:uFill>
                <a:latin typeface="Times New Roman"/>
              </a:rPr>
              <a:t> LR(1) grammar.  LR(</a:t>
            </a:r>
            <a:r>
              <a:rPr lang="en-GB" b="0" i="1" strike="noStrike" spc="-1" dirty="0">
                <a:solidFill>
                  <a:srgbClr val="000000"/>
                </a:solidFill>
                <a:uFill>
                  <a:solidFill>
                    <a:srgbClr val="FFFFFF"/>
                  </a:solidFill>
                </a:uFill>
                <a:latin typeface="Times New Roman"/>
              </a:rPr>
              <a:t>k</a:t>
            </a:r>
            <a:r>
              <a:rPr lang="en-GB" b="0" strike="noStrike" spc="-1" dirty="0">
                <a:solidFill>
                  <a:srgbClr val="000000"/>
                </a:solidFill>
                <a:uFill>
                  <a:solidFill>
                    <a:srgbClr val="FFFFFF"/>
                  </a:solidFill>
                </a:uFill>
                <a:latin typeface="Times New Roman"/>
              </a:rPr>
              <a:t>) is more general than LL(</a:t>
            </a:r>
            <a:r>
              <a:rPr lang="en-GB" b="0" i="1" strike="noStrike" spc="-1" dirty="0">
                <a:solidFill>
                  <a:srgbClr val="000000"/>
                </a:solidFill>
                <a:uFill>
                  <a:solidFill>
                    <a:srgbClr val="FFFFFF"/>
                  </a:solidFill>
                </a:uFill>
                <a:latin typeface="Times New Roman"/>
              </a:rPr>
              <a:t>k</a:t>
            </a:r>
            <a:r>
              <a:rPr lang="en-GB" b="0" strike="noStrike" spc="-1" dirty="0">
                <a:solidFill>
                  <a:srgbClr val="000000"/>
                </a:solidFill>
                <a:uFill>
                  <a:solidFill>
                    <a:srgbClr val="FFFFFF"/>
                  </a:solidFill>
                </a:uFill>
                <a:latin typeface="Times New Roman"/>
              </a:rPr>
              <a:t>) parsing but less friendly in practice.  The dominant parser </a:t>
            </a:r>
            <a:r>
              <a:rPr lang="en-GB" b="0" strike="noStrike" spc="-1" dirty="0" smtClean="0">
                <a:solidFill>
                  <a:srgbClr val="000000"/>
                </a:solidFill>
                <a:uFill>
                  <a:solidFill>
                    <a:srgbClr val="FFFFFF"/>
                  </a:solidFill>
                </a:uFill>
                <a:latin typeface="Times New Roman"/>
              </a:rPr>
              <a:t>generators </a:t>
            </a:r>
            <a:r>
              <a:rPr lang="en-GB" b="0" strike="noStrike" spc="-1" dirty="0">
                <a:solidFill>
                  <a:srgbClr val="000000"/>
                </a:solidFill>
                <a:uFill>
                  <a:solidFill>
                    <a:srgbClr val="FFFFFF"/>
                  </a:solidFill>
                </a:uFill>
                <a:latin typeface="Times New Roman"/>
              </a:rPr>
              <a:t>for Java, ANTLR and </a:t>
            </a:r>
            <a:r>
              <a:rPr lang="en-GB" b="0" strike="noStrike" spc="-1" dirty="0" err="1">
                <a:solidFill>
                  <a:srgbClr val="000000"/>
                </a:solidFill>
                <a:uFill>
                  <a:solidFill>
                    <a:srgbClr val="FFFFFF"/>
                  </a:solidFill>
                </a:uFill>
                <a:latin typeface="Times New Roman"/>
              </a:rPr>
              <a:t>JavaCC</a:t>
            </a:r>
            <a:r>
              <a:rPr lang="en-GB" b="0" strike="noStrike" spc="-1" dirty="0">
                <a:solidFill>
                  <a:srgbClr val="000000"/>
                </a:solidFill>
                <a:uFill>
                  <a:solidFill>
                    <a:srgbClr val="FFFFFF"/>
                  </a:solidFill>
                </a:uFill>
                <a:latin typeface="Times New Roman"/>
              </a:rPr>
              <a:t> are based on LL(</a:t>
            </a:r>
            <a:r>
              <a:rPr lang="en-GB" b="0" i="1" strike="noStrike" spc="-1" dirty="0">
                <a:solidFill>
                  <a:srgbClr val="000000"/>
                </a:solidFill>
                <a:uFill>
                  <a:solidFill>
                    <a:srgbClr val="FFFFFF"/>
                  </a:solidFill>
                </a:uFill>
                <a:latin typeface="Times New Roman"/>
              </a:rPr>
              <a:t>k</a:t>
            </a:r>
            <a:r>
              <a:rPr lang="en-GB" b="0" strike="noStrike" spc="-1" dirty="0">
                <a:solidFill>
                  <a:srgbClr val="000000"/>
                </a:solidFill>
                <a:uFill>
                  <a:solidFill>
                    <a:srgbClr val="FFFFFF"/>
                  </a:solidFill>
                </a:uFill>
                <a:latin typeface="Times New Roman"/>
              </a:rPr>
              <a:t>) grammars.  (Conjecture: the name ANTLR is a contraction of anti-LR.) For more information, take Comp 412</a:t>
            </a:r>
            <a:r>
              <a:rPr lang="en-GB" b="0" strike="noStrike" spc="-1" dirty="0" smtClean="0">
                <a:solidFill>
                  <a:srgbClr val="000000"/>
                </a:solidFill>
                <a:uFill>
                  <a:solidFill>
                    <a:srgbClr val="FFFFFF"/>
                  </a:solidFill>
                </a:uFill>
                <a:latin typeface="Times New Roman"/>
              </a:rPr>
              <a:t>.</a:t>
            </a:r>
            <a:endParaRPr lang="en-US" b="0" strike="noStrike" spc="-1" dirty="0">
              <a:solidFill>
                <a:srgbClr val="000000"/>
              </a:solidFill>
              <a:uFill>
                <a:solidFill>
                  <a:srgbClr val="FFFFFF"/>
                </a:solidFill>
              </a:uFill>
              <a:latin typeface="Times New Roman"/>
            </a:endParaRPr>
          </a:p>
          <a:p>
            <a:pPr marL="287190" indent="-285750">
              <a:spcBef>
                <a:spcPts val="600"/>
              </a:spcBef>
              <a:buClr>
                <a:srgbClr val="000000"/>
              </a:buClr>
              <a:buFont typeface="Arial" panose="020B0604020202020204" pitchFamily="34" charset="0"/>
              <a:buChar char="•"/>
            </a:pPr>
            <a:r>
              <a:rPr lang="en-GB" b="0" strike="noStrike" spc="-1" dirty="0" smtClean="0">
                <a:solidFill>
                  <a:srgbClr val="000000"/>
                </a:solidFill>
                <a:uFill>
                  <a:solidFill>
                    <a:srgbClr val="FFFFFF"/>
                  </a:solidFill>
                </a:uFill>
                <a:latin typeface="Times New Roman"/>
              </a:rPr>
              <a:t>Data </a:t>
            </a:r>
            <a:r>
              <a:rPr lang="en-GB" b="0" strike="noStrike" spc="-1" dirty="0">
                <a:solidFill>
                  <a:srgbClr val="000000"/>
                </a:solidFill>
                <a:uFill>
                  <a:solidFill>
                    <a:srgbClr val="FFFFFF"/>
                  </a:solidFill>
                </a:uFill>
                <a:latin typeface="Times New Roman"/>
              </a:rPr>
              <a:t>definition of abstract syntax corresponding to preceding sample </a:t>
            </a:r>
            <a:r>
              <a:rPr lang="en-GB" b="0" strike="noStrike" spc="-1" dirty="0" smtClean="0">
                <a:solidFill>
                  <a:srgbClr val="000000"/>
                </a:solidFill>
                <a:uFill>
                  <a:solidFill>
                    <a:srgbClr val="FFFFFF"/>
                  </a:solidFill>
                </a:uFill>
                <a:latin typeface="Times New Roman"/>
              </a:rPr>
              <a:t>grammar</a:t>
            </a:r>
          </a:p>
          <a:p>
            <a:pPr marL="458640" lvl="1">
              <a:spcBef>
                <a:spcPts val="600"/>
              </a:spcBef>
              <a:buClr>
                <a:srgbClr val="000000"/>
              </a:buClr>
            </a:pPr>
            <a:r>
              <a:rPr lang="en-GB" b="1" strike="noStrike" spc="-1" dirty="0" smtClean="0">
                <a:solidFill>
                  <a:srgbClr val="0000FF"/>
                </a:solidFill>
                <a:uFill>
                  <a:solidFill>
                    <a:srgbClr val="FFFFFF"/>
                  </a:solidFill>
                </a:uFill>
                <a:latin typeface="Consolas" panose="020B0609020204030204" pitchFamily="49" charset="0"/>
              </a:rPr>
              <a:t>Expr  </a:t>
            </a:r>
            <a:r>
              <a:rPr lang="en-GB" b="1" strike="noStrike" spc="-1" dirty="0">
                <a:solidFill>
                  <a:srgbClr val="0000FF"/>
                </a:solidFill>
                <a:uFill>
                  <a:solidFill>
                    <a:srgbClr val="FFFFFF"/>
                  </a:solidFill>
                </a:uFill>
                <a:latin typeface="Consolas" panose="020B0609020204030204" pitchFamily="49" charset="0"/>
              </a:rPr>
              <a:t>::=  Expr + Expr  |  Number  |  </a:t>
            </a:r>
            <a:r>
              <a:rPr lang="en-GB" b="1" strike="noStrike" spc="-1" dirty="0" smtClean="0">
                <a:solidFill>
                  <a:srgbClr val="0000FF"/>
                </a:solidFill>
                <a:uFill>
                  <a:solidFill>
                    <a:srgbClr val="FFFFFF"/>
                  </a:solidFill>
                </a:uFill>
                <a:latin typeface="Consolas" panose="020B0609020204030204" pitchFamily="49" charset="0"/>
              </a:rPr>
              <a:t>Variable</a:t>
            </a:r>
            <a:endParaRPr lang="en-GB" b="1" spc="-1" dirty="0" smtClean="0">
              <a:solidFill>
                <a:srgbClr val="0000FF"/>
              </a:solidFill>
              <a:uFill>
                <a:solidFill>
                  <a:srgbClr val="FFFFFF"/>
                </a:solidFill>
              </a:uFill>
              <a:latin typeface="Consolas" panose="020B0609020204030204" pitchFamily="49" charset="0"/>
              <a:cs typeface="Times New Roman" panose="02020603050405020304" pitchFamily="18" charset="0"/>
            </a:endParaRPr>
          </a:p>
          <a:p>
            <a:pPr marL="744390" lvl="1" indent="-285750">
              <a:spcBef>
                <a:spcPts val="600"/>
              </a:spcBef>
              <a:buClr>
                <a:srgbClr val="000000"/>
              </a:buClr>
              <a:buFont typeface="Arial" panose="020B0604020202020204" pitchFamily="34" charset="0"/>
              <a:buChar char="•"/>
            </a:pPr>
            <a:r>
              <a:rPr lang="en-GB" spc="-1" dirty="0" smtClean="0">
                <a:uFill>
                  <a:solidFill>
                    <a:srgbClr val="FFFFFF"/>
                  </a:solidFill>
                </a:uFill>
                <a:latin typeface="Times New Roman" panose="02020603050405020304" pitchFamily="18" charset="0"/>
                <a:cs typeface="Times New Roman" panose="02020603050405020304" pitchFamily="18" charset="0"/>
              </a:rPr>
              <a:t>Note that the syntax of the preceding production is nearly identical to what we use for CFGs  but we interpret infix terminal symbols like </a:t>
            </a:r>
            <a:r>
              <a:rPr lang="en-GB" b="1" strike="noStrike" spc="-1" dirty="0" smtClean="0">
                <a:solidFill>
                  <a:srgbClr val="0000FF"/>
                </a:solidFill>
                <a:uFill>
                  <a:solidFill>
                    <a:srgbClr val="FFFFFF"/>
                  </a:solidFill>
                </a:uFill>
                <a:latin typeface="Lucida Sans Typewriter"/>
              </a:rPr>
              <a:t>+</a:t>
            </a:r>
            <a:r>
              <a:rPr lang="en-GB" spc="-1" dirty="0" smtClean="0">
                <a:uFill>
                  <a:solidFill>
                    <a:srgbClr val="FFFFFF"/>
                  </a:solidFill>
                </a:uFill>
                <a:latin typeface="Times New Roman" panose="02020603050405020304" pitchFamily="18" charset="0"/>
                <a:cs typeface="Times New Roman" panose="02020603050405020304" pitchFamily="18" charset="0"/>
              </a:rPr>
              <a:t> as the name of binary tree node constructor.  For tree node constructors that are not binary we typically use prefix notation.  Only one terminal can appear within a variant on the right-hand-side (RHS) of a production in a tree grammar.</a:t>
            </a:r>
            <a:r>
              <a:rPr lang="en-GB" b="1" strike="noStrike" spc="-1" dirty="0">
                <a:solidFill>
                  <a:srgbClr val="0000FF"/>
                </a:solidFill>
                <a:uFill>
                  <a:solidFill>
                    <a:srgbClr val="FFFFFF"/>
                  </a:solidFill>
                </a:uFill>
                <a:latin typeface="Lucida Sans Typewriter"/>
              </a:rPr>
              <a:t>
</a:t>
            </a:r>
            <a:r>
              <a:rPr lang="en-GB" b="0" strike="noStrike" spc="-1" dirty="0" smtClean="0">
                <a:solidFill>
                  <a:srgbClr val="000000"/>
                </a:solidFill>
                <a:uFill>
                  <a:solidFill>
                    <a:srgbClr val="FFFFFF"/>
                  </a:solidFill>
                </a:uFill>
                <a:latin typeface="Times New Roman"/>
              </a:rPr>
              <a:t>Why </a:t>
            </a:r>
            <a:r>
              <a:rPr lang="en-GB" b="0" strike="noStrike" spc="-1" dirty="0">
                <a:solidFill>
                  <a:srgbClr val="000000"/>
                </a:solidFill>
                <a:uFill>
                  <a:solidFill>
                    <a:srgbClr val="FFFFFF"/>
                  </a:solidFill>
                </a:uFill>
                <a:latin typeface="Times New Roman"/>
              </a:rPr>
              <a:t>is the data definition </a:t>
            </a:r>
            <a:r>
              <a:rPr lang="en-GB" b="0" strike="noStrike" spc="-1" dirty="0" smtClean="0">
                <a:solidFill>
                  <a:srgbClr val="000000"/>
                </a:solidFill>
                <a:uFill>
                  <a:solidFill>
                    <a:srgbClr val="FFFFFF"/>
                  </a:solidFill>
                </a:uFill>
                <a:latin typeface="Times New Roman"/>
              </a:rPr>
              <a:t>simpler than the corresponding CFG?  Because the nesting structure of program phrases is built-in to the definition of abstract syntax (trees) but must be explicitly encoded using parentheses or multiple productions (encoding the precedence hierarchy) in CFGs which generate strings.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 name="TextShape 1"/>
          <p:cNvSpPr txBox="1"/>
          <p:nvPr/>
        </p:nvSpPr>
        <p:spPr>
          <a:xfrm>
            <a:off x="685800" y="152280"/>
            <a:ext cx="7772400" cy="544837"/>
          </a:xfrm>
          <a:prstGeom prst="rect">
            <a:avLst/>
          </a:prstGeom>
          <a:noFill/>
          <a:ln>
            <a:noFill/>
          </a:ln>
        </p:spPr>
        <p:txBody>
          <a:bodyPr lIns="90000" tIns="46800" rIns="90000" bIns="46800" anchor="ctr"/>
          <a:lstStyle/>
          <a:p>
            <a:pPr algn="ctr">
              <a:lnSpc>
                <a:spcPct val="100000"/>
              </a:lnSpc>
            </a:pPr>
            <a:r>
              <a:rPr lang="en-GB" sz="4000" b="0" strike="noStrike" spc="-1" dirty="0">
                <a:solidFill>
                  <a:srgbClr val="000000"/>
                </a:solidFill>
                <a:uFill>
                  <a:solidFill>
                    <a:srgbClr val="FFFFFF"/>
                  </a:solidFill>
                </a:uFill>
                <a:latin typeface="Times New Roman"/>
              </a:rPr>
              <a:t>Top Down Parsing cont.</a:t>
            </a:r>
            <a:endParaRPr lang="en-US" sz="4400" b="0" strike="noStrike" spc="-1" dirty="0">
              <a:solidFill>
                <a:srgbClr val="000000"/>
              </a:solidFill>
              <a:uFill>
                <a:solidFill>
                  <a:srgbClr val="FFFFFF"/>
                </a:solidFill>
              </a:uFill>
              <a:latin typeface="Times New Roman"/>
            </a:endParaRPr>
          </a:p>
        </p:txBody>
      </p:sp>
      <p:sp>
        <p:nvSpPr>
          <p:cNvPr id="51" name="TextShape 2"/>
          <p:cNvSpPr txBox="1"/>
          <p:nvPr/>
        </p:nvSpPr>
        <p:spPr>
          <a:xfrm>
            <a:off x="146957" y="777671"/>
            <a:ext cx="8632371" cy="5666672"/>
          </a:xfrm>
          <a:prstGeom prst="rect">
            <a:avLst/>
          </a:prstGeom>
          <a:noFill/>
          <a:ln>
            <a:noFill/>
          </a:ln>
        </p:spPr>
        <p:txBody>
          <a:bodyPr lIns="90000" tIns="46800" rIns="90000" bIns="46800"/>
          <a:lstStyle/>
          <a:p>
            <a:pPr marL="287190" indent="-285750">
              <a:spcBef>
                <a:spcPts val="600"/>
              </a:spcBef>
              <a:buClr>
                <a:srgbClr val="000000"/>
              </a:buClr>
              <a:buFont typeface="Arial" panose="020B0604020202020204" pitchFamily="34" charset="0"/>
              <a:buChar char="•"/>
            </a:pPr>
            <a:r>
              <a:rPr lang="en-GB" spc="-1" dirty="0" smtClean="0">
                <a:solidFill>
                  <a:srgbClr val="000000"/>
                </a:solidFill>
                <a:uFill>
                  <a:solidFill>
                    <a:srgbClr val="FFFFFF"/>
                  </a:solidFill>
                </a:uFill>
                <a:latin typeface="Times New Roman"/>
              </a:rPr>
              <a:t>We </a:t>
            </a:r>
            <a:r>
              <a:rPr lang="en-GB" spc="-1" dirty="0">
                <a:solidFill>
                  <a:srgbClr val="000000"/>
                </a:solidFill>
                <a:uFill>
                  <a:solidFill>
                    <a:srgbClr val="FFFFFF"/>
                  </a:solidFill>
                </a:uFill>
                <a:latin typeface="Times New Roman"/>
              </a:rPr>
              <a:t>restrict our attention to LL(</a:t>
            </a:r>
            <a:r>
              <a:rPr lang="en-GB" i="1" spc="-1" dirty="0">
                <a:solidFill>
                  <a:srgbClr val="000000"/>
                </a:solidFill>
                <a:uFill>
                  <a:solidFill>
                    <a:srgbClr val="FFFFFF"/>
                  </a:solidFill>
                </a:uFill>
                <a:latin typeface="Times New Roman"/>
              </a:rPr>
              <a:t>k</a:t>
            </a:r>
            <a:r>
              <a:rPr lang="en-GB" spc="-1" dirty="0">
                <a:solidFill>
                  <a:srgbClr val="000000"/>
                </a:solidFill>
                <a:uFill>
                  <a:solidFill>
                    <a:srgbClr val="FFFFFF"/>
                  </a:solidFill>
                </a:uFill>
                <a:latin typeface="Times New Roman"/>
              </a:rPr>
              <a:t>) grammars because they can be parsed deterministically using a top-down approach.  Every LL(</a:t>
            </a:r>
            <a:r>
              <a:rPr lang="en-GB" i="1" spc="-1" dirty="0">
                <a:solidFill>
                  <a:srgbClr val="000000"/>
                </a:solidFill>
                <a:uFill>
                  <a:solidFill>
                    <a:srgbClr val="FFFFFF"/>
                  </a:solidFill>
                </a:uFill>
                <a:latin typeface="Times New Roman"/>
              </a:rPr>
              <a:t>k</a:t>
            </a:r>
            <a:r>
              <a:rPr lang="en-GB" spc="-1" dirty="0">
                <a:solidFill>
                  <a:srgbClr val="000000"/>
                </a:solidFill>
                <a:uFill>
                  <a:solidFill>
                    <a:srgbClr val="FFFFFF"/>
                  </a:solidFill>
                </a:uFill>
                <a:latin typeface="Times New Roman"/>
              </a:rPr>
              <a:t>) grammar is LR(</a:t>
            </a:r>
            <a:r>
              <a:rPr lang="en-GB" i="1" spc="-1" dirty="0">
                <a:solidFill>
                  <a:srgbClr val="000000"/>
                </a:solidFill>
                <a:uFill>
                  <a:solidFill>
                    <a:srgbClr val="FFFFFF"/>
                  </a:solidFill>
                </a:uFill>
                <a:latin typeface="Times New Roman"/>
              </a:rPr>
              <a:t>k</a:t>
            </a:r>
            <a:r>
              <a:rPr lang="en-GB" spc="-1" dirty="0">
                <a:solidFill>
                  <a:srgbClr val="000000"/>
                </a:solidFill>
                <a:uFill>
                  <a:solidFill>
                    <a:srgbClr val="FFFFFF"/>
                  </a:solidFill>
                </a:uFill>
                <a:latin typeface="Times New Roman"/>
              </a:rPr>
              <a:t>). LR(</a:t>
            </a:r>
            <a:r>
              <a:rPr lang="en-GB" i="1" spc="-1" dirty="0">
                <a:solidFill>
                  <a:srgbClr val="000000"/>
                </a:solidFill>
                <a:uFill>
                  <a:solidFill>
                    <a:srgbClr val="FFFFFF"/>
                  </a:solidFill>
                </a:uFill>
                <a:latin typeface="Times New Roman"/>
              </a:rPr>
              <a:t>k</a:t>
            </a:r>
            <a:r>
              <a:rPr lang="en-GB" spc="-1" dirty="0">
                <a:solidFill>
                  <a:srgbClr val="000000"/>
                </a:solidFill>
                <a:uFill>
                  <a:solidFill>
                    <a:srgbClr val="FFFFFF"/>
                  </a:solidFill>
                </a:uFill>
                <a:latin typeface="Times New Roman"/>
              </a:rPr>
              <a:t>) grammars are those that can be parsed deterministically </a:t>
            </a:r>
            <a:r>
              <a:rPr lang="en-GB" i="1" spc="-1" dirty="0">
                <a:solidFill>
                  <a:srgbClr val="000000"/>
                </a:solidFill>
                <a:uFill>
                  <a:solidFill>
                    <a:srgbClr val="FFFFFF"/>
                  </a:solidFill>
                </a:uFill>
                <a:latin typeface="Times New Roman"/>
              </a:rPr>
              <a:t>bottom-up</a:t>
            </a:r>
            <a:r>
              <a:rPr lang="en-GB" spc="-1" dirty="0">
                <a:solidFill>
                  <a:srgbClr val="000000"/>
                </a:solidFill>
                <a:uFill>
                  <a:solidFill>
                    <a:srgbClr val="FFFFFF"/>
                  </a:solidFill>
                </a:uFill>
                <a:latin typeface="Times New Roman"/>
              </a:rPr>
              <a:t> using k-symbol </a:t>
            </a:r>
            <a:r>
              <a:rPr lang="en-GB" spc="-1" dirty="0" smtClean="0">
                <a:solidFill>
                  <a:srgbClr val="000000"/>
                </a:solidFill>
                <a:uFill>
                  <a:solidFill>
                    <a:srgbClr val="FFFFFF"/>
                  </a:solidFill>
                </a:uFill>
                <a:latin typeface="Times New Roman"/>
              </a:rPr>
              <a:t>look-ahead</a:t>
            </a:r>
            <a:r>
              <a:rPr lang="en-GB" spc="-1" dirty="0">
                <a:solidFill>
                  <a:srgbClr val="000000"/>
                </a:solidFill>
                <a:uFill>
                  <a:solidFill>
                    <a:srgbClr val="FFFFFF"/>
                  </a:solidFill>
                </a:uFill>
                <a:latin typeface="Times New Roman"/>
              </a:rPr>
              <a:t>.  For every LL(</a:t>
            </a:r>
            <a:r>
              <a:rPr lang="en-GB" i="1" spc="-1" dirty="0">
                <a:solidFill>
                  <a:srgbClr val="000000"/>
                </a:solidFill>
                <a:uFill>
                  <a:solidFill>
                    <a:srgbClr val="FFFFFF"/>
                  </a:solidFill>
                </a:uFill>
                <a:latin typeface="Times New Roman"/>
              </a:rPr>
              <a:t>k</a:t>
            </a:r>
            <a:r>
              <a:rPr lang="en-GB" spc="-1" dirty="0">
                <a:solidFill>
                  <a:srgbClr val="000000"/>
                </a:solidFill>
                <a:uFill>
                  <a:solidFill>
                    <a:srgbClr val="FFFFFF"/>
                  </a:solidFill>
                </a:uFill>
                <a:latin typeface="Times New Roman"/>
              </a:rPr>
              <a:t>) grammar, there is an </a:t>
            </a:r>
            <a:r>
              <a:rPr lang="en-GB" i="1" spc="-1" dirty="0">
                <a:solidFill>
                  <a:srgbClr val="000000"/>
                </a:solidFill>
                <a:uFill>
                  <a:solidFill>
                    <a:srgbClr val="FFFFFF"/>
                  </a:solidFill>
                </a:uFill>
                <a:latin typeface="Times New Roman"/>
              </a:rPr>
              <a:t>equivalent</a:t>
            </a:r>
            <a:r>
              <a:rPr lang="en-GB" spc="-1" dirty="0">
                <a:solidFill>
                  <a:srgbClr val="000000"/>
                </a:solidFill>
                <a:uFill>
                  <a:solidFill>
                    <a:srgbClr val="FFFFFF"/>
                  </a:solidFill>
                </a:uFill>
                <a:latin typeface="Times New Roman"/>
              </a:rPr>
              <a:t> LR(1) grammar.  LR(</a:t>
            </a:r>
            <a:r>
              <a:rPr lang="en-GB" i="1" spc="-1" dirty="0">
                <a:solidFill>
                  <a:srgbClr val="000000"/>
                </a:solidFill>
                <a:uFill>
                  <a:solidFill>
                    <a:srgbClr val="FFFFFF"/>
                  </a:solidFill>
                </a:uFill>
                <a:latin typeface="Times New Roman"/>
              </a:rPr>
              <a:t>k</a:t>
            </a:r>
            <a:r>
              <a:rPr lang="en-GB" spc="-1" dirty="0">
                <a:solidFill>
                  <a:srgbClr val="000000"/>
                </a:solidFill>
                <a:uFill>
                  <a:solidFill>
                    <a:srgbClr val="FFFFFF"/>
                  </a:solidFill>
                </a:uFill>
                <a:latin typeface="Times New Roman"/>
              </a:rPr>
              <a:t>) is more general than LL(</a:t>
            </a:r>
            <a:r>
              <a:rPr lang="en-GB" i="1" spc="-1" dirty="0">
                <a:solidFill>
                  <a:srgbClr val="000000"/>
                </a:solidFill>
                <a:uFill>
                  <a:solidFill>
                    <a:srgbClr val="FFFFFF"/>
                  </a:solidFill>
                </a:uFill>
                <a:latin typeface="Times New Roman"/>
              </a:rPr>
              <a:t>k</a:t>
            </a:r>
            <a:r>
              <a:rPr lang="en-GB" spc="-1" dirty="0">
                <a:solidFill>
                  <a:srgbClr val="000000"/>
                </a:solidFill>
                <a:uFill>
                  <a:solidFill>
                    <a:srgbClr val="FFFFFF"/>
                  </a:solidFill>
                </a:uFill>
                <a:latin typeface="Times New Roman"/>
              </a:rPr>
              <a:t>) parsing but less friendly in practice.  The dominant parser generators for Java, ANTLR and </a:t>
            </a:r>
            <a:r>
              <a:rPr lang="en-GB" spc="-1" dirty="0" err="1">
                <a:solidFill>
                  <a:srgbClr val="000000"/>
                </a:solidFill>
                <a:uFill>
                  <a:solidFill>
                    <a:srgbClr val="FFFFFF"/>
                  </a:solidFill>
                </a:uFill>
                <a:latin typeface="Times New Roman"/>
              </a:rPr>
              <a:t>JavaCC</a:t>
            </a:r>
            <a:r>
              <a:rPr lang="en-GB" spc="-1" dirty="0">
                <a:solidFill>
                  <a:srgbClr val="000000"/>
                </a:solidFill>
                <a:uFill>
                  <a:solidFill>
                    <a:srgbClr val="FFFFFF"/>
                  </a:solidFill>
                </a:uFill>
                <a:latin typeface="Times New Roman"/>
              </a:rPr>
              <a:t> are based on LL(</a:t>
            </a:r>
            <a:r>
              <a:rPr lang="en-GB" i="1" spc="-1" dirty="0">
                <a:solidFill>
                  <a:srgbClr val="000000"/>
                </a:solidFill>
                <a:uFill>
                  <a:solidFill>
                    <a:srgbClr val="FFFFFF"/>
                  </a:solidFill>
                </a:uFill>
                <a:latin typeface="Times New Roman"/>
              </a:rPr>
              <a:t>k</a:t>
            </a:r>
            <a:r>
              <a:rPr lang="en-GB" spc="-1" dirty="0">
                <a:solidFill>
                  <a:srgbClr val="000000"/>
                </a:solidFill>
                <a:uFill>
                  <a:solidFill>
                    <a:srgbClr val="FFFFFF"/>
                  </a:solidFill>
                </a:uFill>
                <a:latin typeface="Times New Roman"/>
              </a:rPr>
              <a:t>) grammars.  (Conjecture: the name ANTLR is a contraction of anti-LR.) </a:t>
            </a:r>
            <a:r>
              <a:rPr lang="en-GB" spc="-1" dirty="0" smtClean="0">
                <a:solidFill>
                  <a:srgbClr val="000000"/>
                </a:solidFill>
                <a:uFill>
                  <a:solidFill>
                    <a:srgbClr val="FFFFFF"/>
                  </a:solidFill>
                </a:uFill>
                <a:latin typeface="Times New Roman"/>
              </a:rPr>
              <a:t> For </a:t>
            </a:r>
            <a:r>
              <a:rPr lang="en-GB" spc="-1" dirty="0">
                <a:solidFill>
                  <a:srgbClr val="000000"/>
                </a:solidFill>
                <a:uFill>
                  <a:solidFill>
                    <a:srgbClr val="FFFFFF"/>
                  </a:solidFill>
                </a:uFill>
                <a:latin typeface="Times New Roman"/>
              </a:rPr>
              <a:t>more information, take Comp 412</a:t>
            </a:r>
            <a:r>
              <a:rPr lang="en-GB" spc="-1" dirty="0" smtClean="0">
                <a:solidFill>
                  <a:srgbClr val="000000"/>
                </a:solidFill>
                <a:uFill>
                  <a:solidFill>
                    <a:srgbClr val="FFFFFF"/>
                  </a:solidFill>
                </a:uFill>
                <a:latin typeface="Times New Roman"/>
              </a:rPr>
              <a:t>.</a:t>
            </a:r>
            <a:endParaRPr lang="en-GB" b="0" strike="noStrike" spc="-1" dirty="0" smtClean="0">
              <a:solidFill>
                <a:srgbClr val="000000"/>
              </a:solidFill>
              <a:uFill>
                <a:solidFill>
                  <a:srgbClr val="FFFFFF"/>
                </a:solidFill>
              </a:uFill>
              <a:latin typeface="Times New Roman"/>
            </a:endParaRPr>
          </a:p>
          <a:p>
            <a:pPr marL="287190" indent="-285750">
              <a:lnSpc>
                <a:spcPct val="120000"/>
              </a:lnSpc>
              <a:spcBef>
                <a:spcPts val="600"/>
              </a:spcBef>
              <a:buClr>
                <a:srgbClr val="000000"/>
              </a:buClr>
              <a:buFont typeface="Arial" panose="020B0604020202020204" pitchFamily="34" charset="0"/>
              <a:buChar char="•"/>
            </a:pPr>
            <a:r>
              <a:rPr lang="en-GB" b="0" strike="noStrike" spc="-1" dirty="0" smtClean="0">
                <a:solidFill>
                  <a:srgbClr val="000000"/>
                </a:solidFill>
                <a:uFill>
                  <a:solidFill>
                    <a:srgbClr val="FFFFFF"/>
                  </a:solidFill>
                </a:uFill>
                <a:latin typeface="Times New Roman"/>
              </a:rPr>
              <a:t>Data </a:t>
            </a:r>
            <a:r>
              <a:rPr lang="en-GB" b="0" strike="noStrike" spc="-1" dirty="0">
                <a:solidFill>
                  <a:srgbClr val="000000"/>
                </a:solidFill>
                <a:uFill>
                  <a:solidFill>
                    <a:srgbClr val="FFFFFF"/>
                  </a:solidFill>
                </a:uFill>
                <a:latin typeface="Times New Roman"/>
              </a:rPr>
              <a:t>definition of abstract syntax corresponding to preceding sample </a:t>
            </a:r>
            <a:r>
              <a:rPr lang="en-GB" b="0" strike="noStrike" spc="-1" dirty="0" smtClean="0">
                <a:solidFill>
                  <a:srgbClr val="000000"/>
                </a:solidFill>
                <a:uFill>
                  <a:solidFill>
                    <a:srgbClr val="FFFFFF"/>
                  </a:solidFill>
                </a:uFill>
                <a:latin typeface="Times New Roman"/>
              </a:rPr>
              <a:t>grammar</a:t>
            </a:r>
            <a:br>
              <a:rPr lang="en-GB" b="0" strike="noStrike" spc="-1" dirty="0" smtClean="0">
                <a:solidFill>
                  <a:srgbClr val="000000"/>
                </a:solidFill>
                <a:uFill>
                  <a:solidFill>
                    <a:srgbClr val="FFFFFF"/>
                  </a:solidFill>
                </a:uFill>
                <a:latin typeface="Times New Roman"/>
              </a:rPr>
            </a:br>
            <a:r>
              <a:rPr lang="en-GB" spc="-1" dirty="0">
                <a:solidFill>
                  <a:srgbClr val="000000"/>
                </a:solidFill>
                <a:uFill>
                  <a:solidFill>
                    <a:srgbClr val="FFFFFF"/>
                  </a:solidFill>
                </a:uFill>
                <a:latin typeface="Times New Roman"/>
              </a:rPr>
              <a:t> </a:t>
            </a:r>
            <a:r>
              <a:rPr lang="en-GB" spc="-1" dirty="0" smtClean="0">
                <a:solidFill>
                  <a:srgbClr val="000000"/>
                </a:solidFill>
                <a:uFill>
                  <a:solidFill>
                    <a:srgbClr val="FFFFFF"/>
                  </a:solidFill>
                </a:uFill>
                <a:latin typeface="Times New Roman"/>
              </a:rPr>
              <a:t> </a:t>
            </a:r>
            <a:r>
              <a:rPr lang="en-GB" b="1" strike="noStrike" spc="-1" dirty="0" smtClean="0">
                <a:solidFill>
                  <a:srgbClr val="0000FF"/>
                </a:solidFill>
                <a:uFill>
                  <a:solidFill>
                    <a:srgbClr val="FFFFFF"/>
                  </a:solidFill>
                </a:uFill>
                <a:latin typeface="Consolas" panose="020B0609020204030204" pitchFamily="49" charset="0"/>
              </a:rPr>
              <a:t>Expr  </a:t>
            </a:r>
            <a:r>
              <a:rPr lang="en-GB" b="1" strike="noStrike" spc="-1" dirty="0">
                <a:solidFill>
                  <a:srgbClr val="0000FF"/>
                </a:solidFill>
                <a:uFill>
                  <a:solidFill>
                    <a:srgbClr val="FFFFFF"/>
                  </a:solidFill>
                </a:uFill>
                <a:latin typeface="Consolas" panose="020B0609020204030204" pitchFamily="49" charset="0"/>
              </a:rPr>
              <a:t>::=  Expr + Expr  |  Number  |  </a:t>
            </a:r>
            <a:r>
              <a:rPr lang="en-GB" b="1" strike="noStrike" spc="-1" dirty="0" smtClean="0">
                <a:solidFill>
                  <a:srgbClr val="0000FF"/>
                </a:solidFill>
                <a:uFill>
                  <a:solidFill>
                    <a:srgbClr val="FFFFFF"/>
                  </a:solidFill>
                </a:uFill>
                <a:latin typeface="Consolas" panose="020B0609020204030204" pitchFamily="49" charset="0"/>
              </a:rPr>
              <a:t>Variable</a:t>
            </a:r>
            <a:endParaRPr lang="en-GB" b="1" spc="-1" dirty="0" smtClean="0">
              <a:solidFill>
                <a:srgbClr val="0000FF"/>
              </a:solidFill>
              <a:uFill>
                <a:solidFill>
                  <a:srgbClr val="FFFFFF"/>
                </a:solidFill>
              </a:uFill>
              <a:latin typeface="Consolas" panose="020B0609020204030204" pitchFamily="49" charset="0"/>
              <a:cs typeface="Times New Roman" panose="02020603050405020304" pitchFamily="18" charset="0"/>
            </a:endParaRPr>
          </a:p>
          <a:p>
            <a:pPr marL="744390" lvl="1" indent="-285750">
              <a:spcBef>
                <a:spcPts val="600"/>
              </a:spcBef>
              <a:buClr>
                <a:srgbClr val="000000"/>
              </a:buClr>
              <a:buFont typeface="Arial" panose="020B0604020202020204" pitchFamily="34" charset="0"/>
              <a:buChar char="•"/>
            </a:pPr>
            <a:r>
              <a:rPr lang="en-GB" spc="-1" dirty="0" smtClean="0">
                <a:uFill>
                  <a:solidFill>
                    <a:srgbClr val="FFFFFF"/>
                  </a:solidFill>
                </a:uFill>
                <a:latin typeface="Times New Roman" panose="02020603050405020304" pitchFamily="18" charset="0"/>
                <a:cs typeface="Times New Roman" panose="02020603050405020304" pitchFamily="18" charset="0"/>
              </a:rPr>
              <a:t>Note that the syntax of the preceding tree production is nearly identical to what we use for CFGs  but we interpret infix terminal symbols like </a:t>
            </a:r>
            <a:r>
              <a:rPr lang="en-GB" b="1" strike="noStrike" spc="-1" dirty="0" smtClean="0">
                <a:solidFill>
                  <a:srgbClr val="0000FF"/>
                </a:solidFill>
                <a:uFill>
                  <a:solidFill>
                    <a:srgbClr val="FFFFFF"/>
                  </a:solidFill>
                </a:uFill>
                <a:latin typeface="Lucida Sans Typewriter"/>
              </a:rPr>
              <a:t>+</a:t>
            </a:r>
            <a:r>
              <a:rPr lang="en-GB" spc="-1" dirty="0" smtClean="0">
                <a:uFill>
                  <a:solidFill>
                    <a:srgbClr val="FFFFFF"/>
                  </a:solidFill>
                </a:uFill>
                <a:latin typeface="Times New Roman" panose="02020603050405020304" pitchFamily="18" charset="0"/>
                <a:cs typeface="Times New Roman" panose="02020603050405020304" pitchFamily="18" charset="0"/>
              </a:rPr>
              <a:t> as the name of binary tree node constructor.  For tree node constructors that are not binary we typically use prefix notation.  Only one terminal can appear within a variant on the right-hand-side (RHS) of a production.</a:t>
            </a:r>
            <a:r>
              <a:rPr lang="en-GB" b="1" strike="noStrike" spc="-1" dirty="0">
                <a:solidFill>
                  <a:srgbClr val="0000FF"/>
                </a:solidFill>
                <a:uFill>
                  <a:solidFill>
                    <a:srgbClr val="FFFFFF"/>
                  </a:solidFill>
                </a:uFill>
                <a:latin typeface="Lucida Sans Typewriter"/>
              </a:rPr>
              <a:t>
</a:t>
            </a:r>
            <a:r>
              <a:rPr lang="en-GB" b="0" strike="noStrike" spc="-1" dirty="0" smtClean="0">
                <a:solidFill>
                  <a:srgbClr val="000000"/>
                </a:solidFill>
                <a:uFill>
                  <a:solidFill>
                    <a:srgbClr val="FFFFFF"/>
                  </a:solidFill>
                </a:uFill>
                <a:latin typeface="Times New Roman"/>
              </a:rPr>
              <a:t>Why </a:t>
            </a:r>
            <a:r>
              <a:rPr lang="en-GB" b="0" strike="noStrike" spc="-1" dirty="0">
                <a:solidFill>
                  <a:srgbClr val="000000"/>
                </a:solidFill>
                <a:uFill>
                  <a:solidFill>
                    <a:srgbClr val="FFFFFF"/>
                  </a:solidFill>
                </a:uFill>
                <a:latin typeface="Times New Roman"/>
              </a:rPr>
              <a:t>is the data definition </a:t>
            </a:r>
            <a:r>
              <a:rPr lang="en-GB" b="0" strike="noStrike" spc="-1" dirty="0" smtClean="0">
                <a:solidFill>
                  <a:srgbClr val="000000"/>
                </a:solidFill>
                <a:uFill>
                  <a:solidFill>
                    <a:srgbClr val="FFFFFF"/>
                  </a:solidFill>
                </a:uFill>
                <a:latin typeface="Times New Roman"/>
              </a:rPr>
              <a:t>simpler than the corresponding CFG?  Because the nesting structure of program phrases is built-in to the definition of abstract syntax but must be explicitly encoded using parentheses </a:t>
            </a:r>
            <a:r>
              <a:rPr lang="en-GB" b="0" i="1" strike="noStrike" spc="-1" dirty="0" smtClean="0">
                <a:solidFill>
                  <a:srgbClr val="000000"/>
                </a:solidFill>
                <a:uFill>
                  <a:solidFill>
                    <a:srgbClr val="FFFFFF"/>
                  </a:solidFill>
                </a:uFill>
                <a:latin typeface="Times New Roman"/>
              </a:rPr>
              <a:t>or</a:t>
            </a:r>
            <a:r>
              <a:rPr lang="en-GB" b="0" strike="noStrike" spc="-1" dirty="0" smtClean="0">
                <a:solidFill>
                  <a:srgbClr val="000000"/>
                </a:solidFill>
                <a:uFill>
                  <a:solidFill>
                    <a:srgbClr val="FFFFFF"/>
                  </a:solidFill>
                </a:uFill>
                <a:latin typeface="Times New Roman"/>
              </a:rPr>
              <a:t> multiple productions in CFGs. “Lisp-like” languages dispense with CFG syntax by stipulating that programs are abstract syntax trees represented as lists (eliminating the need to introduce new constructors when new constructs are added to the language).</a:t>
            </a:r>
          </a:p>
        </p:txBody>
      </p:sp>
    </p:spTree>
    <p:extLst>
      <p:ext uri="{BB962C8B-B14F-4D97-AF65-F5344CB8AC3E}">
        <p14:creationId xmlns:p14="http://schemas.microsoft.com/office/powerpoint/2010/main" val="311519780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 name="TextShape 1"/>
          <p:cNvSpPr txBox="1"/>
          <p:nvPr/>
        </p:nvSpPr>
        <p:spPr>
          <a:xfrm>
            <a:off x="685800" y="152280"/>
            <a:ext cx="7772400" cy="653263"/>
          </a:xfrm>
          <a:prstGeom prst="rect">
            <a:avLst/>
          </a:prstGeom>
          <a:noFill/>
          <a:ln>
            <a:noFill/>
          </a:ln>
        </p:spPr>
        <p:txBody>
          <a:bodyPr lIns="90000" tIns="46800" rIns="90000" bIns="46800" anchor="ctr"/>
          <a:lstStyle/>
          <a:p>
            <a:pPr algn="ctr">
              <a:lnSpc>
                <a:spcPct val="100000"/>
              </a:lnSpc>
            </a:pPr>
            <a:r>
              <a:rPr lang="en-GB" sz="4000" b="0" strike="noStrike" spc="-1" dirty="0">
                <a:solidFill>
                  <a:srgbClr val="000000"/>
                </a:solidFill>
                <a:uFill>
                  <a:solidFill>
                    <a:srgbClr val="FFFFFF"/>
                  </a:solidFill>
                </a:uFill>
                <a:latin typeface="Times New Roman"/>
              </a:rPr>
              <a:t>Top Down Parsing cont.</a:t>
            </a:r>
            <a:endParaRPr lang="en-US" sz="4400" b="0" strike="noStrike" spc="-1" dirty="0">
              <a:solidFill>
                <a:srgbClr val="000000"/>
              </a:solidFill>
              <a:uFill>
                <a:solidFill>
                  <a:srgbClr val="FFFFFF"/>
                </a:solidFill>
              </a:uFill>
              <a:latin typeface="Times New Roman"/>
            </a:endParaRPr>
          </a:p>
        </p:txBody>
      </p:sp>
      <p:sp>
        <p:nvSpPr>
          <p:cNvPr id="51" name="TextShape 2"/>
          <p:cNvSpPr txBox="1"/>
          <p:nvPr/>
        </p:nvSpPr>
        <p:spPr>
          <a:xfrm>
            <a:off x="457200" y="925286"/>
            <a:ext cx="8229600" cy="5363297"/>
          </a:xfrm>
          <a:prstGeom prst="rect">
            <a:avLst/>
          </a:prstGeom>
          <a:noFill/>
          <a:ln>
            <a:noFill/>
          </a:ln>
        </p:spPr>
        <p:txBody>
          <a:bodyPr lIns="90000" tIns="46800" rIns="90000" bIns="46800"/>
          <a:lstStyle/>
          <a:p>
            <a:pPr marL="344340" indent="-342900">
              <a:spcBef>
                <a:spcPts val="1200"/>
              </a:spcBef>
              <a:buClr>
                <a:srgbClr val="000000"/>
              </a:buClr>
              <a:buFont typeface="Arial" panose="020B0604020202020204" pitchFamily="34" charset="0"/>
              <a:buChar char="•"/>
            </a:pPr>
            <a:r>
              <a:rPr lang="en-GB" sz="1900" b="0" strike="noStrike" spc="-1" dirty="0" smtClean="0">
                <a:solidFill>
                  <a:srgbClr val="000000"/>
                </a:solidFill>
                <a:uFill>
                  <a:solidFill>
                    <a:srgbClr val="FFFFFF"/>
                  </a:solidFill>
                </a:uFill>
                <a:latin typeface="Times New Roman"/>
              </a:rPr>
              <a:t>‏The parser returns the abstract syntax tree (AST) for the input program.  In the literature on parsing, parsers often return parse trees (</a:t>
            </a:r>
            <a:r>
              <a:rPr lang="en-GB" sz="1900" spc="-1" dirty="0" smtClean="0">
                <a:solidFill>
                  <a:srgbClr val="000000"/>
                </a:solidFill>
                <a:uFill>
                  <a:solidFill>
                    <a:srgbClr val="FFFFFF"/>
                  </a:solidFill>
                </a:uFill>
                <a:latin typeface="Times New Roman"/>
              </a:rPr>
              <a:t>containing irrelevant non-terminal nodes) </a:t>
            </a:r>
            <a:r>
              <a:rPr lang="en-GB" sz="1900" b="0" strike="noStrike" spc="-1" dirty="0" smtClean="0">
                <a:solidFill>
                  <a:srgbClr val="000000"/>
                </a:solidFill>
                <a:uFill>
                  <a:solidFill>
                    <a:srgbClr val="FFFFFF"/>
                  </a:solidFill>
                </a:uFill>
                <a:latin typeface="Times New Roman"/>
              </a:rPr>
              <a:t>which must be converted to ASTs.</a:t>
            </a:r>
          </a:p>
          <a:p>
            <a:pPr marL="344340" indent="-342900">
              <a:lnSpc>
                <a:spcPct val="70000"/>
              </a:lnSpc>
              <a:spcBef>
                <a:spcPts val="1200"/>
              </a:spcBef>
              <a:buFont typeface="Arial" panose="020B0604020202020204" pitchFamily="34" charset="0"/>
              <a:buChar char="•"/>
            </a:pPr>
            <a:r>
              <a:rPr lang="en-GB" sz="1900" b="0" strike="noStrike" spc="-1" dirty="0" smtClean="0">
                <a:solidFill>
                  <a:srgbClr val="000000"/>
                </a:solidFill>
                <a:uFill>
                  <a:solidFill>
                    <a:srgbClr val="FFFFFF"/>
                  </a:solidFill>
                </a:uFill>
                <a:latin typeface="Times New Roman"/>
              </a:rPr>
              <a:t>Consider the following example:    </a:t>
            </a:r>
            <a:r>
              <a:rPr lang="en-GB" b="1" strike="noStrike" spc="-1" dirty="0" smtClean="0">
                <a:solidFill>
                  <a:srgbClr val="996633"/>
                </a:solidFill>
                <a:uFill>
                  <a:solidFill>
                    <a:srgbClr val="FFFFFF"/>
                  </a:solidFill>
                </a:uFill>
                <a:latin typeface="Consolas" panose="020B0609020204030204" pitchFamily="49" charset="0"/>
              </a:rPr>
              <a:t>5-10+7</a:t>
            </a:r>
            <a:endParaRPr lang="en-GB" b="1" spc="-1" dirty="0">
              <a:solidFill>
                <a:srgbClr val="996633"/>
              </a:solidFill>
              <a:uFill>
                <a:solidFill>
                  <a:srgbClr val="FFFFFF"/>
                </a:solidFill>
              </a:uFill>
              <a:latin typeface="Consolas" panose="020B0609020204030204" pitchFamily="49" charset="0"/>
            </a:endParaRPr>
          </a:p>
          <a:p>
            <a:pPr marL="744390" lvl="1" indent="-285750">
              <a:spcBef>
                <a:spcPts val="1200"/>
              </a:spcBef>
              <a:buFont typeface="Arial" panose="020B0604020202020204" pitchFamily="34" charset="0"/>
              <a:buChar char="•"/>
            </a:pPr>
            <a:r>
              <a:rPr lang="en-GB" sz="1900" b="0" strike="noStrike" spc="-1" dirty="0" smtClean="0">
                <a:solidFill>
                  <a:srgbClr val="000000"/>
                </a:solidFill>
                <a:uFill>
                  <a:solidFill>
                    <a:srgbClr val="FFFFFF"/>
                  </a:solidFill>
                </a:uFill>
                <a:latin typeface="Times New Roman"/>
              </a:rPr>
              <a:t>What is the </a:t>
            </a:r>
            <a:r>
              <a:rPr lang="en-US" sz="1900" b="0" strike="noStrike" spc="-1" dirty="0" smtClean="0">
                <a:solidFill>
                  <a:srgbClr val="000000"/>
                </a:solidFill>
                <a:uFill>
                  <a:solidFill>
                    <a:srgbClr val="FFFFFF"/>
                  </a:solidFill>
                </a:uFill>
                <a:latin typeface="Times New Roman"/>
              </a:rPr>
              <a:t>corresponding abstract sy</a:t>
            </a:r>
            <a:r>
              <a:rPr lang="en-US" sz="1900" spc="-1" dirty="0" smtClean="0">
                <a:solidFill>
                  <a:srgbClr val="000000"/>
                </a:solidFill>
                <a:uFill>
                  <a:solidFill>
                    <a:srgbClr val="FFFFFF"/>
                  </a:solidFill>
                </a:uFill>
                <a:latin typeface="Times New Roman"/>
              </a:rPr>
              <a:t>ntax tree?  It depends on the implicit associativity of </a:t>
            </a:r>
            <a:r>
              <a:rPr lang="en-GB" sz="1900" b="1" strike="noStrike" spc="-1" dirty="0" smtClean="0">
                <a:solidFill>
                  <a:srgbClr val="996633"/>
                </a:solidFill>
                <a:uFill>
                  <a:solidFill>
                    <a:srgbClr val="FFFFFF"/>
                  </a:solidFill>
                </a:uFill>
                <a:latin typeface="Lucida Sans Typewriter"/>
              </a:rPr>
              <a:t>+</a:t>
            </a:r>
            <a:r>
              <a:rPr lang="en-US" sz="1900" spc="-1" dirty="0" smtClean="0">
                <a:solidFill>
                  <a:srgbClr val="000000"/>
                </a:solidFill>
                <a:uFill>
                  <a:solidFill>
                    <a:srgbClr val="FFFFFF"/>
                  </a:solidFill>
                </a:uFill>
                <a:latin typeface="Times New Roman"/>
              </a:rPr>
              <a:t> and </a:t>
            </a:r>
            <a:r>
              <a:rPr lang="en-GB" sz="1900" b="1" spc="-1" dirty="0" smtClean="0">
                <a:solidFill>
                  <a:srgbClr val="996633"/>
                </a:solidFill>
                <a:uFill>
                  <a:solidFill>
                    <a:srgbClr val="FFFFFF"/>
                  </a:solidFill>
                </a:uFill>
                <a:latin typeface="Lucida Sans Typewriter"/>
              </a:rPr>
              <a:t>- </a:t>
            </a:r>
            <a:r>
              <a:rPr lang="en-US" sz="1900" b="0" strike="noStrike" spc="-1" dirty="0" smtClean="0">
                <a:solidFill>
                  <a:srgbClr val="000000"/>
                </a:solidFill>
                <a:uFill>
                  <a:solidFill>
                    <a:srgbClr val="FFFFFF"/>
                  </a:solidFill>
                </a:uFill>
                <a:latin typeface="Times New Roman"/>
              </a:rPr>
              <a:t>:  </a:t>
            </a:r>
            <a:r>
              <a:rPr lang="en-GB" b="1" strike="noStrike" spc="-1" dirty="0" smtClean="0">
                <a:solidFill>
                  <a:srgbClr val="996633"/>
                </a:solidFill>
                <a:uFill>
                  <a:solidFill>
                    <a:srgbClr val="FFFFFF"/>
                  </a:solidFill>
                </a:uFill>
                <a:latin typeface="Consolas" panose="020B0609020204030204" pitchFamily="49" charset="0"/>
              </a:rPr>
              <a:t>(5-10)+7</a:t>
            </a:r>
            <a:r>
              <a:rPr lang="en-US" spc="-1" dirty="0" smtClean="0">
                <a:solidFill>
                  <a:srgbClr val="000000"/>
                </a:solidFill>
                <a:uFill>
                  <a:solidFill>
                    <a:srgbClr val="FFFFFF"/>
                  </a:solidFill>
                </a:uFill>
                <a:latin typeface="Consolas" panose="020B0609020204030204" pitchFamily="49" charset="0"/>
              </a:rPr>
              <a:t> or </a:t>
            </a:r>
            <a:r>
              <a:rPr lang="en-GB" b="1" strike="noStrike" spc="-1" dirty="0" smtClean="0">
                <a:solidFill>
                  <a:srgbClr val="996633"/>
                </a:solidFill>
                <a:uFill>
                  <a:solidFill>
                    <a:srgbClr val="FFFFFF"/>
                  </a:solidFill>
                </a:uFill>
                <a:latin typeface="Consolas" panose="020B0609020204030204" pitchFamily="49" charset="0"/>
              </a:rPr>
              <a:t>5-(10+7)</a:t>
            </a:r>
          </a:p>
          <a:p>
            <a:pPr marL="744390" lvl="1" indent="-285750">
              <a:lnSpc>
                <a:spcPct val="150000"/>
              </a:lnSpc>
              <a:spcBef>
                <a:spcPts val="1200"/>
              </a:spcBef>
              <a:buFont typeface="Arial" panose="020B0604020202020204" pitchFamily="34" charset="0"/>
              <a:buChar char="•"/>
            </a:pPr>
            <a:r>
              <a:rPr lang="en-US" sz="1900" spc="-1" dirty="0" smtClean="0">
                <a:solidFill>
                  <a:srgbClr val="000000"/>
                </a:solidFill>
                <a:uFill>
                  <a:solidFill>
                    <a:srgbClr val="FFFFFF"/>
                  </a:solidFill>
                </a:uFill>
                <a:latin typeface="Times New Roman"/>
              </a:rPr>
              <a:t>In a Lisp-like language, we must write</a:t>
            </a:r>
            <a:br>
              <a:rPr lang="en-US" sz="1900" spc="-1" dirty="0" smtClean="0">
                <a:solidFill>
                  <a:srgbClr val="000000"/>
                </a:solidFill>
                <a:uFill>
                  <a:solidFill>
                    <a:srgbClr val="FFFFFF"/>
                  </a:solidFill>
                </a:uFill>
                <a:latin typeface="Times New Roman"/>
              </a:rPr>
            </a:br>
            <a:r>
              <a:rPr lang="en-GB" b="1" strike="noStrike" spc="-1" dirty="0" smtClean="0">
                <a:solidFill>
                  <a:srgbClr val="996633"/>
                </a:solidFill>
                <a:uFill>
                  <a:solidFill>
                    <a:srgbClr val="FFFFFF"/>
                  </a:solidFill>
                </a:uFill>
                <a:latin typeface="Consolas" panose="020B0609020204030204" pitchFamily="49" charset="0"/>
              </a:rPr>
              <a:t>(+ (- 5 10) 7) </a:t>
            </a:r>
            <a:r>
              <a:rPr lang="en-US" spc="-1" dirty="0" smtClean="0">
                <a:solidFill>
                  <a:srgbClr val="000000"/>
                </a:solidFill>
                <a:uFill>
                  <a:solidFill>
                    <a:srgbClr val="FFFFFF"/>
                  </a:solidFill>
                </a:uFill>
                <a:latin typeface="Consolas" panose="020B0609020204030204" pitchFamily="49" charset="0"/>
              </a:rPr>
              <a:t>or  </a:t>
            </a:r>
            <a:r>
              <a:rPr lang="en-GB" b="1" strike="noStrike" spc="-1" dirty="0" smtClean="0">
                <a:solidFill>
                  <a:srgbClr val="996633"/>
                </a:solidFill>
                <a:uFill>
                  <a:solidFill>
                    <a:srgbClr val="FFFFFF"/>
                  </a:solidFill>
                </a:uFill>
                <a:latin typeface="Consolas" panose="020B0609020204030204" pitchFamily="49" charset="0"/>
              </a:rPr>
              <a:t>(- 5 (+ 10 7))</a:t>
            </a:r>
            <a:endParaRPr lang="en-US" b="0" strike="noStrike" spc="-1" dirty="0" smtClean="0">
              <a:solidFill>
                <a:srgbClr val="000000"/>
              </a:solidFill>
              <a:uFill>
                <a:solidFill>
                  <a:srgbClr val="FFFFFF"/>
                </a:solidFill>
              </a:uFill>
              <a:latin typeface="Consolas" panose="020B0609020204030204" pitchFamily="49" charset="0"/>
            </a:endParaRPr>
          </a:p>
          <a:p>
            <a:pPr marL="287190" indent="-285750">
              <a:spcBef>
                <a:spcPts val="1200"/>
              </a:spcBef>
              <a:buClr>
                <a:srgbClr val="000000"/>
              </a:buClr>
              <a:buFont typeface="Arial" panose="020B0604020202020204" pitchFamily="34" charset="0"/>
              <a:buChar char="•"/>
            </a:pPr>
            <a:r>
              <a:rPr lang="en-GB" sz="1900" b="0" strike="noStrike" spc="-1" dirty="0" smtClean="0">
                <a:solidFill>
                  <a:srgbClr val="000000"/>
                </a:solidFill>
                <a:uFill>
                  <a:solidFill>
                    <a:srgbClr val="FFFFFF"/>
                  </a:solidFill>
                </a:uFill>
                <a:latin typeface="Times New Roman"/>
              </a:rPr>
              <a:t>Are strings (unless they are written in Lisp-like syntax) a </a:t>
            </a:r>
            <a:r>
              <a:rPr lang="en-GB" sz="1900" spc="-1" dirty="0" smtClean="0">
                <a:solidFill>
                  <a:srgbClr val="000000"/>
                </a:solidFill>
                <a:uFill>
                  <a:solidFill>
                    <a:srgbClr val="FFFFFF"/>
                  </a:solidFill>
                </a:uFill>
                <a:latin typeface="Times New Roman"/>
              </a:rPr>
              <a:t>credible</a:t>
            </a:r>
            <a:r>
              <a:rPr lang="en-GB" sz="1900" b="0" strike="noStrike" spc="-1" dirty="0" smtClean="0">
                <a:solidFill>
                  <a:srgbClr val="000000"/>
                </a:solidFill>
                <a:uFill>
                  <a:solidFill>
                    <a:srgbClr val="FFFFFF"/>
                  </a:solidFill>
                </a:uFill>
                <a:latin typeface="Times New Roman"/>
              </a:rPr>
              <a:t> data representation for programs?  Is a Lisp-like string as good an internal representation as a tree?  </a:t>
            </a:r>
            <a:r>
              <a:rPr lang="en-GB" sz="1900" spc="-1" dirty="0" smtClean="0">
                <a:solidFill>
                  <a:srgbClr val="000000"/>
                </a:solidFill>
                <a:uFill>
                  <a:solidFill>
                    <a:srgbClr val="FFFFFF"/>
                  </a:solidFill>
                </a:uFill>
                <a:latin typeface="Times New Roman"/>
              </a:rPr>
              <a:t>(Note: such a string representation must still be scanned character by character to extract subtrees.)</a:t>
            </a:r>
            <a:endParaRPr lang="en-US" sz="1900" b="0" strike="noStrike" spc="-1" dirty="0" smtClean="0">
              <a:solidFill>
                <a:srgbClr val="000000"/>
              </a:solidFill>
              <a:uFill>
                <a:solidFill>
                  <a:srgbClr val="FFFFFF"/>
                </a:solidFill>
              </a:uFill>
              <a:latin typeface="Times New Roman"/>
            </a:endParaRPr>
          </a:p>
          <a:p>
            <a:pPr marL="287190" indent="-285750">
              <a:spcBef>
                <a:spcPts val="1200"/>
              </a:spcBef>
              <a:buClr>
                <a:srgbClr val="000000"/>
              </a:buClr>
              <a:buFont typeface="Arial" panose="020B0604020202020204" pitchFamily="34" charset="0"/>
              <a:buChar char="•"/>
            </a:pPr>
            <a:r>
              <a:rPr lang="en-GB" sz="1900" b="0" strike="noStrike" spc="-1" dirty="0" smtClean="0">
                <a:solidFill>
                  <a:srgbClr val="000000"/>
                </a:solidFill>
                <a:uFill>
                  <a:solidFill>
                    <a:srgbClr val="FFFFFF"/>
                  </a:solidFill>
                </a:uFill>
                <a:latin typeface="Times New Roman"/>
              </a:rPr>
              <a:t>Why do we use external string representations for source programs?</a:t>
            </a:r>
            <a:br>
              <a:rPr lang="en-GB" sz="1900" b="0" strike="noStrike" spc="-1" dirty="0" smtClean="0">
                <a:solidFill>
                  <a:srgbClr val="000000"/>
                </a:solidFill>
                <a:uFill>
                  <a:solidFill>
                    <a:srgbClr val="FFFFFF"/>
                  </a:solidFill>
                </a:uFill>
                <a:latin typeface="Times New Roman"/>
              </a:rPr>
            </a:br>
            <a:r>
              <a:rPr lang="en-GB" sz="1900" spc="-1" dirty="0" smtClean="0">
                <a:solidFill>
                  <a:srgbClr val="000000"/>
                </a:solidFill>
                <a:uFill>
                  <a:solidFill>
                    <a:srgbClr val="FFFFFF"/>
                  </a:solidFill>
                </a:uFill>
                <a:latin typeface="Times New Roman"/>
              </a:rPr>
              <a:t>Humans find such representations more intelligible perhaps because we write natural language this way. </a:t>
            </a:r>
            <a:r>
              <a:rPr lang="en-GB" sz="1900" spc="-1" dirty="0">
                <a:solidFill>
                  <a:srgbClr val="000000"/>
                </a:solidFill>
                <a:uFill>
                  <a:solidFill>
                    <a:srgbClr val="FFFFFF"/>
                  </a:solidFill>
                </a:uFill>
                <a:latin typeface="Times New Roman"/>
              </a:rPr>
              <a:t> </a:t>
            </a:r>
            <a:r>
              <a:rPr lang="en-GB" sz="1900" spc="-1" dirty="0" smtClean="0">
                <a:solidFill>
                  <a:srgbClr val="000000"/>
                </a:solidFill>
                <a:uFill>
                  <a:solidFill>
                    <a:srgbClr val="FFFFFF"/>
                  </a:solidFill>
                </a:uFill>
                <a:latin typeface="Times New Roman"/>
              </a:rPr>
              <a:t> Mathematics heavily relies on using strings to represent expressions.</a:t>
            </a:r>
            <a:br>
              <a:rPr lang="en-GB" sz="1900" spc="-1" dirty="0" smtClean="0">
                <a:solidFill>
                  <a:srgbClr val="000000"/>
                </a:solidFill>
                <a:uFill>
                  <a:solidFill>
                    <a:srgbClr val="FFFFFF"/>
                  </a:solidFill>
                </a:uFill>
                <a:latin typeface="Times New Roman"/>
              </a:rPr>
            </a:br>
            <a:r>
              <a:rPr lang="en-GB" sz="1900" b="0" strike="noStrike" spc="-1" dirty="0" smtClean="0">
                <a:solidFill>
                  <a:srgbClr val="000000"/>
                </a:solidFill>
                <a:uFill>
                  <a:solidFill>
                    <a:srgbClr val="FFFFFF"/>
                  </a:solidFill>
                </a:uFill>
                <a:latin typeface="Times New Roman"/>
              </a:rPr>
              <a:t> </a:t>
            </a:r>
            <a:endParaRPr lang="en-US" sz="19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33500781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 name="TextShape 1"/>
          <p:cNvSpPr txBox="1"/>
          <p:nvPr/>
        </p:nvSpPr>
        <p:spPr>
          <a:xfrm>
            <a:off x="685800" y="30599"/>
            <a:ext cx="7772400" cy="703440"/>
          </a:xfrm>
          <a:prstGeom prst="rect">
            <a:avLst/>
          </a:prstGeom>
          <a:noFill/>
          <a:ln>
            <a:noFill/>
          </a:ln>
        </p:spPr>
        <p:txBody>
          <a:bodyPr lIns="90000" tIns="46800" rIns="90000" bIns="46800" anchor="ctr"/>
          <a:lstStyle/>
          <a:p>
            <a:pPr algn="ctr">
              <a:lnSpc>
                <a:spcPct val="100000"/>
              </a:lnSpc>
            </a:pPr>
            <a:r>
              <a:rPr lang="en-GB" sz="4000" b="0" strike="noStrike" spc="-1" dirty="0">
                <a:solidFill>
                  <a:srgbClr val="000000"/>
                </a:solidFill>
                <a:uFill>
                  <a:solidFill>
                    <a:srgbClr val="FFFFFF"/>
                  </a:solidFill>
                </a:uFill>
                <a:latin typeface="Times New Roman"/>
              </a:rPr>
              <a:t>Parsing algorithms</a:t>
            </a:r>
            <a:endParaRPr lang="en-US" sz="4400" b="0" strike="noStrike" spc="-1" dirty="0">
              <a:solidFill>
                <a:srgbClr val="000000"/>
              </a:solidFill>
              <a:uFill>
                <a:solidFill>
                  <a:srgbClr val="FFFFFF"/>
                </a:solidFill>
              </a:uFill>
              <a:latin typeface="Times New Roman"/>
            </a:endParaRPr>
          </a:p>
        </p:txBody>
      </p:sp>
      <p:sp>
        <p:nvSpPr>
          <p:cNvPr id="53" name="TextShape 2"/>
          <p:cNvSpPr txBox="1"/>
          <p:nvPr/>
        </p:nvSpPr>
        <p:spPr>
          <a:xfrm>
            <a:off x="685800" y="734039"/>
            <a:ext cx="7772400" cy="5926183"/>
          </a:xfrm>
          <a:prstGeom prst="rect">
            <a:avLst/>
          </a:prstGeom>
          <a:noFill/>
          <a:ln>
            <a:noFill/>
          </a:ln>
        </p:spPr>
        <p:txBody>
          <a:bodyPr lIns="90000" tIns="46800" rIns="90000" bIns="46800"/>
          <a:lstStyle/>
          <a:p>
            <a:pPr marL="334800" indent="-334800">
              <a:lnSpc>
                <a:spcPct val="90000"/>
              </a:lnSpc>
              <a:buClr>
                <a:srgbClr val="000000"/>
              </a:buClr>
              <a:buFont typeface="Times New Roman"/>
              <a:buChar char="•"/>
            </a:pPr>
            <a:r>
              <a:rPr lang="en-GB" b="0" strike="noStrike" spc="-1" dirty="0" smtClean="0">
                <a:solidFill>
                  <a:srgbClr val="000000"/>
                </a:solidFill>
                <a:uFill>
                  <a:solidFill>
                    <a:srgbClr val="FFFFFF"/>
                  </a:solidFill>
                </a:uFill>
                <a:latin typeface="Times New Roman"/>
              </a:rPr>
              <a:t>Top-down (predictive) parsing: use </a:t>
            </a:r>
            <a:r>
              <a:rPr lang="en-GB" b="0" i="1" strike="noStrike" spc="-1" dirty="0" smtClean="0">
                <a:solidFill>
                  <a:srgbClr val="000000"/>
                </a:solidFill>
                <a:uFill>
                  <a:solidFill>
                    <a:srgbClr val="FFFFFF"/>
                  </a:solidFill>
                </a:uFill>
                <a:latin typeface="Times New Roman"/>
              </a:rPr>
              <a:t>k</a:t>
            </a:r>
            <a:r>
              <a:rPr lang="en-GB" b="0" strike="noStrike" spc="-1" dirty="0" smtClean="0">
                <a:solidFill>
                  <a:srgbClr val="000000"/>
                </a:solidFill>
                <a:uFill>
                  <a:solidFill>
                    <a:srgbClr val="FFFFFF"/>
                  </a:solidFill>
                </a:uFill>
                <a:latin typeface="Times New Roman"/>
              </a:rPr>
              <a:t> token look-ahead to determine next syntactic category.</a:t>
            </a:r>
            <a:endParaRPr lang="en-US" b="0" strike="noStrike" spc="-1" dirty="0" smtClean="0">
              <a:solidFill>
                <a:srgbClr val="000000"/>
              </a:solidFill>
              <a:uFill>
                <a:solidFill>
                  <a:srgbClr val="FFFFFF"/>
                </a:solidFill>
              </a:uFill>
              <a:latin typeface="Times New Roman"/>
              <a:ea typeface="MS Gothic"/>
            </a:endParaRPr>
          </a:p>
          <a:p>
            <a:pPr marL="334800" indent="-334800">
              <a:lnSpc>
                <a:spcPct val="90000"/>
              </a:lnSpc>
              <a:spcAft>
                <a:spcPts val="600"/>
              </a:spcAft>
              <a:buClr>
                <a:srgbClr val="000000"/>
              </a:buClr>
              <a:buFont typeface="Times New Roman"/>
              <a:buChar char="•"/>
            </a:pPr>
            <a:r>
              <a:rPr lang="en-GB" b="0" strike="noStrike" spc="-1" dirty="0" smtClean="0">
                <a:solidFill>
                  <a:srgbClr val="000000"/>
                </a:solidFill>
                <a:uFill>
                  <a:solidFill>
                    <a:srgbClr val="FFFFFF"/>
                  </a:solidFill>
                </a:uFill>
                <a:latin typeface="Times New Roman"/>
              </a:rPr>
              <a:t>Simplest description uses </a:t>
            </a:r>
            <a:r>
              <a:rPr lang="en-GB" b="0" i="1" strike="noStrike" spc="-1" dirty="0" smtClean="0">
                <a:solidFill>
                  <a:srgbClr val="000000"/>
                </a:solidFill>
                <a:uFill>
                  <a:solidFill>
                    <a:srgbClr val="FFFFFF"/>
                  </a:solidFill>
                </a:uFill>
                <a:latin typeface="Times New Roman"/>
              </a:rPr>
              <a:t>syntax diagrams</a:t>
            </a:r>
            <a:r>
              <a:rPr lang="en-GB" b="0" strike="noStrike" spc="-1" dirty="0" smtClean="0">
                <a:solidFill>
                  <a:srgbClr val="000000"/>
                </a:solidFill>
                <a:uFill>
                  <a:solidFill>
                    <a:srgbClr val="FFFFFF"/>
                  </a:solidFill>
                </a:uFill>
                <a:latin typeface="Times New Roman"/>
              </a:rPr>
              <a:t> which actually support a slightly more general framework than LL(</a:t>
            </a:r>
            <a:r>
              <a:rPr lang="en-GB" b="0" i="1" strike="noStrike" spc="-1" dirty="0" smtClean="0">
                <a:solidFill>
                  <a:srgbClr val="000000"/>
                </a:solidFill>
                <a:uFill>
                  <a:solidFill>
                    <a:srgbClr val="FFFFFF"/>
                  </a:solidFill>
                </a:uFill>
                <a:latin typeface="Times New Roman"/>
              </a:rPr>
              <a:t>k</a:t>
            </a:r>
            <a:r>
              <a:rPr lang="en-GB" b="0" strike="noStrike" spc="-1" dirty="0" smtClean="0">
                <a:solidFill>
                  <a:srgbClr val="000000"/>
                </a:solidFill>
                <a:uFill>
                  <a:solidFill>
                    <a:srgbClr val="FFFFFF"/>
                  </a:solidFill>
                </a:uFill>
                <a:latin typeface="Times New Roman"/>
              </a:rPr>
              <a:t>) parsing because they can have iterative loops which correspond to both left-associative and right-associative operators; the parser designer can decide for such iterative loop whether to use left-association or right-association.  The former is typically chosen.  In addition, the </a:t>
            </a:r>
            <a:r>
              <a:rPr lang="en-GB" spc="-1" dirty="0" smtClean="0">
                <a:solidFill>
                  <a:srgbClr val="000000"/>
                </a:solidFill>
                <a:uFill>
                  <a:solidFill>
                    <a:srgbClr val="FFFFFF"/>
                  </a:solidFill>
                </a:uFill>
                <a:latin typeface="Times New Roman"/>
              </a:rPr>
              <a:t>longest possible match is chosen when parsing using syntax diagrams which can eliminate ambiguity in the corresponding CFG.  For more about </a:t>
            </a:r>
            <a:r>
              <a:rPr lang="en-GB" b="0" strike="noStrike" spc="-1" dirty="0" smtClean="0">
                <a:solidFill>
                  <a:srgbClr val="000000"/>
                </a:solidFill>
                <a:uFill>
                  <a:solidFill>
                    <a:srgbClr val="FFFFFF"/>
                  </a:solidFill>
                </a:uFill>
                <a:latin typeface="Times New Roman"/>
              </a:rPr>
              <a:t>LL(</a:t>
            </a:r>
            <a:r>
              <a:rPr lang="en-GB" b="0" i="1" strike="noStrike" spc="-1" dirty="0" smtClean="0">
                <a:solidFill>
                  <a:srgbClr val="000000"/>
                </a:solidFill>
                <a:uFill>
                  <a:solidFill>
                    <a:srgbClr val="FFFFFF"/>
                  </a:solidFill>
                </a:uFill>
                <a:latin typeface="Times New Roman"/>
              </a:rPr>
              <a:t>k</a:t>
            </a:r>
            <a:r>
              <a:rPr lang="en-GB" b="0" strike="noStrike" spc="-1" dirty="0" smtClean="0">
                <a:solidFill>
                  <a:srgbClr val="000000"/>
                </a:solidFill>
                <a:uFill>
                  <a:solidFill>
                    <a:srgbClr val="FFFFFF"/>
                  </a:solidFill>
                </a:uFill>
                <a:latin typeface="Times New Roman"/>
              </a:rPr>
              <a:t>) grammars and syntax diagrams, see </a:t>
            </a:r>
            <a:r>
              <a:rPr lang="en-GB" sz="1600" b="0" strike="noStrike" spc="-1" dirty="0" smtClean="0">
                <a:solidFill>
                  <a:srgbClr val="000000"/>
                </a:solidFill>
                <a:uFill>
                  <a:solidFill>
                    <a:srgbClr val="FFFFFF"/>
                  </a:solidFill>
                </a:uFill>
                <a:latin typeface="Consolas" panose="020B0609020204030204" pitchFamily="49" charset="0"/>
                <a:hlinkClick r:id="rId3"/>
              </a:rPr>
              <a:t>http://www.bottlecaps.de/rr/ui</a:t>
            </a:r>
            <a:r>
              <a:rPr lang="en-GB" sz="1600" b="0" strike="noStrike" spc="-1" dirty="0" smtClean="0">
                <a:solidFill>
                  <a:srgbClr val="000000"/>
                </a:solidFill>
                <a:uFill>
                  <a:solidFill>
                    <a:srgbClr val="FFFFFF"/>
                  </a:solidFill>
                </a:uFill>
                <a:latin typeface="DejaVu Sans Mono"/>
              </a:rPr>
              <a:t/>
            </a:r>
            <a:br>
              <a:rPr lang="en-GB" sz="1600" b="0" strike="noStrike" spc="-1" dirty="0" smtClean="0">
                <a:solidFill>
                  <a:srgbClr val="000000"/>
                </a:solidFill>
                <a:uFill>
                  <a:solidFill>
                    <a:srgbClr val="FFFFFF"/>
                  </a:solidFill>
                </a:uFill>
                <a:latin typeface="DejaVu Sans Mono"/>
              </a:rPr>
            </a:br>
            <a:r>
              <a:rPr lang="en-GB" sz="1600" b="0" strike="noStrike" spc="-1" dirty="0" smtClean="0">
                <a:solidFill>
                  <a:srgbClr val="000000"/>
                </a:solidFill>
                <a:uFill>
                  <a:solidFill>
                    <a:srgbClr val="FFFFFF"/>
                  </a:solidFill>
                </a:uFill>
                <a:latin typeface="DejaVu Sans Mono"/>
              </a:rPr>
              <a:t/>
            </a:r>
            <a:br>
              <a:rPr lang="en-GB" sz="1600" b="0" strike="noStrike" spc="-1" dirty="0" smtClean="0">
                <a:solidFill>
                  <a:srgbClr val="000000"/>
                </a:solidFill>
                <a:uFill>
                  <a:solidFill>
                    <a:srgbClr val="FFFFFF"/>
                  </a:solidFill>
                </a:uFill>
                <a:latin typeface="DejaVu Sans Mono"/>
              </a:rPr>
            </a:br>
            <a:r>
              <a:rPr lang="en-GB" sz="1800" b="1" strike="noStrike" spc="-1" dirty="0" smtClean="0">
                <a:solidFill>
                  <a:srgbClr val="000000"/>
                </a:solidFill>
                <a:uFill>
                  <a:solidFill>
                    <a:srgbClr val="FFFFFF"/>
                  </a:solidFill>
                </a:uFill>
                <a:latin typeface="Lucida Sans Typewriter"/>
              </a:rPr>
              <a:t>expr</a:t>
            </a:r>
            <a:r>
              <a:rPr lang="en-GB" sz="1600" b="0" strike="noStrike" spc="-1" dirty="0" smtClean="0">
                <a:solidFill>
                  <a:srgbClr val="000000"/>
                </a:solidFill>
                <a:uFill>
                  <a:solidFill>
                    <a:srgbClr val="FFFFFF"/>
                  </a:solidFill>
                </a:uFill>
                <a:latin typeface="Lucida Sans Typewriter"/>
              </a:rPr>
              <a:t>:</a:t>
            </a:r>
            <a:br>
              <a:rPr lang="en-GB" sz="1600" b="0" strike="noStrike" spc="-1" dirty="0" smtClean="0">
                <a:solidFill>
                  <a:srgbClr val="000000"/>
                </a:solidFill>
                <a:uFill>
                  <a:solidFill>
                    <a:srgbClr val="FFFFFF"/>
                  </a:solidFill>
                </a:uFill>
                <a:latin typeface="Lucida Sans Typewriter"/>
              </a:rPr>
            </a:br>
            <a:r>
              <a:rPr lang="en-GB" sz="1600" b="0" strike="noStrike" spc="-1" dirty="0" smtClean="0">
                <a:solidFill>
                  <a:srgbClr val="000000"/>
                </a:solidFill>
                <a:uFill>
                  <a:solidFill>
                    <a:srgbClr val="FFFFFF"/>
                  </a:solidFill>
                </a:uFill>
                <a:latin typeface="Lucida Sans Typewriter"/>
              </a:rPr>
              <a:t/>
            </a:r>
            <a:br>
              <a:rPr lang="en-GB" sz="1600" b="0" strike="noStrike" spc="-1" dirty="0" smtClean="0">
                <a:solidFill>
                  <a:srgbClr val="000000"/>
                </a:solidFill>
                <a:uFill>
                  <a:solidFill>
                    <a:srgbClr val="FFFFFF"/>
                  </a:solidFill>
                </a:uFill>
                <a:latin typeface="Lucida Sans Typewriter"/>
              </a:rPr>
            </a:br>
            <a:r>
              <a:rPr lang="en-GB" sz="1600" b="0" strike="noStrike" spc="-1" dirty="0" smtClean="0">
                <a:solidFill>
                  <a:srgbClr val="000000"/>
                </a:solidFill>
                <a:uFill>
                  <a:solidFill>
                    <a:srgbClr val="FFFFFF"/>
                  </a:solidFill>
                </a:uFill>
                <a:latin typeface="Lucida Sans Typewriter"/>
              </a:rPr>
              <a:t/>
            </a:r>
            <a:br>
              <a:rPr lang="en-GB" sz="1600" b="0" strike="noStrike" spc="-1" dirty="0" smtClean="0">
                <a:solidFill>
                  <a:srgbClr val="000000"/>
                </a:solidFill>
                <a:uFill>
                  <a:solidFill>
                    <a:srgbClr val="FFFFFF"/>
                  </a:solidFill>
                </a:uFill>
                <a:latin typeface="Lucida Sans Typewriter"/>
              </a:rPr>
            </a:br>
            <a:r>
              <a:rPr lang="en-GB" sz="1600" b="0" strike="noStrike" spc="-1" dirty="0" smtClean="0">
                <a:solidFill>
                  <a:srgbClr val="000000"/>
                </a:solidFill>
                <a:uFill>
                  <a:solidFill>
                    <a:srgbClr val="FFFFFF"/>
                  </a:solidFill>
                </a:uFill>
                <a:latin typeface="Lucida Sans Typewriter"/>
              </a:rPr>
              <a:t/>
            </a:r>
            <a:br>
              <a:rPr lang="en-GB" sz="1600" b="0" strike="noStrike" spc="-1" dirty="0" smtClean="0">
                <a:solidFill>
                  <a:srgbClr val="000000"/>
                </a:solidFill>
                <a:uFill>
                  <a:solidFill>
                    <a:srgbClr val="FFFFFF"/>
                  </a:solidFill>
                </a:uFill>
                <a:latin typeface="Lucida Sans Typewriter"/>
              </a:rPr>
            </a:br>
            <a:r>
              <a:rPr lang="en-GB" sz="1800" b="1" strike="noStrike" spc="-1" dirty="0" smtClean="0">
                <a:solidFill>
                  <a:srgbClr val="000000"/>
                </a:solidFill>
                <a:uFill>
                  <a:solidFill>
                    <a:srgbClr val="FFFFFF"/>
                  </a:solidFill>
                </a:uFill>
                <a:latin typeface="Lucida Sans Typewriter"/>
              </a:rPr>
              <a:t>term</a:t>
            </a:r>
            <a:r>
              <a:rPr lang="en-GB" sz="2400" b="0" strike="noStrike" spc="-1" dirty="0" smtClean="0">
                <a:solidFill>
                  <a:srgbClr val="000000"/>
                </a:solidFill>
                <a:uFill>
                  <a:solidFill>
                    <a:srgbClr val="FFFFFF"/>
                  </a:solidFill>
                </a:uFill>
                <a:latin typeface="Times New Roman"/>
              </a:rPr>
              <a:t>:</a:t>
            </a:r>
            <a:endParaRPr lang="en-US" sz="3200" b="0" strike="noStrike" spc="-1" dirty="0" smtClean="0">
              <a:solidFill>
                <a:srgbClr val="000000"/>
              </a:solidFill>
              <a:uFill>
                <a:solidFill>
                  <a:srgbClr val="FFFFFF"/>
                </a:solidFill>
              </a:uFill>
              <a:latin typeface="Times New Roman"/>
              <a:ea typeface="MS Gothic"/>
            </a:endParaRPr>
          </a:p>
          <a:p>
            <a:pPr marL="334800" indent="-334800">
              <a:lnSpc>
                <a:spcPct val="90000"/>
              </a:lnSpc>
            </a:pPr>
            <a:r>
              <a:rPr lang="en-GB" sz="2800" b="0" strike="noStrike" spc="-1" dirty="0" smtClean="0">
                <a:solidFill>
                  <a:srgbClr val="000000"/>
                </a:solidFill>
                <a:uFill>
                  <a:solidFill>
                    <a:srgbClr val="FFFFFF"/>
                  </a:solidFill>
                </a:uFill>
                <a:latin typeface="Times New Roman"/>
              </a:rPr>
              <a:t> </a:t>
            </a:r>
            <a:endParaRPr lang="en-US" sz="3200" b="0" strike="noStrike" spc="-1" dirty="0">
              <a:solidFill>
                <a:srgbClr val="000000"/>
              </a:solidFill>
              <a:uFill>
                <a:solidFill>
                  <a:srgbClr val="FFFFFF"/>
                </a:solidFill>
              </a:uFill>
              <a:latin typeface="Times New Roman"/>
              <a:ea typeface="MS Gothic"/>
            </a:endParaRPr>
          </a:p>
          <a:p>
            <a:pPr marL="334800" indent="-334800">
              <a:lnSpc>
                <a:spcPct val="90000"/>
              </a:lnSpc>
            </a:pPr>
            <a:r>
              <a:rPr lang="en-GB" sz="2000" b="0" strike="noStrike" spc="-1" dirty="0">
                <a:solidFill>
                  <a:srgbClr val="000000"/>
                </a:solidFill>
                <a:uFill>
                  <a:solidFill>
                    <a:srgbClr val="FFFFFF"/>
                  </a:solidFill>
                </a:uFill>
                <a:latin typeface="Times New Roman"/>
              </a:rPr>
              <a:t> </a:t>
            </a:r>
            <a:endParaRPr lang="en-US" sz="3200" b="0" strike="noStrike" spc="-1" dirty="0">
              <a:solidFill>
                <a:srgbClr val="000000"/>
              </a:solidFill>
              <a:uFill>
                <a:solidFill>
                  <a:srgbClr val="FFFFFF"/>
                </a:solidFill>
              </a:uFill>
              <a:latin typeface="Times New Roman"/>
              <a:ea typeface="MS Gothic"/>
            </a:endParaRPr>
          </a:p>
          <a:p>
            <a:pPr marL="334800" indent="-334800">
              <a:lnSpc>
                <a:spcPct val="90000"/>
              </a:lnSpc>
            </a:pPr>
            <a:r>
              <a:rPr lang="en-GB" sz="2000" b="0" strike="noStrike" spc="-1" dirty="0">
                <a:solidFill>
                  <a:srgbClr val="000000"/>
                </a:solidFill>
                <a:uFill>
                  <a:solidFill>
                    <a:srgbClr val="FFFFFF"/>
                  </a:solidFill>
                </a:uFill>
                <a:latin typeface="Times New Roman"/>
              </a:rPr>
              <a:t> </a:t>
            </a:r>
            <a:endParaRPr lang="en-US" sz="3200" b="0" strike="noStrike" spc="-1" dirty="0">
              <a:solidFill>
                <a:srgbClr val="000000"/>
              </a:solidFill>
              <a:uFill>
                <a:solidFill>
                  <a:srgbClr val="FFFFFF"/>
                </a:solidFill>
              </a:uFill>
              <a:latin typeface="Times New Roman"/>
              <a:ea typeface="MS Gothic"/>
            </a:endParaRPr>
          </a:p>
        </p:txBody>
      </p:sp>
      <p:sp>
        <p:nvSpPr>
          <p:cNvPr id="54" name="CustomShape 3"/>
          <p:cNvSpPr/>
          <p:nvPr/>
        </p:nvSpPr>
        <p:spPr>
          <a:xfrm>
            <a:off x="5166360" y="3840480"/>
            <a:ext cx="685800" cy="548640"/>
          </a:xfrm>
          <a:prstGeom prst="ellipse">
            <a:avLst/>
          </a:prstGeom>
          <a:solidFill>
            <a:srgbClr val="BBE0E3"/>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lstStyle/>
          <a:p>
            <a:pPr algn="ctr">
              <a:lnSpc>
                <a:spcPct val="100000"/>
              </a:lnSpc>
            </a:pPr>
            <a:r>
              <a:rPr lang="en-GB" sz="1800" b="1" strike="noStrike" spc="-1">
                <a:solidFill>
                  <a:srgbClr val="000000"/>
                </a:solidFill>
                <a:uFill>
                  <a:solidFill>
                    <a:srgbClr val="FFFFFF"/>
                  </a:solidFill>
                </a:uFill>
                <a:latin typeface="Lucida Sans Typewriter"/>
              </a:rPr>
              <a:t>+</a:t>
            </a:r>
            <a:endParaRPr lang="en-US" sz="2400" b="0" strike="noStrike" spc="-1">
              <a:solidFill>
                <a:srgbClr val="000000"/>
              </a:solidFill>
              <a:uFill>
                <a:solidFill>
                  <a:srgbClr val="FFFFFF"/>
                </a:solidFill>
              </a:uFill>
              <a:latin typeface="Times New Roman"/>
            </a:endParaRPr>
          </a:p>
        </p:txBody>
      </p:sp>
      <p:sp>
        <p:nvSpPr>
          <p:cNvPr id="55" name="CustomShape 4"/>
          <p:cNvSpPr/>
          <p:nvPr/>
        </p:nvSpPr>
        <p:spPr>
          <a:xfrm>
            <a:off x="6309360" y="3840480"/>
            <a:ext cx="1455480" cy="548640"/>
          </a:xfrm>
          <a:custGeom>
            <a:avLst/>
            <a:gdLst/>
            <a:ahLst/>
            <a:cxnLst/>
            <a:rect l="0" t="0" r="r" b="b"/>
            <a:pathLst>
              <a:path w="4045" h="1525">
                <a:moveTo>
                  <a:pt x="254" y="0"/>
                </a:moveTo>
                <a:cubicBezTo>
                  <a:pt x="127" y="0"/>
                  <a:pt x="0" y="127"/>
                  <a:pt x="0" y="254"/>
                </a:cubicBezTo>
                <a:lnTo>
                  <a:pt x="0" y="1270"/>
                </a:lnTo>
                <a:cubicBezTo>
                  <a:pt x="0" y="1397"/>
                  <a:pt x="127" y="1524"/>
                  <a:pt x="254" y="1524"/>
                </a:cubicBezTo>
                <a:lnTo>
                  <a:pt x="3789" y="1524"/>
                </a:lnTo>
                <a:cubicBezTo>
                  <a:pt x="3916" y="1524"/>
                  <a:pt x="4044" y="1397"/>
                  <a:pt x="4044" y="1270"/>
                </a:cubicBezTo>
                <a:lnTo>
                  <a:pt x="4044" y="254"/>
                </a:lnTo>
                <a:cubicBezTo>
                  <a:pt x="4044" y="127"/>
                  <a:pt x="3916" y="0"/>
                  <a:pt x="3789" y="0"/>
                </a:cubicBezTo>
                <a:lnTo>
                  <a:pt x="254" y="0"/>
                </a:lnTo>
              </a:path>
            </a:pathLst>
          </a:custGeom>
          <a:solidFill>
            <a:srgbClr val="BBE0E3"/>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lstStyle/>
          <a:p>
            <a:pPr algn="ctr">
              <a:lnSpc>
                <a:spcPct val="100000"/>
              </a:lnSpc>
            </a:pPr>
            <a:r>
              <a:rPr lang="en-GB" sz="1800" b="1" strike="noStrike" spc="-1">
                <a:solidFill>
                  <a:srgbClr val="000000"/>
                </a:solidFill>
                <a:uFill>
                  <a:solidFill>
                    <a:srgbClr val="FFFFFF"/>
                  </a:solidFill>
                </a:uFill>
                <a:latin typeface="Lucida Sans Typewriter"/>
              </a:rPr>
              <a:t>term</a:t>
            </a:r>
            <a:endParaRPr lang="en-US" sz="2400" b="0" strike="noStrike" spc="-1">
              <a:solidFill>
                <a:srgbClr val="000000"/>
              </a:solidFill>
              <a:uFill>
                <a:solidFill>
                  <a:srgbClr val="FFFFFF"/>
                </a:solidFill>
              </a:uFill>
              <a:latin typeface="Times New Roman"/>
            </a:endParaRPr>
          </a:p>
        </p:txBody>
      </p:sp>
      <p:sp>
        <p:nvSpPr>
          <p:cNvPr id="56" name="Line 5"/>
          <p:cNvSpPr/>
          <p:nvPr/>
        </p:nvSpPr>
        <p:spPr>
          <a:xfrm>
            <a:off x="5852160" y="4113360"/>
            <a:ext cx="457200" cy="144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sp>
      <p:sp>
        <p:nvSpPr>
          <p:cNvPr id="57" name="Line 6"/>
          <p:cNvSpPr/>
          <p:nvPr/>
        </p:nvSpPr>
        <p:spPr>
          <a:xfrm>
            <a:off x="4663440" y="4114800"/>
            <a:ext cx="484200" cy="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sp>
      <p:sp>
        <p:nvSpPr>
          <p:cNvPr id="58" name="Line 7"/>
          <p:cNvSpPr/>
          <p:nvPr/>
        </p:nvSpPr>
        <p:spPr>
          <a:xfrm>
            <a:off x="1447920" y="4952880"/>
            <a:ext cx="912600" cy="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sp>
      <p:sp>
        <p:nvSpPr>
          <p:cNvPr id="59" name="Line 8"/>
          <p:cNvSpPr/>
          <p:nvPr/>
        </p:nvSpPr>
        <p:spPr>
          <a:xfrm>
            <a:off x="1905120" y="4952880"/>
            <a:ext cx="0" cy="684360"/>
          </a:xfrm>
          <a:prstGeom prst="line">
            <a:avLst/>
          </a:prstGeom>
          <a:ln w="9360">
            <a:solidFill>
              <a:srgbClr val="000000"/>
            </a:solidFill>
            <a:miter/>
          </a:ln>
        </p:spPr>
        <p:style>
          <a:lnRef idx="0">
            <a:scrgbClr r="0" g="0" b="0"/>
          </a:lnRef>
          <a:fillRef idx="0">
            <a:scrgbClr r="0" g="0" b="0"/>
          </a:fillRef>
          <a:effectRef idx="0">
            <a:scrgbClr r="0" g="0" b="0"/>
          </a:effectRef>
          <a:fontRef idx="minor"/>
        </p:style>
      </p:sp>
      <p:sp>
        <p:nvSpPr>
          <p:cNvPr id="60" name="Line 9"/>
          <p:cNvSpPr/>
          <p:nvPr/>
        </p:nvSpPr>
        <p:spPr>
          <a:xfrm>
            <a:off x="1905120" y="5638680"/>
            <a:ext cx="455400" cy="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sp>
      <p:sp>
        <p:nvSpPr>
          <p:cNvPr id="61" name="CustomShape 10"/>
          <p:cNvSpPr/>
          <p:nvPr/>
        </p:nvSpPr>
        <p:spPr>
          <a:xfrm>
            <a:off x="2362320" y="4724280"/>
            <a:ext cx="1674720" cy="455760"/>
          </a:xfrm>
          <a:custGeom>
            <a:avLst/>
            <a:gdLst/>
            <a:ahLst/>
            <a:cxnLst/>
            <a:rect l="0" t="0" r="r" b="b"/>
            <a:pathLst>
              <a:path w="4654" h="1268">
                <a:moveTo>
                  <a:pt x="211" y="0"/>
                </a:moveTo>
                <a:cubicBezTo>
                  <a:pt x="105" y="0"/>
                  <a:pt x="0" y="105"/>
                  <a:pt x="0" y="211"/>
                </a:cubicBezTo>
                <a:lnTo>
                  <a:pt x="0" y="1055"/>
                </a:lnTo>
                <a:cubicBezTo>
                  <a:pt x="0" y="1161"/>
                  <a:pt x="105" y="1267"/>
                  <a:pt x="211" y="1267"/>
                </a:cubicBezTo>
                <a:lnTo>
                  <a:pt x="4441" y="1267"/>
                </a:lnTo>
                <a:cubicBezTo>
                  <a:pt x="4547" y="1267"/>
                  <a:pt x="4653" y="1161"/>
                  <a:pt x="4653" y="1055"/>
                </a:cubicBezTo>
                <a:lnTo>
                  <a:pt x="4653" y="211"/>
                </a:lnTo>
                <a:cubicBezTo>
                  <a:pt x="4653" y="105"/>
                  <a:pt x="4547" y="0"/>
                  <a:pt x="4441" y="0"/>
                </a:cubicBezTo>
                <a:lnTo>
                  <a:pt x="211" y="0"/>
                </a:lnTo>
              </a:path>
            </a:pathLst>
          </a:custGeom>
          <a:solidFill>
            <a:srgbClr val="BBE0E3"/>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lstStyle/>
          <a:p>
            <a:pPr algn="ctr">
              <a:lnSpc>
                <a:spcPct val="100000"/>
              </a:lnSpc>
            </a:pPr>
            <a:r>
              <a:rPr lang="en-GB" sz="1800" b="1" strike="noStrike" spc="-1">
                <a:solidFill>
                  <a:srgbClr val="000000"/>
                </a:solidFill>
                <a:uFill>
                  <a:solidFill>
                    <a:srgbClr val="FFFFFF"/>
                  </a:solidFill>
                </a:uFill>
                <a:latin typeface="Lucida Sans Typewriter"/>
              </a:rPr>
              <a:t>number</a:t>
            </a:r>
            <a:endParaRPr lang="en-US" sz="2400" b="0" strike="noStrike" spc="-1">
              <a:solidFill>
                <a:srgbClr val="000000"/>
              </a:solidFill>
              <a:uFill>
                <a:solidFill>
                  <a:srgbClr val="FFFFFF"/>
                </a:solidFill>
              </a:uFill>
              <a:latin typeface="Times New Roman"/>
            </a:endParaRPr>
          </a:p>
        </p:txBody>
      </p:sp>
      <p:sp>
        <p:nvSpPr>
          <p:cNvPr id="62" name="CustomShape 11"/>
          <p:cNvSpPr/>
          <p:nvPr/>
        </p:nvSpPr>
        <p:spPr>
          <a:xfrm>
            <a:off x="2362320" y="5410080"/>
            <a:ext cx="1674720" cy="455760"/>
          </a:xfrm>
          <a:custGeom>
            <a:avLst/>
            <a:gdLst/>
            <a:ahLst/>
            <a:cxnLst/>
            <a:rect l="0" t="0" r="r" b="b"/>
            <a:pathLst>
              <a:path w="4654" h="1268">
                <a:moveTo>
                  <a:pt x="211" y="0"/>
                </a:moveTo>
                <a:cubicBezTo>
                  <a:pt x="105" y="0"/>
                  <a:pt x="0" y="105"/>
                  <a:pt x="0" y="211"/>
                </a:cubicBezTo>
                <a:lnTo>
                  <a:pt x="0" y="1055"/>
                </a:lnTo>
                <a:cubicBezTo>
                  <a:pt x="0" y="1161"/>
                  <a:pt x="105" y="1267"/>
                  <a:pt x="211" y="1267"/>
                </a:cubicBezTo>
                <a:lnTo>
                  <a:pt x="4441" y="1267"/>
                </a:lnTo>
                <a:cubicBezTo>
                  <a:pt x="4547" y="1267"/>
                  <a:pt x="4653" y="1161"/>
                  <a:pt x="4653" y="1055"/>
                </a:cubicBezTo>
                <a:lnTo>
                  <a:pt x="4653" y="211"/>
                </a:lnTo>
                <a:cubicBezTo>
                  <a:pt x="4653" y="105"/>
                  <a:pt x="4547" y="0"/>
                  <a:pt x="4441" y="0"/>
                </a:cubicBezTo>
                <a:lnTo>
                  <a:pt x="211" y="0"/>
                </a:lnTo>
              </a:path>
            </a:pathLst>
          </a:custGeom>
          <a:solidFill>
            <a:srgbClr val="BBE0E3"/>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lstStyle/>
          <a:p>
            <a:pPr algn="ctr">
              <a:lnSpc>
                <a:spcPct val="100000"/>
              </a:lnSpc>
            </a:pPr>
            <a:r>
              <a:rPr lang="en-GB" sz="1800" b="1" strike="noStrike" spc="-1">
                <a:solidFill>
                  <a:srgbClr val="000000"/>
                </a:solidFill>
                <a:uFill>
                  <a:solidFill>
                    <a:srgbClr val="FFFFFF"/>
                  </a:solidFill>
                </a:uFill>
                <a:latin typeface="Lucida Sans Typewriter"/>
              </a:rPr>
              <a:t>variable</a:t>
            </a:r>
            <a:endParaRPr lang="en-US" sz="2400" b="0" strike="noStrike" spc="-1">
              <a:solidFill>
                <a:srgbClr val="000000"/>
              </a:solidFill>
              <a:uFill>
                <a:solidFill>
                  <a:srgbClr val="FFFFFF"/>
                </a:solidFill>
              </a:uFill>
              <a:latin typeface="Times New Roman"/>
            </a:endParaRPr>
          </a:p>
        </p:txBody>
      </p:sp>
      <p:sp>
        <p:nvSpPr>
          <p:cNvPr id="63" name="Line 12"/>
          <p:cNvSpPr/>
          <p:nvPr/>
        </p:nvSpPr>
        <p:spPr>
          <a:xfrm>
            <a:off x="4038480" y="4952880"/>
            <a:ext cx="1827360" cy="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sp>
      <p:sp>
        <p:nvSpPr>
          <p:cNvPr id="64" name="Line 13"/>
          <p:cNvSpPr/>
          <p:nvPr/>
        </p:nvSpPr>
        <p:spPr>
          <a:xfrm>
            <a:off x="4038480" y="5638680"/>
            <a:ext cx="1446480" cy="0"/>
          </a:xfrm>
          <a:prstGeom prst="line">
            <a:avLst/>
          </a:prstGeom>
          <a:ln w="9360">
            <a:solidFill>
              <a:srgbClr val="000000"/>
            </a:solidFill>
            <a:miter/>
          </a:ln>
        </p:spPr>
        <p:style>
          <a:lnRef idx="0">
            <a:scrgbClr r="0" g="0" b="0"/>
          </a:lnRef>
          <a:fillRef idx="0">
            <a:scrgbClr r="0" g="0" b="0"/>
          </a:fillRef>
          <a:effectRef idx="0">
            <a:scrgbClr r="0" g="0" b="0"/>
          </a:effectRef>
          <a:fontRef idx="minor"/>
        </p:style>
      </p:sp>
      <p:sp>
        <p:nvSpPr>
          <p:cNvPr id="65" name="Line 14"/>
          <p:cNvSpPr/>
          <p:nvPr/>
        </p:nvSpPr>
        <p:spPr>
          <a:xfrm flipV="1">
            <a:off x="5486400" y="4944960"/>
            <a:ext cx="0" cy="146232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sp>
      <p:sp>
        <p:nvSpPr>
          <p:cNvPr id="66" name="Line 15"/>
          <p:cNvSpPr/>
          <p:nvPr/>
        </p:nvSpPr>
        <p:spPr>
          <a:xfrm>
            <a:off x="1905120" y="5638680"/>
            <a:ext cx="0" cy="760680"/>
          </a:xfrm>
          <a:prstGeom prst="line">
            <a:avLst/>
          </a:prstGeom>
          <a:ln w="9360">
            <a:solidFill>
              <a:srgbClr val="000000"/>
            </a:solidFill>
            <a:miter/>
          </a:ln>
        </p:spPr>
        <p:style>
          <a:lnRef idx="0">
            <a:scrgbClr r="0" g="0" b="0"/>
          </a:lnRef>
          <a:fillRef idx="0">
            <a:scrgbClr r="0" g="0" b="0"/>
          </a:fillRef>
          <a:effectRef idx="0">
            <a:scrgbClr r="0" g="0" b="0"/>
          </a:effectRef>
          <a:fontRef idx="minor"/>
        </p:style>
      </p:sp>
      <p:sp>
        <p:nvSpPr>
          <p:cNvPr id="67" name="Line 16"/>
          <p:cNvSpPr/>
          <p:nvPr/>
        </p:nvSpPr>
        <p:spPr>
          <a:xfrm>
            <a:off x="1905120" y="6400800"/>
            <a:ext cx="455400" cy="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sp>
      <p:sp>
        <p:nvSpPr>
          <p:cNvPr id="68" name="CustomShape 17"/>
          <p:cNvSpPr/>
          <p:nvPr/>
        </p:nvSpPr>
        <p:spPr>
          <a:xfrm>
            <a:off x="2362320" y="6172200"/>
            <a:ext cx="531720" cy="455760"/>
          </a:xfrm>
          <a:prstGeom prst="ellipse">
            <a:avLst/>
          </a:prstGeom>
          <a:solidFill>
            <a:srgbClr val="BBE0E3"/>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lstStyle/>
          <a:p>
            <a:pPr algn="ctr">
              <a:lnSpc>
                <a:spcPct val="100000"/>
              </a:lnSpc>
            </a:pPr>
            <a:r>
              <a:rPr lang="en-GB" sz="1800" b="1" strike="noStrike" spc="-1" dirty="0">
                <a:solidFill>
                  <a:srgbClr val="000000"/>
                </a:solidFill>
                <a:uFill>
                  <a:solidFill>
                    <a:srgbClr val="FFFFFF"/>
                  </a:solidFill>
                </a:uFill>
                <a:latin typeface="Lucida Sans Typewriter"/>
              </a:rPr>
              <a:t>(</a:t>
            </a:r>
            <a:endParaRPr lang="en-US" sz="2400" b="0" strike="noStrike" spc="-1" dirty="0">
              <a:solidFill>
                <a:srgbClr val="000000"/>
              </a:solidFill>
              <a:uFill>
                <a:solidFill>
                  <a:srgbClr val="FFFFFF"/>
                </a:solidFill>
              </a:uFill>
              <a:latin typeface="Times New Roman"/>
            </a:endParaRPr>
          </a:p>
        </p:txBody>
      </p:sp>
      <p:sp>
        <p:nvSpPr>
          <p:cNvPr id="69" name="Line 18"/>
          <p:cNvSpPr/>
          <p:nvPr/>
        </p:nvSpPr>
        <p:spPr>
          <a:xfrm>
            <a:off x="2895480" y="6400800"/>
            <a:ext cx="379440" cy="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sp>
      <p:sp>
        <p:nvSpPr>
          <p:cNvPr id="70" name="CustomShape 19"/>
          <p:cNvSpPr/>
          <p:nvPr/>
        </p:nvSpPr>
        <p:spPr>
          <a:xfrm>
            <a:off x="3276720" y="6172200"/>
            <a:ext cx="912600" cy="455760"/>
          </a:xfrm>
          <a:custGeom>
            <a:avLst/>
            <a:gdLst/>
            <a:ahLst/>
            <a:cxnLst/>
            <a:rect l="0" t="0" r="r" b="b"/>
            <a:pathLst>
              <a:path w="2537" h="1268">
                <a:moveTo>
                  <a:pt x="211" y="0"/>
                </a:moveTo>
                <a:cubicBezTo>
                  <a:pt x="105" y="0"/>
                  <a:pt x="0" y="105"/>
                  <a:pt x="0" y="211"/>
                </a:cubicBezTo>
                <a:lnTo>
                  <a:pt x="0" y="1055"/>
                </a:lnTo>
                <a:cubicBezTo>
                  <a:pt x="0" y="1161"/>
                  <a:pt x="105" y="1267"/>
                  <a:pt x="211" y="1267"/>
                </a:cubicBezTo>
                <a:lnTo>
                  <a:pt x="2324" y="1267"/>
                </a:lnTo>
                <a:cubicBezTo>
                  <a:pt x="2430" y="1267"/>
                  <a:pt x="2536" y="1161"/>
                  <a:pt x="2536" y="1055"/>
                </a:cubicBezTo>
                <a:lnTo>
                  <a:pt x="2536" y="211"/>
                </a:lnTo>
                <a:cubicBezTo>
                  <a:pt x="2536" y="105"/>
                  <a:pt x="2430" y="0"/>
                  <a:pt x="2324" y="0"/>
                </a:cubicBezTo>
                <a:lnTo>
                  <a:pt x="211" y="0"/>
                </a:lnTo>
              </a:path>
            </a:pathLst>
          </a:custGeom>
          <a:solidFill>
            <a:srgbClr val="BBE0E3"/>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lstStyle/>
          <a:p>
            <a:pPr algn="ctr">
              <a:lnSpc>
                <a:spcPct val="100000"/>
              </a:lnSpc>
            </a:pPr>
            <a:r>
              <a:rPr lang="en-GB" sz="1800" b="1" strike="noStrike" spc="-1">
                <a:solidFill>
                  <a:srgbClr val="000000"/>
                </a:solidFill>
                <a:uFill>
                  <a:solidFill>
                    <a:srgbClr val="FFFFFF"/>
                  </a:solidFill>
                </a:uFill>
                <a:latin typeface="Lucida Sans Typewriter"/>
              </a:rPr>
              <a:t>expr</a:t>
            </a:r>
            <a:endParaRPr lang="en-US" sz="2400" b="0" strike="noStrike" spc="-1">
              <a:solidFill>
                <a:srgbClr val="000000"/>
              </a:solidFill>
              <a:uFill>
                <a:solidFill>
                  <a:srgbClr val="FFFFFF"/>
                </a:solidFill>
              </a:uFill>
              <a:latin typeface="Times New Roman"/>
            </a:endParaRPr>
          </a:p>
        </p:txBody>
      </p:sp>
      <p:sp>
        <p:nvSpPr>
          <p:cNvPr id="71" name="Line 20"/>
          <p:cNvSpPr/>
          <p:nvPr/>
        </p:nvSpPr>
        <p:spPr>
          <a:xfrm>
            <a:off x="4191120" y="6400800"/>
            <a:ext cx="379440" cy="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sp>
      <p:sp>
        <p:nvSpPr>
          <p:cNvPr id="72" name="CustomShape 21"/>
          <p:cNvSpPr/>
          <p:nvPr/>
        </p:nvSpPr>
        <p:spPr>
          <a:xfrm>
            <a:off x="4572000" y="6172200"/>
            <a:ext cx="531720" cy="455760"/>
          </a:xfrm>
          <a:prstGeom prst="ellipse">
            <a:avLst/>
          </a:prstGeom>
          <a:solidFill>
            <a:srgbClr val="BBE0E3"/>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lstStyle/>
          <a:p>
            <a:pPr algn="ctr">
              <a:lnSpc>
                <a:spcPct val="100000"/>
              </a:lnSpc>
            </a:pPr>
            <a:r>
              <a:rPr lang="en-GB" sz="1800" b="1" strike="noStrike" spc="-1" dirty="0">
                <a:solidFill>
                  <a:srgbClr val="000000"/>
                </a:solidFill>
                <a:uFill>
                  <a:solidFill>
                    <a:srgbClr val="FFFFFF"/>
                  </a:solidFill>
                </a:uFill>
                <a:latin typeface="Lucida Sans Typewriter"/>
              </a:rPr>
              <a:t>)‏</a:t>
            </a:r>
            <a:endParaRPr lang="en-US" sz="2400" b="0" strike="noStrike" spc="-1" dirty="0">
              <a:solidFill>
                <a:srgbClr val="000000"/>
              </a:solidFill>
              <a:uFill>
                <a:solidFill>
                  <a:srgbClr val="FFFFFF"/>
                </a:solidFill>
              </a:uFill>
              <a:latin typeface="Times New Roman"/>
            </a:endParaRPr>
          </a:p>
        </p:txBody>
      </p:sp>
      <p:sp>
        <p:nvSpPr>
          <p:cNvPr id="73" name="Line 22"/>
          <p:cNvSpPr/>
          <p:nvPr/>
        </p:nvSpPr>
        <p:spPr>
          <a:xfrm>
            <a:off x="5105520" y="6400800"/>
            <a:ext cx="379440" cy="0"/>
          </a:xfrm>
          <a:prstGeom prst="line">
            <a:avLst/>
          </a:prstGeom>
          <a:ln w="9360">
            <a:solidFill>
              <a:srgbClr val="000000"/>
            </a:solidFill>
            <a:miter/>
          </a:ln>
        </p:spPr>
        <p:style>
          <a:lnRef idx="0">
            <a:scrgbClr r="0" g="0" b="0"/>
          </a:lnRef>
          <a:fillRef idx="0">
            <a:scrgbClr r="0" g="0" b="0"/>
          </a:fillRef>
          <a:effectRef idx="0">
            <a:scrgbClr r="0" g="0" b="0"/>
          </a:effectRef>
          <a:fontRef idx="minor"/>
        </p:style>
      </p:sp>
      <p:sp>
        <p:nvSpPr>
          <p:cNvPr id="74" name="CustomShape 23"/>
          <p:cNvSpPr/>
          <p:nvPr/>
        </p:nvSpPr>
        <p:spPr>
          <a:xfrm>
            <a:off x="2377440" y="3383280"/>
            <a:ext cx="1379520" cy="548640"/>
          </a:xfrm>
          <a:custGeom>
            <a:avLst/>
            <a:gdLst/>
            <a:ahLst/>
            <a:cxnLst/>
            <a:rect l="0" t="0" r="r" b="b"/>
            <a:pathLst>
              <a:path w="3834" h="1525">
                <a:moveTo>
                  <a:pt x="254" y="0"/>
                </a:moveTo>
                <a:cubicBezTo>
                  <a:pt x="127" y="0"/>
                  <a:pt x="0" y="127"/>
                  <a:pt x="0" y="254"/>
                </a:cubicBezTo>
                <a:lnTo>
                  <a:pt x="0" y="1270"/>
                </a:lnTo>
                <a:cubicBezTo>
                  <a:pt x="0" y="1397"/>
                  <a:pt x="127" y="1524"/>
                  <a:pt x="254" y="1524"/>
                </a:cubicBezTo>
                <a:lnTo>
                  <a:pt x="3578" y="1524"/>
                </a:lnTo>
                <a:cubicBezTo>
                  <a:pt x="3705" y="1524"/>
                  <a:pt x="3833" y="1397"/>
                  <a:pt x="3833" y="1270"/>
                </a:cubicBezTo>
                <a:lnTo>
                  <a:pt x="3833" y="254"/>
                </a:lnTo>
                <a:cubicBezTo>
                  <a:pt x="3833" y="127"/>
                  <a:pt x="3705" y="0"/>
                  <a:pt x="3578" y="0"/>
                </a:cubicBezTo>
                <a:lnTo>
                  <a:pt x="254" y="0"/>
                </a:lnTo>
              </a:path>
            </a:pathLst>
          </a:custGeom>
          <a:solidFill>
            <a:srgbClr val="BBE0E3"/>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lstStyle/>
          <a:p>
            <a:pPr algn="ctr">
              <a:lnSpc>
                <a:spcPct val="100000"/>
              </a:lnSpc>
            </a:pPr>
            <a:r>
              <a:rPr lang="en-GB" sz="1800" b="1" strike="noStrike" spc="-1">
                <a:solidFill>
                  <a:srgbClr val="000000"/>
                </a:solidFill>
                <a:uFill>
                  <a:solidFill>
                    <a:srgbClr val="FFFFFF"/>
                  </a:solidFill>
                </a:uFill>
                <a:latin typeface="Lucida Sans Typewriter"/>
              </a:rPr>
              <a:t>term</a:t>
            </a:r>
            <a:endParaRPr lang="en-US" sz="2400" b="0" strike="noStrike" spc="-1">
              <a:solidFill>
                <a:srgbClr val="000000"/>
              </a:solidFill>
              <a:uFill>
                <a:solidFill>
                  <a:srgbClr val="FFFFFF"/>
                </a:solidFill>
              </a:uFill>
              <a:latin typeface="Times New Roman"/>
            </a:endParaRPr>
          </a:p>
        </p:txBody>
      </p:sp>
      <p:sp>
        <p:nvSpPr>
          <p:cNvPr id="75" name="Line 24"/>
          <p:cNvSpPr/>
          <p:nvPr/>
        </p:nvSpPr>
        <p:spPr>
          <a:xfrm>
            <a:off x="1920240" y="3657600"/>
            <a:ext cx="449280" cy="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sp>
      <p:sp>
        <p:nvSpPr>
          <p:cNvPr id="76" name="Line 25"/>
          <p:cNvSpPr/>
          <p:nvPr/>
        </p:nvSpPr>
        <p:spPr>
          <a:xfrm>
            <a:off x="4663440" y="3629880"/>
            <a:ext cx="0" cy="533519"/>
          </a:xfrm>
          <a:prstGeom prst="line">
            <a:avLst/>
          </a:prstGeom>
          <a:ln w="9360">
            <a:solidFill>
              <a:schemeClr val="tx1"/>
            </a:solidFill>
            <a:miter/>
            <a:headEnd type="none" w="med" len="med"/>
            <a:tailEnd type="triangle" w="med" len="med"/>
          </a:ln>
        </p:spPr>
        <p:style>
          <a:lnRef idx="0">
            <a:scrgbClr r="0" g="0" b="0"/>
          </a:lnRef>
          <a:fillRef idx="0">
            <a:scrgbClr r="0" g="0" b="0"/>
          </a:fillRef>
          <a:effectRef idx="0">
            <a:scrgbClr r="0" g="0" b="0"/>
          </a:effectRef>
          <a:fontRef idx="minor"/>
        </p:style>
      </p:sp>
      <p:sp>
        <p:nvSpPr>
          <p:cNvPr id="77" name="Line 26"/>
          <p:cNvSpPr/>
          <p:nvPr/>
        </p:nvSpPr>
        <p:spPr>
          <a:xfrm>
            <a:off x="3756960" y="3657600"/>
            <a:ext cx="4929840" cy="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sp>
      <p:sp>
        <p:nvSpPr>
          <p:cNvPr id="78" name="Line 27"/>
          <p:cNvSpPr/>
          <p:nvPr/>
        </p:nvSpPr>
        <p:spPr>
          <a:xfrm>
            <a:off x="7742520" y="4114800"/>
            <a:ext cx="381240" cy="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sp>
      <p:sp>
        <p:nvSpPr>
          <p:cNvPr id="79" name="Line 28"/>
          <p:cNvSpPr/>
          <p:nvPr/>
        </p:nvSpPr>
        <p:spPr>
          <a:xfrm flipH="1" flipV="1">
            <a:off x="8116560" y="3629880"/>
            <a:ext cx="21600" cy="951480"/>
          </a:xfrm>
          <a:prstGeom prst="line">
            <a:avLst/>
          </a:prstGeom>
          <a:ln w="9360">
            <a:solidFill>
              <a:srgbClr val="000000"/>
            </a:solidFill>
            <a:miter/>
            <a:headEnd type="triangle" w="med" len="med"/>
            <a:tailEnd type="triangle" w="med" len="med"/>
          </a:ln>
        </p:spPr>
        <p:style>
          <a:lnRef idx="0">
            <a:scrgbClr r="0" g="0" b="0"/>
          </a:lnRef>
          <a:fillRef idx="0">
            <a:scrgbClr r="0" g="0" b="0"/>
          </a:fillRef>
          <a:effectRef idx="0">
            <a:scrgbClr r="0" g="0" b="0"/>
          </a:effectRef>
          <a:fontRef idx="minor"/>
        </p:style>
      </p:sp>
      <p:sp>
        <p:nvSpPr>
          <p:cNvPr id="80" name="Line 29"/>
          <p:cNvSpPr/>
          <p:nvPr/>
        </p:nvSpPr>
        <p:spPr>
          <a:xfrm flipV="1">
            <a:off x="4663440" y="4581359"/>
            <a:ext cx="3474720" cy="7877"/>
          </a:xfrm>
          <a:prstGeom prst="line">
            <a:avLst/>
          </a:prstGeom>
          <a:ln>
            <a:solidFill>
              <a:srgbClr val="000000"/>
            </a:solidFill>
            <a:headEnd type="triangle" w="med" len="med"/>
          </a:ln>
        </p:spPr>
        <p:style>
          <a:lnRef idx="0">
            <a:scrgbClr r="0" g="0" b="0"/>
          </a:lnRef>
          <a:fillRef idx="0">
            <a:scrgbClr r="0" g="0" b="0"/>
          </a:fillRef>
          <a:effectRef idx="0">
            <a:scrgbClr r="0" g="0" b="0"/>
          </a:effectRef>
          <a:fontRef idx="minor"/>
        </p:style>
      </p:sp>
      <p:cxnSp>
        <p:nvCxnSpPr>
          <p:cNvPr id="7" name="Straight Arrow Connector 6"/>
          <p:cNvCxnSpPr>
            <a:stCxn id="80" idx="0"/>
            <a:endCxn id="57" idx="0"/>
          </p:cNvCxnSpPr>
          <p:nvPr/>
        </p:nvCxnSpPr>
        <p:spPr>
          <a:xfrm flipV="1">
            <a:off x="4663440" y="4114800"/>
            <a:ext cx="0" cy="4744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TextShape 1"/>
          <p:cNvSpPr txBox="1"/>
          <p:nvPr/>
        </p:nvSpPr>
        <p:spPr>
          <a:xfrm>
            <a:off x="685800" y="13320"/>
            <a:ext cx="7772400" cy="764280"/>
          </a:xfrm>
          <a:prstGeom prst="rect">
            <a:avLst/>
          </a:prstGeom>
          <a:noFill/>
          <a:ln>
            <a:noFill/>
          </a:ln>
        </p:spPr>
        <p:txBody>
          <a:bodyPr lIns="90000" tIns="46800" rIns="90000" bIns="46800" anchor="ctr"/>
          <a:lstStyle/>
          <a:p>
            <a:pPr algn="ctr">
              <a:lnSpc>
                <a:spcPct val="100000"/>
              </a:lnSpc>
            </a:pPr>
            <a:r>
              <a:rPr lang="en-GB" sz="4400" b="0" strike="noStrike" spc="-1">
                <a:solidFill>
                  <a:srgbClr val="000000"/>
                </a:solidFill>
                <a:uFill>
                  <a:solidFill>
                    <a:srgbClr val="FFFFFF"/>
                  </a:solidFill>
                </a:uFill>
                <a:latin typeface="Times New Roman"/>
              </a:rPr>
              <a:t>Key Idea in Top Down Parsing</a:t>
            </a:r>
            <a:endParaRPr lang="en-US" sz="4400" b="0" strike="noStrike" spc="-1">
              <a:solidFill>
                <a:srgbClr val="000000"/>
              </a:solidFill>
              <a:uFill>
                <a:solidFill>
                  <a:srgbClr val="FFFFFF"/>
                </a:solidFill>
              </a:uFill>
              <a:latin typeface="Times New Roman"/>
            </a:endParaRPr>
          </a:p>
        </p:txBody>
      </p:sp>
      <p:sp>
        <p:nvSpPr>
          <p:cNvPr id="82" name="TextShape 2"/>
          <p:cNvSpPr txBox="1"/>
          <p:nvPr/>
        </p:nvSpPr>
        <p:spPr>
          <a:xfrm>
            <a:off x="457200" y="914400"/>
            <a:ext cx="8412480" cy="6217920"/>
          </a:xfrm>
          <a:prstGeom prst="rect">
            <a:avLst/>
          </a:prstGeom>
          <a:noFill/>
          <a:ln>
            <a:noFill/>
          </a:ln>
        </p:spPr>
        <p:txBody>
          <a:bodyPr lIns="90000" tIns="46800" rIns="90000" bIns="46800"/>
          <a:lstStyle/>
          <a:p>
            <a:pPr marL="334800" indent="-334800">
              <a:lnSpc>
                <a:spcPct val="90000"/>
              </a:lnSpc>
              <a:buClr>
                <a:srgbClr val="000000"/>
              </a:buClr>
              <a:buFont typeface="Times New Roman"/>
              <a:buChar char="•"/>
            </a:pPr>
            <a:r>
              <a:rPr lang="en-GB" sz="2800" b="0" strike="noStrike" spc="-1" dirty="0">
                <a:solidFill>
                  <a:srgbClr val="000000"/>
                </a:solidFill>
                <a:uFill>
                  <a:solidFill>
                    <a:srgbClr val="FFFFFF"/>
                  </a:solidFill>
                </a:uFill>
                <a:latin typeface="Times New Roman"/>
              </a:rPr>
              <a:t>Use </a:t>
            </a:r>
            <a:r>
              <a:rPr lang="en-GB" sz="2800" b="0" i="1" strike="noStrike" spc="-1" dirty="0">
                <a:solidFill>
                  <a:srgbClr val="000000"/>
                </a:solidFill>
                <a:uFill>
                  <a:solidFill>
                    <a:srgbClr val="FFFFFF"/>
                  </a:solidFill>
                </a:uFill>
                <a:latin typeface="Times New Roman"/>
              </a:rPr>
              <a:t>k</a:t>
            </a:r>
            <a:r>
              <a:rPr lang="en-GB" sz="2800" b="0" strike="noStrike" spc="-1" dirty="0">
                <a:solidFill>
                  <a:srgbClr val="000000"/>
                </a:solidFill>
                <a:uFill>
                  <a:solidFill>
                    <a:srgbClr val="FFFFFF"/>
                  </a:solidFill>
                </a:uFill>
                <a:latin typeface="Times New Roman"/>
              </a:rPr>
              <a:t> token look-ahead to determine which direction to go at a branch point in the current syntax diagram.</a:t>
            </a:r>
            <a:endParaRPr lang="en-US" sz="3600" b="0" strike="noStrike" spc="-1" dirty="0">
              <a:solidFill>
                <a:srgbClr val="000000"/>
              </a:solidFill>
              <a:uFill>
                <a:solidFill>
                  <a:srgbClr val="FFFFFF"/>
                </a:solidFill>
              </a:uFill>
              <a:latin typeface="Times New Roman"/>
            </a:endParaRPr>
          </a:p>
          <a:p>
            <a:pPr marL="334800" indent="-334800">
              <a:lnSpc>
                <a:spcPct val="90000"/>
              </a:lnSpc>
              <a:buClr>
                <a:srgbClr val="000000"/>
              </a:buClr>
              <a:buFont typeface="Times New Roman"/>
              <a:buChar char="•"/>
            </a:pPr>
            <a:r>
              <a:rPr lang="en-GB" sz="2800" b="0" strike="noStrike" spc="-1" dirty="0">
                <a:solidFill>
                  <a:srgbClr val="000000"/>
                </a:solidFill>
                <a:uFill>
                  <a:solidFill>
                    <a:srgbClr val="FFFFFF"/>
                  </a:solidFill>
                </a:uFill>
                <a:latin typeface="Times New Roman"/>
              </a:rPr>
              <a:t>Example: parsing</a:t>
            </a:r>
            <a:r>
              <a:rPr lang="en-GB" sz="3200" b="0" strike="noStrike" spc="-1" dirty="0">
                <a:solidFill>
                  <a:srgbClr val="000000"/>
                </a:solidFill>
                <a:uFill>
                  <a:solidFill>
                    <a:srgbClr val="FFFFFF"/>
                  </a:solidFill>
                </a:uFill>
                <a:latin typeface="Times New Roman"/>
              </a:rPr>
              <a:t> </a:t>
            </a:r>
            <a:r>
              <a:rPr lang="en-GB" sz="2400" b="1" strike="noStrike" spc="-1" dirty="0">
                <a:solidFill>
                  <a:srgbClr val="0000FF"/>
                </a:solidFill>
                <a:uFill>
                  <a:solidFill>
                    <a:srgbClr val="FFFFFF"/>
                  </a:solidFill>
                </a:uFill>
                <a:latin typeface="Consolas" panose="020B0609020204030204" pitchFamily="49" charset="0"/>
              </a:rPr>
              <a:t>5+10</a:t>
            </a:r>
            <a:r>
              <a:rPr lang="en-GB" sz="3200" b="1" strike="noStrike" spc="-1" dirty="0">
                <a:solidFill>
                  <a:srgbClr val="0000FF"/>
                </a:solidFill>
                <a:uFill>
                  <a:solidFill>
                    <a:srgbClr val="FFFFFF"/>
                  </a:solidFill>
                </a:uFill>
                <a:latin typeface="Times New Roman"/>
              </a:rPr>
              <a:t> </a:t>
            </a:r>
            <a:r>
              <a:rPr lang="en-GB" sz="2800" b="0" strike="noStrike" spc="-1" dirty="0">
                <a:solidFill>
                  <a:srgbClr val="000000"/>
                </a:solidFill>
                <a:uFill>
                  <a:solidFill>
                    <a:srgbClr val="FFFFFF"/>
                  </a:solidFill>
                </a:uFill>
                <a:latin typeface="Times New Roman"/>
              </a:rPr>
              <a:t>as an </a:t>
            </a:r>
            <a:r>
              <a:rPr lang="en-GB" sz="2400" b="1" strike="noStrike" spc="-1" dirty="0" smtClean="0">
                <a:solidFill>
                  <a:srgbClr val="000000"/>
                </a:solidFill>
                <a:uFill>
                  <a:solidFill>
                    <a:srgbClr val="FFFFFF"/>
                  </a:solidFill>
                </a:uFill>
                <a:latin typeface="Consolas" panose="020B0609020204030204" pitchFamily="49" charset="0"/>
              </a:rPr>
              <a:t>expr</a:t>
            </a:r>
          </a:p>
          <a:p>
            <a:pPr marL="628470" indent="-285750">
              <a:buClr>
                <a:srgbClr val="000000"/>
              </a:buClr>
              <a:buSzPct val="45000"/>
              <a:buFont typeface="Arial" panose="020B0604020202020204" pitchFamily="34" charset="0"/>
              <a:buChar char="•"/>
            </a:pPr>
            <a:r>
              <a:rPr lang="en-GB" sz="2400" spc="-1" dirty="0" smtClean="0">
                <a:solidFill>
                  <a:srgbClr val="000000"/>
                </a:solidFill>
                <a:uFill>
                  <a:solidFill>
                    <a:srgbClr val="FFFFFF"/>
                  </a:solidFill>
                </a:uFill>
                <a:latin typeface="Times New Roman"/>
              </a:rPr>
              <a:t>F</a:t>
            </a:r>
            <a:r>
              <a:rPr lang="en-GB" sz="2400" b="0" strike="noStrike" spc="-1" dirty="0" smtClean="0">
                <a:solidFill>
                  <a:srgbClr val="000000"/>
                </a:solidFill>
                <a:uFill>
                  <a:solidFill>
                    <a:srgbClr val="FFFFFF"/>
                  </a:solidFill>
                </a:uFill>
                <a:latin typeface="Times New Roman"/>
              </a:rPr>
              <a:t>ollowing the definition of </a:t>
            </a:r>
            <a:r>
              <a:rPr lang="en-GB" sz="2000" b="1" spc="-1" dirty="0" smtClean="0">
                <a:solidFill>
                  <a:srgbClr val="000000"/>
                </a:solidFill>
                <a:uFill>
                  <a:solidFill>
                    <a:srgbClr val="FFFFFF"/>
                  </a:solidFill>
                </a:uFill>
                <a:latin typeface="Consolas" panose="020B0609020204030204" pitchFamily="49" charset="0"/>
              </a:rPr>
              <a:t>expr</a:t>
            </a:r>
            <a:r>
              <a:rPr lang="en-GB" sz="24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 invoke </a:t>
            </a:r>
            <a:r>
              <a:rPr lang="en-GB" sz="2000" b="1" spc="-1" dirty="0" smtClean="0">
                <a:solidFill>
                  <a:srgbClr val="000000"/>
                </a:solidFill>
                <a:uFill>
                  <a:solidFill>
                    <a:srgbClr val="FFFFFF"/>
                  </a:solidFill>
                </a:uFill>
                <a:latin typeface="Consolas" panose="020B0609020204030204" pitchFamily="49" charset="0"/>
              </a:rPr>
              <a:t>term</a:t>
            </a:r>
            <a:endParaRPr lang="en-US" sz="2000" b="1" spc="-1" dirty="0">
              <a:solidFill>
                <a:srgbClr val="000000"/>
              </a:solidFill>
              <a:uFill>
                <a:solidFill>
                  <a:srgbClr val="FFFFFF"/>
                </a:solidFill>
              </a:uFill>
              <a:latin typeface="Consolas" panose="020B0609020204030204" pitchFamily="49" charset="0"/>
            </a:endParaRPr>
          </a:p>
          <a:p>
            <a:pPr marL="628470" indent="-285750">
              <a:buClr>
                <a:srgbClr val="000000"/>
              </a:buClr>
              <a:buSzPct val="45000"/>
              <a:buFont typeface="Arial" panose="020B0604020202020204" pitchFamily="34" charset="0"/>
              <a:buChar char="•"/>
            </a:pPr>
            <a:r>
              <a:rPr lang="en-GB" sz="2400" spc="-1" dirty="0" smtClean="0">
                <a:solidFill>
                  <a:srgbClr val="000000"/>
                </a:solidFill>
                <a:uFill>
                  <a:solidFill>
                    <a:srgbClr val="FFFFFF"/>
                  </a:solidFill>
                </a:uFill>
                <a:latin typeface="Times New Roman"/>
              </a:rPr>
              <a:t>In </a:t>
            </a:r>
            <a:r>
              <a:rPr lang="en-GB" sz="2000" b="1" spc="-1" dirty="0" smtClean="0">
                <a:solidFill>
                  <a:srgbClr val="000000"/>
                </a:solidFill>
                <a:uFill>
                  <a:solidFill>
                    <a:srgbClr val="FFFFFF"/>
                  </a:solidFill>
                </a:uFill>
                <a:latin typeface="Consolas" panose="020B0609020204030204" pitchFamily="49" charset="0"/>
              </a:rPr>
              <a:t>term</a:t>
            </a:r>
            <a:r>
              <a:rPr lang="en-GB" sz="2400" spc="-1" dirty="0" smtClean="0">
                <a:solidFill>
                  <a:srgbClr val="000000"/>
                </a:solidFill>
                <a:uFill>
                  <a:solidFill>
                    <a:srgbClr val="FFFFFF"/>
                  </a:solidFill>
                </a:uFill>
                <a:latin typeface="Times New Roman"/>
              </a:rPr>
              <a:t>, r</a:t>
            </a:r>
            <a:r>
              <a:rPr lang="en-GB" sz="2400" b="0" strike="noStrike" spc="-1" dirty="0" smtClean="0">
                <a:solidFill>
                  <a:srgbClr val="000000"/>
                </a:solidFill>
                <a:uFill>
                  <a:solidFill>
                    <a:srgbClr val="FFFFFF"/>
                  </a:solidFill>
                </a:uFill>
                <a:latin typeface="Times New Roman"/>
              </a:rPr>
              <a:t>ead the </a:t>
            </a:r>
            <a:r>
              <a:rPr lang="en-GB" sz="2400" b="0" strike="noStrike" spc="-1" dirty="0">
                <a:solidFill>
                  <a:srgbClr val="000000"/>
                </a:solidFill>
                <a:uFill>
                  <a:solidFill>
                    <a:srgbClr val="FFFFFF"/>
                  </a:solidFill>
                </a:uFill>
                <a:latin typeface="Times New Roman"/>
              </a:rPr>
              <a:t>first token </a:t>
            </a:r>
            <a:r>
              <a:rPr lang="en-GB" sz="2400" b="1" strike="noStrike" spc="-1" dirty="0" smtClean="0">
                <a:solidFill>
                  <a:srgbClr val="0000FF"/>
                </a:solidFill>
                <a:uFill>
                  <a:solidFill>
                    <a:srgbClr val="FFFFFF"/>
                  </a:solidFill>
                </a:uFill>
                <a:latin typeface="Consolas" panose="020B0609020204030204" pitchFamily="49" charset="0"/>
              </a:rPr>
              <a:t>5</a:t>
            </a:r>
            <a:r>
              <a:rPr lang="en-GB" sz="2400" spc="-1" dirty="0" smtClean="0">
                <a:solidFill>
                  <a:srgbClr val="000000"/>
                </a:solidFill>
                <a:uFill>
                  <a:solidFill>
                    <a:srgbClr val="FFFFFF"/>
                  </a:solidFill>
                </a:uFill>
                <a:latin typeface="Times New Roman"/>
              </a:rPr>
              <a:t>, which is a </a:t>
            </a:r>
            <a:r>
              <a:rPr lang="en-GB" sz="2000" b="1" spc="-1" dirty="0" smtClean="0">
                <a:solidFill>
                  <a:srgbClr val="000000"/>
                </a:solidFill>
                <a:uFill>
                  <a:solidFill>
                    <a:srgbClr val="FFFFFF"/>
                  </a:solidFill>
                </a:uFill>
                <a:latin typeface="Consolas" panose="020B0609020204030204" pitchFamily="49" charset="0"/>
              </a:rPr>
              <a:t>number</a:t>
            </a:r>
            <a:r>
              <a:rPr lang="en-GB" sz="2400" b="0" strike="noStrike" spc="-1" dirty="0" smtClean="0">
                <a:solidFill>
                  <a:srgbClr val="000000"/>
                </a:solidFill>
                <a:uFill>
                  <a:solidFill>
                    <a:srgbClr val="FFFFFF"/>
                  </a:solidFill>
                </a:uFill>
                <a:latin typeface="Times New Roman"/>
              </a:rPr>
              <a:t>, and return it to </a:t>
            </a:r>
            <a:r>
              <a:rPr lang="en-GB" sz="2000" b="1" strike="noStrike" spc="-1" dirty="0">
                <a:solidFill>
                  <a:srgbClr val="000000"/>
                </a:solidFill>
                <a:uFill>
                  <a:solidFill>
                    <a:srgbClr val="FFFFFF"/>
                  </a:solidFill>
                </a:uFill>
                <a:latin typeface="Consolas" panose="020B0609020204030204" pitchFamily="49" charset="0"/>
              </a:rPr>
              <a:t>expr</a:t>
            </a:r>
            <a:endParaRPr lang="en-US" sz="2000" b="0" strike="noStrike" spc="-1" dirty="0">
              <a:solidFill>
                <a:srgbClr val="000000"/>
              </a:solidFill>
              <a:uFill>
                <a:solidFill>
                  <a:srgbClr val="FFFFFF"/>
                </a:solidFill>
              </a:uFill>
              <a:latin typeface="Consolas" panose="020B0609020204030204" pitchFamily="49" charset="0"/>
            </a:endParaRPr>
          </a:p>
          <a:p>
            <a:pPr marL="628470" indent="-285750">
              <a:buClr>
                <a:srgbClr val="000000"/>
              </a:buClr>
              <a:buSzPct val="45000"/>
              <a:buFont typeface="Arial" panose="020B0604020202020204" pitchFamily="34" charset="0"/>
              <a:buChar char="•"/>
            </a:pPr>
            <a:r>
              <a:rPr lang="en-GB" sz="2400" spc="-1" dirty="0" smtClean="0">
                <a:solidFill>
                  <a:srgbClr val="000000"/>
                </a:solidFill>
                <a:uFill>
                  <a:solidFill>
                    <a:srgbClr val="FFFFFF"/>
                  </a:solidFill>
                </a:uFill>
                <a:latin typeface="Times New Roman"/>
              </a:rPr>
              <a:t>In </a:t>
            </a:r>
            <a:r>
              <a:rPr lang="en-GB" sz="2000" b="1" spc="-1" dirty="0" smtClean="0">
                <a:solidFill>
                  <a:srgbClr val="000000"/>
                </a:solidFill>
                <a:uFill>
                  <a:solidFill>
                    <a:srgbClr val="FFFFFF"/>
                  </a:solidFill>
                </a:uFill>
                <a:latin typeface="Consolas" panose="020B0609020204030204" pitchFamily="49" charset="0"/>
              </a:rPr>
              <a:t>expr</a:t>
            </a:r>
            <a:r>
              <a:rPr lang="en-GB" sz="2400" spc="-1" dirty="0" smtClean="0">
                <a:solidFill>
                  <a:srgbClr val="000000"/>
                </a:solidFill>
                <a:uFill>
                  <a:solidFill>
                    <a:srgbClr val="FFFFFF"/>
                  </a:solidFill>
                </a:uFill>
                <a:latin typeface="Times New Roman"/>
              </a:rPr>
              <a:t>, form the tree for </a:t>
            </a:r>
            <a:r>
              <a:rPr lang="en-GB" sz="2400" b="1" spc="-1" dirty="0" smtClean="0">
                <a:solidFill>
                  <a:srgbClr val="0000FF"/>
                </a:solidFill>
                <a:uFill>
                  <a:solidFill>
                    <a:srgbClr val="FFFFFF"/>
                  </a:solidFill>
                </a:uFill>
                <a:latin typeface="Consolas" panose="020B0609020204030204" pitchFamily="49" charset="0"/>
              </a:rPr>
              <a:t>5</a:t>
            </a:r>
            <a:r>
              <a:rPr lang="en-GB" sz="2400" spc="-1" dirty="0" smtClean="0">
                <a:solidFill>
                  <a:srgbClr val="000000"/>
                </a:solidFill>
                <a:uFill>
                  <a:solidFill>
                    <a:srgbClr val="FFFFFF"/>
                  </a:solidFill>
                </a:uFill>
                <a:latin typeface="Times New Roman"/>
              </a:rPr>
              <a:t>, read the next </a:t>
            </a:r>
            <a:r>
              <a:rPr lang="en-GB" sz="2400" spc="-1" dirty="0">
                <a:solidFill>
                  <a:srgbClr val="000000"/>
                </a:solidFill>
                <a:uFill>
                  <a:solidFill>
                    <a:srgbClr val="FFFFFF"/>
                  </a:solidFill>
                </a:uFill>
                <a:latin typeface="Times New Roman"/>
              </a:rPr>
              <a:t>token </a:t>
            </a:r>
            <a:r>
              <a:rPr lang="en-GB" sz="2400" b="1" spc="-1" dirty="0" smtClean="0">
                <a:solidFill>
                  <a:srgbClr val="0000FF"/>
                </a:solidFill>
                <a:uFill>
                  <a:solidFill>
                    <a:srgbClr val="FFFFFF"/>
                  </a:solidFill>
                </a:uFill>
                <a:latin typeface="Consolas" panose="020B0609020204030204" pitchFamily="49" charset="0"/>
              </a:rPr>
              <a:t>+</a:t>
            </a:r>
            <a:r>
              <a:rPr lang="en-GB" sz="2400" spc="-1" dirty="0" smtClean="0">
                <a:solidFill>
                  <a:srgbClr val="000000"/>
                </a:solidFill>
                <a:uFill>
                  <a:solidFill>
                    <a:srgbClr val="FFFFFF"/>
                  </a:solidFill>
                </a:uFill>
                <a:latin typeface="Times New Roman"/>
              </a:rPr>
              <a:t>,  remember it, and invoke </a:t>
            </a:r>
            <a:r>
              <a:rPr lang="en-GB" sz="2000" b="1" spc="-1" dirty="0" smtClean="0">
                <a:solidFill>
                  <a:srgbClr val="000000"/>
                </a:solidFill>
                <a:uFill>
                  <a:solidFill>
                    <a:srgbClr val="FFFFFF"/>
                  </a:solidFill>
                </a:uFill>
                <a:latin typeface="Consolas" panose="020B0609020204030204" pitchFamily="49" charset="0"/>
              </a:rPr>
              <a:t>term</a:t>
            </a:r>
            <a:r>
              <a:rPr lang="en-GB" sz="2400" b="1" spc="-1" dirty="0" smtClean="0">
                <a:solidFill>
                  <a:srgbClr val="000000"/>
                </a:solidFill>
                <a:uFill>
                  <a:solidFill>
                    <a:srgbClr val="FFFFFF"/>
                  </a:solidFill>
                </a:uFill>
                <a:latin typeface="Consolas" panose="020B0609020204030204" pitchFamily="49" charset="0"/>
              </a:rPr>
              <a:t> </a:t>
            </a:r>
          </a:p>
          <a:p>
            <a:pPr marL="628470" indent="-285750">
              <a:buClr>
                <a:srgbClr val="000000"/>
              </a:buClr>
              <a:buSzPct val="45000"/>
              <a:buFont typeface="Arial" panose="020B0604020202020204" pitchFamily="34" charset="0"/>
              <a:buChar char="•"/>
            </a:pPr>
            <a:r>
              <a:rPr lang="en-GB" sz="2400" spc="-1" dirty="0">
                <a:solidFill>
                  <a:srgbClr val="000000"/>
                </a:solidFill>
                <a:uFill>
                  <a:solidFill>
                    <a:srgbClr val="FFFFFF"/>
                  </a:solidFill>
                </a:uFill>
                <a:latin typeface="Times New Roman"/>
              </a:rPr>
              <a:t>In </a:t>
            </a:r>
            <a:r>
              <a:rPr lang="en-GB" sz="2000" b="1" spc="-1" dirty="0">
                <a:solidFill>
                  <a:srgbClr val="000000"/>
                </a:solidFill>
                <a:uFill>
                  <a:solidFill>
                    <a:srgbClr val="FFFFFF"/>
                  </a:solidFill>
                </a:uFill>
                <a:latin typeface="Consolas" panose="020B0609020204030204" pitchFamily="49" charset="0"/>
              </a:rPr>
              <a:t>term</a:t>
            </a:r>
            <a:r>
              <a:rPr lang="en-GB" sz="2400" spc="-1" dirty="0">
                <a:solidFill>
                  <a:srgbClr val="000000"/>
                </a:solidFill>
                <a:uFill>
                  <a:solidFill>
                    <a:srgbClr val="FFFFFF"/>
                  </a:solidFill>
                </a:uFill>
                <a:latin typeface="Times New Roman"/>
              </a:rPr>
              <a:t>, r</a:t>
            </a:r>
            <a:r>
              <a:rPr lang="en-GB" sz="2400" b="0" strike="noStrike" spc="-1" dirty="0" smtClean="0">
                <a:solidFill>
                  <a:srgbClr val="000000"/>
                </a:solidFill>
                <a:uFill>
                  <a:solidFill>
                    <a:srgbClr val="FFFFFF"/>
                  </a:solidFill>
                </a:uFill>
                <a:latin typeface="Times New Roman"/>
              </a:rPr>
              <a:t>ead the </a:t>
            </a:r>
            <a:r>
              <a:rPr lang="en-GB" sz="2400" b="0" strike="noStrike" spc="-1" dirty="0">
                <a:solidFill>
                  <a:srgbClr val="000000"/>
                </a:solidFill>
                <a:uFill>
                  <a:solidFill>
                    <a:srgbClr val="FFFFFF"/>
                  </a:solidFill>
                </a:uFill>
                <a:latin typeface="Times New Roman"/>
              </a:rPr>
              <a:t>next token </a:t>
            </a:r>
            <a:r>
              <a:rPr lang="en-GB" sz="2000" b="1" strike="noStrike" spc="-1" dirty="0" smtClean="0">
                <a:solidFill>
                  <a:srgbClr val="0000FF"/>
                </a:solidFill>
                <a:uFill>
                  <a:solidFill>
                    <a:srgbClr val="FFFFFF"/>
                  </a:solidFill>
                </a:uFill>
                <a:latin typeface="Consolas" panose="020B0609020204030204" pitchFamily="49" charset="0"/>
              </a:rPr>
              <a:t>10</a:t>
            </a:r>
            <a:r>
              <a:rPr lang="en-GB" sz="2400" spc="-1" dirty="0" smtClean="0">
                <a:solidFill>
                  <a:srgbClr val="000000"/>
                </a:solidFill>
                <a:uFill>
                  <a:solidFill>
                    <a:srgbClr val="FFFFFF"/>
                  </a:solidFill>
                </a:uFill>
                <a:latin typeface="Times New Roman"/>
              </a:rPr>
              <a:t>, </a:t>
            </a:r>
            <a:r>
              <a:rPr lang="en-GB" sz="2400" spc="-1" dirty="0">
                <a:solidFill>
                  <a:srgbClr val="000000"/>
                </a:solidFill>
                <a:uFill>
                  <a:solidFill>
                    <a:srgbClr val="FFFFFF"/>
                  </a:solidFill>
                </a:uFill>
                <a:latin typeface="Times New Roman"/>
              </a:rPr>
              <a:t>which is a </a:t>
            </a:r>
            <a:r>
              <a:rPr lang="en-GB" sz="2000" b="1" spc="-1" dirty="0">
                <a:solidFill>
                  <a:srgbClr val="000000"/>
                </a:solidFill>
                <a:uFill>
                  <a:solidFill>
                    <a:srgbClr val="FFFFFF"/>
                  </a:solidFill>
                </a:uFill>
                <a:latin typeface="Consolas" panose="020B0609020204030204" pitchFamily="49" charset="0"/>
              </a:rPr>
              <a:t>number</a:t>
            </a:r>
            <a:r>
              <a:rPr lang="en-GB" sz="2400" spc="-1" dirty="0">
                <a:solidFill>
                  <a:srgbClr val="000000"/>
                </a:solidFill>
                <a:uFill>
                  <a:solidFill>
                    <a:srgbClr val="FFFFFF"/>
                  </a:solidFill>
                </a:uFill>
                <a:latin typeface="Times New Roman"/>
              </a:rPr>
              <a:t>, and return it </a:t>
            </a:r>
            <a:r>
              <a:rPr lang="en-GB" sz="2400" spc="-1" dirty="0" smtClean="0">
                <a:solidFill>
                  <a:srgbClr val="000000"/>
                </a:solidFill>
                <a:uFill>
                  <a:solidFill>
                    <a:srgbClr val="FFFFFF"/>
                  </a:solidFill>
                </a:uFill>
                <a:latin typeface="Times New Roman"/>
              </a:rPr>
              <a:t>to </a:t>
            </a:r>
            <a:r>
              <a:rPr lang="en-GB" sz="2000" b="1" spc="-1" dirty="0">
                <a:solidFill>
                  <a:srgbClr val="000000"/>
                </a:solidFill>
                <a:uFill>
                  <a:solidFill>
                    <a:srgbClr val="FFFFFF"/>
                  </a:solidFill>
                </a:uFill>
                <a:latin typeface="Consolas" panose="020B0609020204030204" pitchFamily="49" charset="0"/>
              </a:rPr>
              <a:t>expr</a:t>
            </a:r>
            <a:endParaRPr lang="en-US" sz="2000" b="0" strike="noStrike" spc="-1" dirty="0">
              <a:solidFill>
                <a:srgbClr val="000000"/>
              </a:solidFill>
              <a:uFill>
                <a:solidFill>
                  <a:srgbClr val="FFFFFF"/>
                </a:solidFill>
              </a:uFill>
              <a:latin typeface="Consolas" panose="020B0609020204030204" pitchFamily="49" charset="0"/>
            </a:endParaRPr>
          </a:p>
          <a:p>
            <a:pPr marL="628470" indent="-285750">
              <a:buClr>
                <a:srgbClr val="000000"/>
              </a:buClr>
              <a:buSzPct val="45000"/>
              <a:buFont typeface="Arial" panose="020B0604020202020204" pitchFamily="34" charset="0"/>
              <a:buChar char="•"/>
            </a:pPr>
            <a:r>
              <a:rPr lang="en-GB" sz="2400" spc="-1" dirty="0">
                <a:solidFill>
                  <a:srgbClr val="000000"/>
                </a:solidFill>
                <a:uFill>
                  <a:solidFill>
                    <a:srgbClr val="FFFFFF"/>
                  </a:solidFill>
                </a:uFill>
                <a:latin typeface="Times New Roman"/>
              </a:rPr>
              <a:t>In </a:t>
            </a:r>
            <a:r>
              <a:rPr lang="en-GB" sz="2000" b="1" spc="-1" dirty="0">
                <a:solidFill>
                  <a:srgbClr val="000000"/>
                </a:solidFill>
                <a:uFill>
                  <a:solidFill>
                    <a:srgbClr val="FFFFFF"/>
                  </a:solidFill>
                </a:uFill>
                <a:latin typeface="Consolas" panose="020B0609020204030204" pitchFamily="49" charset="0"/>
              </a:rPr>
              <a:t>expr</a:t>
            </a:r>
            <a:r>
              <a:rPr lang="en-GB" sz="2400" spc="-1" dirty="0">
                <a:solidFill>
                  <a:srgbClr val="000000"/>
                </a:solidFill>
                <a:uFill>
                  <a:solidFill>
                    <a:srgbClr val="FFFFFF"/>
                  </a:solidFill>
                </a:uFill>
                <a:latin typeface="Times New Roman"/>
              </a:rPr>
              <a:t>, </a:t>
            </a:r>
            <a:r>
              <a:rPr lang="en-GB" sz="2400" spc="-1" dirty="0" smtClean="0">
                <a:solidFill>
                  <a:srgbClr val="000000"/>
                </a:solidFill>
                <a:uFill>
                  <a:solidFill>
                    <a:srgbClr val="FFFFFF"/>
                  </a:solidFill>
                </a:uFill>
                <a:latin typeface="Times New Roman"/>
              </a:rPr>
              <a:t>form the tree for </a:t>
            </a:r>
            <a:r>
              <a:rPr lang="en-GB" sz="2000" b="1" spc="-1" dirty="0" smtClean="0">
                <a:solidFill>
                  <a:srgbClr val="0000FF"/>
                </a:solidFill>
                <a:uFill>
                  <a:solidFill>
                    <a:srgbClr val="FFFFFF"/>
                  </a:solidFill>
                </a:uFill>
                <a:latin typeface="Consolas" panose="020B0609020204030204" pitchFamily="49" charset="0"/>
              </a:rPr>
              <a:t>5+10</a:t>
            </a:r>
            <a:r>
              <a:rPr lang="en-GB" sz="2400" spc="-1" dirty="0" smtClean="0">
                <a:solidFill>
                  <a:srgbClr val="000000"/>
                </a:solidFill>
                <a:uFill>
                  <a:solidFill>
                    <a:srgbClr val="FFFFFF"/>
                  </a:solidFill>
                </a:uFill>
                <a:latin typeface="Times New Roman"/>
              </a:rPr>
              <a:t>, r</a:t>
            </a:r>
            <a:r>
              <a:rPr lang="en-GB" sz="2400" b="0" strike="noStrike" spc="-1" dirty="0" smtClean="0">
                <a:solidFill>
                  <a:srgbClr val="000000"/>
                </a:solidFill>
                <a:uFill>
                  <a:solidFill>
                    <a:srgbClr val="FFFFFF"/>
                  </a:solidFill>
                </a:uFill>
                <a:latin typeface="Times New Roman"/>
              </a:rPr>
              <a:t>ead </a:t>
            </a:r>
            <a:r>
              <a:rPr lang="en-GB" sz="2400" b="0" strike="noStrike" spc="-1" dirty="0">
                <a:solidFill>
                  <a:srgbClr val="000000"/>
                </a:solidFill>
                <a:uFill>
                  <a:solidFill>
                    <a:srgbClr val="FFFFFF"/>
                  </a:solidFill>
                </a:uFill>
                <a:latin typeface="Times New Roman"/>
              </a:rPr>
              <a:t>next token </a:t>
            </a:r>
            <a:r>
              <a:rPr lang="en-GB" sz="2000" b="1" strike="noStrike" spc="-1" dirty="0" smtClean="0">
                <a:solidFill>
                  <a:srgbClr val="0000FF"/>
                </a:solidFill>
                <a:uFill>
                  <a:solidFill>
                    <a:srgbClr val="FFFFFF"/>
                  </a:solidFill>
                </a:uFill>
                <a:latin typeface="Consolas" panose="020B0609020204030204" pitchFamily="49" charset="0"/>
              </a:rPr>
              <a:t>EOF</a:t>
            </a:r>
            <a:r>
              <a:rPr lang="en-GB" sz="2400" b="0" strike="noStrike" spc="-1" dirty="0" smtClean="0">
                <a:solidFill>
                  <a:srgbClr val="000000"/>
                </a:solidFill>
                <a:uFill>
                  <a:solidFill>
                    <a:srgbClr val="FFFFFF"/>
                  </a:solidFill>
                </a:uFill>
                <a:latin typeface="Times New Roman"/>
              </a:rPr>
              <a:t>, and return </a:t>
            </a:r>
            <a:r>
              <a:rPr lang="en-GB" sz="2400" spc="-1" dirty="0" smtClean="0">
                <a:solidFill>
                  <a:srgbClr val="000000"/>
                </a:solidFill>
                <a:uFill>
                  <a:solidFill>
                    <a:srgbClr val="FFFFFF"/>
                  </a:solidFill>
                </a:uFill>
                <a:latin typeface="Times New Roman"/>
              </a:rPr>
              <a:t>the tree </a:t>
            </a:r>
            <a:r>
              <a:rPr lang="en-GB" sz="2400" spc="-1" dirty="0">
                <a:solidFill>
                  <a:srgbClr val="000000"/>
                </a:solidFill>
                <a:uFill>
                  <a:solidFill>
                    <a:srgbClr val="FFFFFF"/>
                  </a:solidFill>
                </a:uFill>
                <a:latin typeface="Times New Roman"/>
              </a:rPr>
              <a:t>for </a:t>
            </a:r>
            <a:r>
              <a:rPr lang="en-GB" sz="2000" b="1" spc="-1" dirty="0">
                <a:solidFill>
                  <a:srgbClr val="0000FF"/>
                </a:solidFill>
                <a:uFill>
                  <a:solidFill>
                    <a:srgbClr val="FFFFFF"/>
                  </a:solidFill>
                </a:uFill>
                <a:latin typeface="Consolas" panose="020B0609020204030204" pitchFamily="49" charset="0"/>
              </a:rPr>
              <a:t>5+10</a:t>
            </a:r>
            <a:r>
              <a:rPr lang="en-GB" sz="2400" b="1" spc="-1" dirty="0">
                <a:solidFill>
                  <a:srgbClr val="0000FF"/>
                </a:solidFill>
                <a:uFill>
                  <a:solidFill>
                    <a:srgbClr val="FFFFFF"/>
                  </a:solidFill>
                </a:uFill>
                <a:latin typeface="Consolas" panose="020B0609020204030204" pitchFamily="49" charset="0"/>
              </a:rPr>
              <a:t> </a:t>
            </a:r>
            <a:endParaRPr lang="en-GB" sz="2400" b="1" spc="-1" dirty="0" smtClean="0">
              <a:solidFill>
                <a:srgbClr val="0000FF"/>
              </a:solidFill>
              <a:uFill>
                <a:solidFill>
                  <a:srgbClr val="FFFFFF"/>
                </a:solidFill>
              </a:uFill>
              <a:latin typeface="Consolas" panose="020B0609020204030204" pitchFamily="49" charset="0"/>
            </a:endParaRPr>
          </a:p>
          <a:p>
            <a:pPr marL="342900" indent="-342900">
              <a:buClr>
                <a:srgbClr val="000000"/>
              </a:buClr>
              <a:buSzPct val="100000"/>
              <a:buFont typeface="Arial" panose="020B0604020202020204" pitchFamily="34" charset="0"/>
              <a:buChar char="•"/>
            </a:pPr>
            <a:r>
              <a:rPr lang="en-GB" sz="2800" spc="-1" dirty="0">
                <a:solidFill>
                  <a:srgbClr val="000000"/>
                </a:solidFill>
                <a:uFill>
                  <a:solidFill>
                    <a:srgbClr val="FFFFFF"/>
                  </a:solidFill>
                </a:uFill>
                <a:latin typeface="Times New Roman"/>
              </a:rPr>
              <a:t>Parsing is fundamentally recursive because syntactic rules are </a:t>
            </a:r>
            <a:r>
              <a:rPr lang="en-GB" sz="2800" spc="-1" dirty="0" smtClean="0">
                <a:solidFill>
                  <a:srgbClr val="000000"/>
                </a:solidFill>
                <a:uFill>
                  <a:solidFill>
                    <a:srgbClr val="FFFFFF"/>
                  </a:solidFill>
                </a:uFill>
                <a:latin typeface="Times New Roman"/>
              </a:rPr>
              <a:t>recursive.</a:t>
            </a:r>
            <a:endParaRPr lang="en-US" sz="2800" spc="-1" dirty="0">
              <a:solidFill>
                <a:srgbClr val="000000"/>
              </a:solidFill>
              <a:uFill>
                <a:solidFill>
                  <a:srgbClr val="FFFFFF"/>
                </a:solidFill>
              </a:uFill>
              <a:latin typeface="Consolas" panose="020B0609020204030204" pitchFamily="49" charset="0"/>
            </a:endParaRPr>
          </a:p>
          <a:p>
            <a:pPr>
              <a:buClr>
                <a:srgbClr val="000000"/>
              </a:buClr>
              <a:buSzPct val="45000"/>
            </a:pPr>
            <a:endParaRPr lang="en-GB" sz="2000" b="1" spc="-1" dirty="0">
              <a:solidFill>
                <a:srgbClr val="0000FF"/>
              </a:solidFill>
              <a:uFill>
                <a:solidFill>
                  <a:srgbClr val="FFFFFF"/>
                </a:solidFill>
              </a:uFill>
              <a:latin typeface="Consolas" panose="020B0609020204030204" pitchFamily="49" charset="0"/>
            </a:endParaRPr>
          </a:p>
          <a:p>
            <a:pPr marL="342720">
              <a:buClr>
                <a:srgbClr val="000000"/>
              </a:buClr>
              <a:buSzPct val="45000"/>
            </a:pPr>
            <a:endParaRPr lang="en-GB" sz="2000" b="1" spc="-1" dirty="0">
              <a:solidFill>
                <a:srgbClr val="0000FF"/>
              </a:solidFill>
              <a:uFill>
                <a:solidFill>
                  <a:srgbClr val="FFFFFF"/>
                </a:solidFill>
              </a:uFill>
              <a:latin typeface="Consolas" panose="020B0609020204030204" pitchFamily="49" charset="0"/>
            </a:endParaRPr>
          </a:p>
          <a:p>
            <a:pPr lvl="1">
              <a:lnSpc>
                <a:spcPct val="90000"/>
              </a:lnSpc>
              <a:buClr>
                <a:srgbClr val="000000"/>
              </a:buClr>
            </a:pPr>
            <a:r>
              <a:rPr lang="en-GB" sz="1800" b="1" strike="noStrike" spc="-1" dirty="0" smtClean="0">
                <a:solidFill>
                  <a:srgbClr val="000000"/>
                </a:solidFill>
                <a:uFill>
                  <a:solidFill>
                    <a:srgbClr val="FFFFFF"/>
                  </a:solidFill>
                </a:uFill>
                <a:latin typeface="Lucida Sans Typewriter"/>
              </a:rPr>
              <a:t> </a:t>
            </a:r>
            <a:endParaRPr lang="en-US" sz="2800" b="0" strike="noStrike" spc="-1" dirty="0">
              <a:solidFill>
                <a:srgbClr val="000000"/>
              </a:solidFill>
              <a:uFill>
                <a:solidFill>
                  <a:srgbClr val="FFFFFF"/>
                </a:solidFill>
              </a:uFill>
              <a:latin typeface="Times New Roman"/>
            </a:endParaRPr>
          </a:p>
          <a:p>
            <a:pPr marL="334800" indent="-334800">
              <a:lnSpc>
                <a:spcPct val="90000"/>
              </a:lnSpc>
            </a:pPr>
            <a:r>
              <a:rPr lang="en-GB" sz="2000" b="0" strike="noStrike" spc="-1" dirty="0">
                <a:solidFill>
                  <a:srgbClr val="000000"/>
                </a:solidFill>
                <a:uFill>
                  <a:solidFill>
                    <a:srgbClr val="FFFFFF"/>
                  </a:solidFill>
                </a:uFill>
                <a:latin typeface="Times New Roman"/>
              </a:rPr>
              <a:t> </a:t>
            </a:r>
            <a:endParaRPr lang="en-US" sz="3200" b="0" strike="noStrike" spc="-1" dirty="0">
              <a:solidFill>
                <a:srgbClr val="000000"/>
              </a:solidFill>
              <a:uFill>
                <a:solidFill>
                  <a:srgbClr val="FFFFFF"/>
                </a:solidFill>
              </a:uFill>
              <a:latin typeface="Times New Roman"/>
            </a:endParaRPr>
          </a:p>
          <a:p>
            <a:pPr marL="334800" indent="-334800">
              <a:lnSpc>
                <a:spcPct val="90000"/>
              </a:lnSpc>
            </a:pPr>
            <a:r>
              <a:rPr lang="en-GB" sz="2000" b="0" strike="noStrike" spc="-1" dirty="0">
                <a:solidFill>
                  <a:srgbClr val="000000"/>
                </a:solidFill>
                <a:uFill>
                  <a:solidFill>
                    <a:srgbClr val="FFFFFF"/>
                  </a:solidFill>
                </a:uFill>
                <a:latin typeface="Times New Roman"/>
              </a:rPr>
              <a:t> </a:t>
            </a:r>
            <a:endParaRPr lang="en-US" sz="3200" b="0" strike="noStrike" spc="-1" dirty="0">
              <a:solidFill>
                <a:srgbClr val="000000"/>
              </a:solidFill>
              <a:uFill>
                <a:solidFill>
                  <a:srgbClr val="FFFFFF"/>
                </a:solidFill>
              </a:uFill>
              <a:latin typeface="Times New Roman"/>
            </a:endParaRPr>
          </a:p>
          <a:p>
            <a:pPr marL="334800" indent="-334800">
              <a:lnSpc>
                <a:spcPct val="90000"/>
              </a:lnSpc>
            </a:pPr>
            <a:r>
              <a:rPr lang="en-GB" sz="2400" b="0" strike="noStrike" spc="-1" dirty="0">
                <a:solidFill>
                  <a:srgbClr val="000000"/>
                </a:solidFill>
                <a:uFill>
                  <a:solidFill>
                    <a:srgbClr val="FFFFFF"/>
                  </a:solidFill>
                </a:uFill>
                <a:latin typeface="Times New Roman"/>
              </a:rPr>
              <a:t> </a:t>
            </a:r>
            <a:endParaRPr lang="en-US" sz="3200" b="0" strike="noStrike" spc="-1" dirty="0">
              <a:solidFill>
                <a:srgbClr val="000000"/>
              </a:solidFill>
              <a:uFill>
                <a:solidFill>
                  <a:srgbClr val="FFFFFF"/>
                </a:solidFill>
              </a:uFill>
              <a:latin typeface="Times New Roman"/>
            </a:endParaRPr>
          </a:p>
          <a:p>
            <a:pPr marL="334800" indent="-334800">
              <a:lnSpc>
                <a:spcPct val="90000"/>
              </a:lnSpc>
            </a:pPr>
            <a:r>
              <a:rPr lang="en-GB" sz="2400" b="0" strike="noStrike" spc="-1" dirty="0">
                <a:solidFill>
                  <a:srgbClr val="000000"/>
                </a:solidFill>
                <a:uFill>
                  <a:solidFill>
                    <a:srgbClr val="FFFFFF"/>
                  </a:solidFill>
                </a:uFill>
                <a:latin typeface="Times New Roman"/>
              </a:rPr>
              <a:t> </a:t>
            </a:r>
            <a:endParaRPr lang="en-US" sz="3200" b="0" strike="noStrike" spc="-1" dirty="0">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TextShape 1"/>
          <p:cNvSpPr txBox="1"/>
          <p:nvPr/>
        </p:nvSpPr>
        <p:spPr>
          <a:xfrm>
            <a:off x="685800" y="13320"/>
            <a:ext cx="7772400" cy="764280"/>
          </a:xfrm>
          <a:prstGeom prst="rect">
            <a:avLst/>
          </a:prstGeom>
          <a:noFill/>
          <a:ln>
            <a:noFill/>
          </a:ln>
        </p:spPr>
        <p:txBody>
          <a:bodyPr lIns="90000" tIns="46800" rIns="90000" bIns="46800" anchor="ctr"/>
          <a:lstStyle/>
          <a:p>
            <a:pPr algn="ctr">
              <a:lnSpc>
                <a:spcPct val="100000"/>
              </a:lnSpc>
            </a:pPr>
            <a:r>
              <a:rPr lang="en-GB" sz="3200" b="0" strike="noStrike" spc="-1">
                <a:solidFill>
                  <a:srgbClr val="000000"/>
                </a:solidFill>
                <a:uFill>
                  <a:solidFill>
                    <a:srgbClr val="FFFFFF"/>
                  </a:solidFill>
                </a:uFill>
                <a:latin typeface="Times New Roman"/>
              </a:rPr>
              <a:t>Structure of Recursive Descent Parsers</a:t>
            </a:r>
            <a:endParaRPr lang="en-US" sz="4400" b="0" strike="noStrike" spc="-1">
              <a:solidFill>
                <a:srgbClr val="000000"/>
              </a:solidFill>
              <a:uFill>
                <a:solidFill>
                  <a:srgbClr val="FFFFFF"/>
                </a:solidFill>
              </a:uFill>
              <a:latin typeface="Times New Roman"/>
            </a:endParaRPr>
          </a:p>
        </p:txBody>
      </p:sp>
      <p:sp>
        <p:nvSpPr>
          <p:cNvPr id="84" name="TextShape 2"/>
          <p:cNvSpPr txBox="1"/>
          <p:nvPr/>
        </p:nvSpPr>
        <p:spPr>
          <a:xfrm>
            <a:off x="457200" y="914400"/>
            <a:ext cx="8321040" cy="5669280"/>
          </a:xfrm>
          <a:prstGeom prst="rect">
            <a:avLst/>
          </a:prstGeom>
          <a:noFill/>
          <a:ln>
            <a:noFill/>
          </a:ln>
        </p:spPr>
        <p:txBody>
          <a:bodyPr lIns="90000" tIns="46800" rIns="90000" bIns="46800"/>
          <a:lstStyle/>
          <a:p>
            <a:pPr marL="334800" indent="-334800">
              <a:spcBef>
                <a:spcPts val="600"/>
              </a:spcBef>
              <a:buClr>
                <a:srgbClr val="000000"/>
              </a:buClr>
              <a:buFont typeface="Times New Roman"/>
              <a:buChar char="•"/>
            </a:pPr>
            <a:r>
              <a:rPr lang="en-GB" sz="2200" b="0" strike="noStrike" spc="-1" dirty="0">
                <a:solidFill>
                  <a:srgbClr val="000000"/>
                </a:solidFill>
                <a:uFill>
                  <a:solidFill>
                    <a:srgbClr val="FFFFFF"/>
                  </a:solidFill>
                </a:uFill>
                <a:latin typeface="Times New Roman"/>
              </a:rPr>
              <a:t>The parser includes a method/procedure for each non-trivial non-terminal symbol in the grammar</a:t>
            </a:r>
            <a:r>
              <a:rPr lang="en-GB" sz="2200" b="0" strike="noStrike" spc="-1" dirty="0" smtClean="0">
                <a:solidFill>
                  <a:srgbClr val="000000"/>
                </a:solidFill>
                <a:uFill>
                  <a:solidFill>
                    <a:srgbClr val="FFFFFF"/>
                  </a:solidFill>
                </a:uFill>
                <a:latin typeface="Times New Roman"/>
              </a:rPr>
              <a:t>.</a:t>
            </a:r>
            <a:endParaRPr lang="en-US" sz="2200" b="0" strike="noStrike" spc="-1" dirty="0">
              <a:solidFill>
                <a:srgbClr val="000000"/>
              </a:solidFill>
              <a:uFill>
                <a:solidFill>
                  <a:srgbClr val="FFFFFF"/>
                </a:solidFill>
              </a:uFill>
              <a:latin typeface="Times New Roman"/>
            </a:endParaRPr>
          </a:p>
          <a:p>
            <a:pPr marL="334800" indent="-334800">
              <a:spcBef>
                <a:spcPts val="600"/>
              </a:spcBef>
              <a:buClr>
                <a:srgbClr val="000000"/>
              </a:buClr>
              <a:buFont typeface="Times New Roman"/>
              <a:buChar char="•"/>
            </a:pPr>
            <a:r>
              <a:rPr lang="en-GB" sz="2200" b="0" strike="noStrike" spc="-1" dirty="0">
                <a:solidFill>
                  <a:srgbClr val="000000"/>
                </a:solidFill>
                <a:uFill>
                  <a:solidFill>
                    <a:srgbClr val="FFFFFF"/>
                  </a:solidFill>
                </a:uFill>
                <a:latin typeface="Times New Roman"/>
              </a:rPr>
              <a:t>For trivial non-terminals (like </a:t>
            </a:r>
            <a:r>
              <a:rPr lang="en-GB" sz="2000" b="1" strike="noStrike" spc="-1" dirty="0">
                <a:solidFill>
                  <a:srgbClr val="000000"/>
                </a:solidFill>
                <a:uFill>
                  <a:solidFill>
                    <a:srgbClr val="FFFFFF"/>
                  </a:solidFill>
                </a:uFill>
                <a:latin typeface="Consolas" panose="020B0609020204030204" pitchFamily="49" charset="0"/>
              </a:rPr>
              <a:t>number</a:t>
            </a:r>
            <a:r>
              <a:rPr lang="en-GB" sz="2200" b="0" strike="noStrike" spc="-1" dirty="0">
                <a:solidFill>
                  <a:srgbClr val="000000"/>
                </a:solidFill>
                <a:uFill>
                  <a:solidFill>
                    <a:srgbClr val="FFFFFF"/>
                  </a:solidFill>
                </a:uFill>
                <a:latin typeface="Times New Roman"/>
              </a:rPr>
              <a:t>) that correspond to individual tokens, the token (or the corresponding object in the AST definition) is the AST so we can directly construct the AST making a separate procedure unnecessary.</a:t>
            </a:r>
            <a:endParaRPr lang="en-US" sz="2200" b="0" strike="noStrike" spc="-1" dirty="0">
              <a:solidFill>
                <a:srgbClr val="000000"/>
              </a:solidFill>
              <a:uFill>
                <a:solidFill>
                  <a:srgbClr val="FFFFFF"/>
                </a:solidFill>
              </a:uFill>
              <a:latin typeface="Times New Roman"/>
            </a:endParaRPr>
          </a:p>
          <a:p>
            <a:pPr marL="334800" indent="-334800">
              <a:spcBef>
                <a:spcPts val="600"/>
              </a:spcBef>
              <a:buClr>
                <a:srgbClr val="000000"/>
              </a:buClr>
              <a:buFont typeface="Times New Roman"/>
              <a:buChar char="•"/>
            </a:pPr>
            <a:r>
              <a:rPr lang="en-GB" sz="2200" b="0" strike="noStrike" spc="-1" dirty="0">
                <a:solidFill>
                  <a:srgbClr val="000000"/>
                </a:solidFill>
                <a:uFill>
                  <a:solidFill>
                    <a:srgbClr val="FFFFFF"/>
                  </a:solidFill>
                </a:uFill>
                <a:latin typeface="Times New Roman"/>
              </a:rPr>
              <a:t>The procedure corresponding to a non-terminal may take the first token of the text corresponding to a non-terminal as an argument; this choice is natural </a:t>
            </a:r>
            <a:r>
              <a:rPr lang="en-GB" sz="2200" b="0" i="1" strike="noStrike" spc="-1" dirty="0">
                <a:solidFill>
                  <a:srgbClr val="000000"/>
                </a:solidFill>
                <a:uFill>
                  <a:solidFill>
                    <a:srgbClr val="FFFFFF"/>
                  </a:solidFill>
                </a:uFill>
                <a:latin typeface="Times New Roman"/>
              </a:rPr>
              <a:t>if that token has already been read</a:t>
            </a:r>
            <a:r>
              <a:rPr lang="en-GB" sz="2200" b="0" strike="noStrike" spc="-1" dirty="0">
                <a:solidFill>
                  <a:srgbClr val="000000"/>
                </a:solidFill>
                <a:uFill>
                  <a:solidFill>
                    <a:srgbClr val="FFFFFF"/>
                  </a:solidFill>
                </a:uFill>
                <a:latin typeface="Times New Roman"/>
              </a:rPr>
              <a:t>.  It is cleaner coding style to omit this argument if the token has not already been read.</a:t>
            </a:r>
            <a:endParaRPr lang="en-US" sz="2200" b="0" strike="noStrike" spc="-1" dirty="0">
              <a:solidFill>
                <a:srgbClr val="000000"/>
              </a:solidFill>
              <a:uFill>
                <a:solidFill>
                  <a:srgbClr val="FFFFFF"/>
                </a:solidFill>
              </a:uFill>
              <a:latin typeface="Times New Roman"/>
            </a:endParaRPr>
          </a:p>
          <a:p>
            <a:pPr marL="334800" indent="-334800">
              <a:spcBef>
                <a:spcPts val="600"/>
              </a:spcBef>
              <a:buClr>
                <a:srgbClr val="000000"/>
              </a:buClr>
              <a:buFont typeface="Times New Roman"/>
              <a:buChar char="•"/>
            </a:pPr>
            <a:r>
              <a:rPr lang="en-GB" sz="2200" b="0" strike="noStrike" spc="-1" dirty="0">
                <a:solidFill>
                  <a:srgbClr val="000000"/>
                </a:solidFill>
                <a:uFill>
                  <a:solidFill>
                    <a:srgbClr val="FFFFFF"/>
                  </a:solidFill>
                </a:uFill>
                <a:latin typeface="Times New Roman"/>
              </a:rPr>
              <a:t>Most </a:t>
            </a:r>
            <a:r>
              <a:rPr lang="en-GB" sz="2200" b="0" strike="noStrike" spc="-1" dirty="0" err="1">
                <a:solidFill>
                  <a:srgbClr val="000000"/>
                </a:solidFill>
                <a:uFill>
                  <a:solidFill>
                    <a:srgbClr val="FFFFFF"/>
                  </a:solidFill>
                </a:uFill>
                <a:latin typeface="Times New Roman"/>
              </a:rPr>
              <a:t>lexers</a:t>
            </a:r>
            <a:r>
              <a:rPr lang="en-GB" sz="2200" b="0" strike="noStrike" spc="-1" dirty="0">
                <a:solidFill>
                  <a:srgbClr val="000000"/>
                </a:solidFill>
                <a:uFill>
                  <a:solidFill>
                    <a:srgbClr val="FFFFFF"/>
                  </a:solidFill>
                </a:uFill>
                <a:latin typeface="Times New Roman"/>
              </a:rPr>
              <a:t> support a </a:t>
            </a:r>
            <a:r>
              <a:rPr lang="en-GB" sz="2000" b="1" strike="noStrike" spc="-1" dirty="0">
                <a:uFill>
                  <a:solidFill>
                    <a:srgbClr val="FFFFFF"/>
                  </a:solidFill>
                </a:uFill>
                <a:latin typeface="Consolas" panose="020B0609020204030204" pitchFamily="49" charset="0"/>
              </a:rPr>
              <a:t>peek</a:t>
            </a:r>
            <a:r>
              <a:rPr lang="en-GB" sz="2200" b="0" strike="noStrike" spc="-1" dirty="0">
                <a:solidFill>
                  <a:srgbClr val="000000"/>
                </a:solidFill>
                <a:uFill>
                  <a:solidFill>
                    <a:srgbClr val="FFFFFF"/>
                  </a:solidFill>
                </a:uFill>
                <a:latin typeface="Times New Roman"/>
              </a:rPr>
              <a:t> operation that reveals the next token without actually reading it (consuming it from the input stream). In some cases, this operation can be used to cleanly avoid reading a token beyond the syntactic category being recognized.  The class solution does not always follow this strategy; perhaps it should</a:t>
            </a:r>
            <a:r>
              <a:rPr lang="en-GB" sz="2200" b="0" strike="noStrike" spc="-1" dirty="0" smtClean="0">
                <a:solidFill>
                  <a:srgbClr val="000000"/>
                </a:solidFill>
                <a:uFill>
                  <a:solidFill>
                    <a:srgbClr val="FFFFFF"/>
                  </a:solidFill>
                </a:uFill>
                <a:latin typeface="Times New Roman"/>
              </a:rPr>
              <a:t>.</a:t>
            </a:r>
            <a:r>
              <a:rPr lang="en-GB" sz="2200" b="1" strike="noStrike" spc="-1" dirty="0" smtClean="0">
                <a:solidFill>
                  <a:srgbClr val="000000"/>
                </a:solidFill>
                <a:uFill>
                  <a:solidFill>
                    <a:srgbClr val="FFFFFF"/>
                  </a:solidFill>
                </a:uFill>
                <a:latin typeface="Lucida Sans Typewriter"/>
              </a:rPr>
              <a:t> </a:t>
            </a:r>
            <a:endParaRPr lang="en-US" sz="2200" b="0" strike="noStrike" spc="-1" dirty="0">
              <a:solidFill>
                <a:srgbClr val="000000"/>
              </a:solidFill>
              <a:uFill>
                <a:solidFill>
                  <a:srgbClr val="FFFFFF"/>
                </a:solidFill>
              </a:uFill>
              <a:latin typeface="Times New Roman"/>
            </a:endParaRPr>
          </a:p>
          <a:p>
            <a:pPr marL="334800" indent="-334800">
              <a:lnSpc>
                <a:spcPct val="90000"/>
              </a:lnSpc>
            </a:pPr>
            <a:r>
              <a:rPr lang="en-GB" sz="2000" b="0" strike="noStrike" spc="-1" dirty="0">
                <a:solidFill>
                  <a:srgbClr val="000000"/>
                </a:solidFill>
                <a:uFill>
                  <a:solidFill>
                    <a:srgbClr val="FFFFFF"/>
                  </a:solidFill>
                </a:uFill>
                <a:latin typeface="Times New Roman"/>
              </a:rPr>
              <a:t> </a:t>
            </a:r>
            <a:endParaRPr lang="en-US" sz="3200" b="0" strike="noStrike" spc="-1" dirty="0">
              <a:solidFill>
                <a:srgbClr val="000000"/>
              </a:solidFill>
              <a:uFill>
                <a:solidFill>
                  <a:srgbClr val="FFFFFF"/>
                </a:solidFill>
              </a:uFill>
              <a:latin typeface="Times New Roman"/>
            </a:endParaRPr>
          </a:p>
          <a:p>
            <a:pPr marL="334800" indent="-334800">
              <a:lnSpc>
                <a:spcPct val="90000"/>
              </a:lnSpc>
            </a:pPr>
            <a:r>
              <a:rPr lang="en-GB" sz="2000" b="0" strike="noStrike" spc="-1" dirty="0">
                <a:solidFill>
                  <a:srgbClr val="000000"/>
                </a:solidFill>
                <a:uFill>
                  <a:solidFill>
                    <a:srgbClr val="FFFFFF"/>
                  </a:solidFill>
                </a:uFill>
                <a:latin typeface="Times New Roman"/>
              </a:rPr>
              <a:t> </a:t>
            </a:r>
            <a:endParaRPr lang="en-US" sz="3200" b="0" strike="noStrike" spc="-1" dirty="0">
              <a:solidFill>
                <a:srgbClr val="000000"/>
              </a:solidFill>
              <a:uFill>
                <a:solidFill>
                  <a:srgbClr val="FFFFFF"/>
                </a:solidFill>
              </a:uFill>
              <a:latin typeface="Times New Roman"/>
            </a:endParaRPr>
          </a:p>
          <a:p>
            <a:pPr marL="334800" indent="-334800">
              <a:lnSpc>
                <a:spcPct val="90000"/>
              </a:lnSpc>
            </a:pPr>
            <a:r>
              <a:rPr lang="en-GB" sz="2400" b="0" strike="noStrike" spc="-1" dirty="0">
                <a:solidFill>
                  <a:srgbClr val="000000"/>
                </a:solidFill>
                <a:uFill>
                  <a:solidFill>
                    <a:srgbClr val="FFFFFF"/>
                  </a:solidFill>
                </a:uFill>
                <a:latin typeface="Times New Roman"/>
              </a:rPr>
              <a:t> </a:t>
            </a:r>
            <a:endParaRPr lang="en-US" sz="3200" b="0" strike="noStrike" spc="-1" dirty="0">
              <a:solidFill>
                <a:srgbClr val="000000"/>
              </a:solidFill>
              <a:uFill>
                <a:solidFill>
                  <a:srgbClr val="FFFFFF"/>
                </a:solidFill>
              </a:uFill>
              <a:latin typeface="Times New Roman"/>
            </a:endParaRPr>
          </a:p>
          <a:p>
            <a:pPr marL="334800" indent="-334800">
              <a:lnSpc>
                <a:spcPct val="90000"/>
              </a:lnSpc>
            </a:pPr>
            <a:r>
              <a:rPr lang="en-GB" sz="2400" b="0" strike="noStrike" spc="-1" dirty="0">
                <a:solidFill>
                  <a:srgbClr val="000000"/>
                </a:solidFill>
                <a:uFill>
                  <a:solidFill>
                    <a:srgbClr val="FFFFFF"/>
                  </a:solidFill>
                </a:uFill>
                <a:latin typeface="Times New Roman"/>
              </a:rPr>
              <a:t> </a:t>
            </a:r>
            <a:endParaRPr lang="en-US" sz="3200" b="0" strike="noStrike" spc="-1" dirty="0">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5" name="TextShape 1"/>
          <p:cNvSpPr txBox="1"/>
          <p:nvPr/>
        </p:nvSpPr>
        <p:spPr>
          <a:xfrm>
            <a:off x="380880" y="52921"/>
            <a:ext cx="8382240" cy="1013880"/>
          </a:xfrm>
          <a:prstGeom prst="rect">
            <a:avLst/>
          </a:prstGeom>
          <a:noFill/>
          <a:ln>
            <a:noFill/>
          </a:ln>
        </p:spPr>
        <p:txBody>
          <a:bodyPr lIns="90000" tIns="46800" rIns="90000" bIns="46800" anchor="ctr"/>
          <a:lstStyle/>
          <a:p>
            <a:pPr algn="ctr">
              <a:lnSpc>
                <a:spcPct val="100000"/>
              </a:lnSpc>
            </a:pPr>
            <a:r>
              <a:rPr lang="en-GB" sz="3200" b="0" strike="noStrike" spc="-1" dirty="0">
                <a:solidFill>
                  <a:srgbClr val="000000"/>
                </a:solidFill>
                <a:uFill>
                  <a:solidFill>
                    <a:srgbClr val="FFFFFF"/>
                  </a:solidFill>
                </a:uFill>
                <a:latin typeface="Times New Roman"/>
              </a:rPr>
              <a:t>Designing Grammars and Syntax Diagrams for Top-Down Parsing</a:t>
            </a:r>
            <a:endParaRPr lang="en-US" sz="3200" b="0" strike="noStrike" spc="-1" dirty="0">
              <a:solidFill>
                <a:srgbClr val="000000"/>
              </a:solidFill>
              <a:uFill>
                <a:solidFill>
                  <a:srgbClr val="FFFFFF"/>
                </a:solidFill>
              </a:uFill>
              <a:latin typeface="Times New Roman"/>
            </a:endParaRPr>
          </a:p>
        </p:txBody>
      </p:sp>
      <p:sp>
        <p:nvSpPr>
          <p:cNvPr id="86" name="TextShape 2"/>
          <p:cNvSpPr txBox="1"/>
          <p:nvPr/>
        </p:nvSpPr>
        <p:spPr>
          <a:xfrm>
            <a:off x="291393" y="1526699"/>
            <a:ext cx="8403771" cy="5331301"/>
          </a:xfrm>
          <a:prstGeom prst="rect">
            <a:avLst/>
          </a:prstGeom>
          <a:noFill/>
          <a:ln>
            <a:noFill/>
          </a:ln>
        </p:spPr>
        <p:txBody>
          <a:bodyPr lIns="90000" tIns="46800" rIns="90000" bIns="46800"/>
          <a:lstStyle/>
          <a:p>
            <a:pPr marL="334800" indent="-334800">
              <a:lnSpc>
                <a:spcPct val="90000"/>
              </a:lnSpc>
              <a:spcBef>
                <a:spcPts val="1200"/>
              </a:spcBef>
              <a:buClr>
                <a:srgbClr val="000000"/>
              </a:buClr>
              <a:buFont typeface="Times New Roman"/>
              <a:buChar char="•"/>
            </a:pPr>
            <a:r>
              <a:rPr lang="en-GB" sz="2400" b="0" strike="noStrike" spc="-1" dirty="0">
                <a:solidFill>
                  <a:srgbClr val="000000"/>
                </a:solidFill>
                <a:uFill>
                  <a:solidFill>
                    <a:srgbClr val="FFFFFF"/>
                  </a:solidFill>
                </a:uFill>
                <a:latin typeface="Times New Roman"/>
                <a:ea typeface="MS Gothic"/>
              </a:rPr>
              <a:t>Many different grammars and syntax diagrams generate the same language (set of </a:t>
            </a:r>
            <a:r>
              <a:rPr lang="en-GB" sz="2400" b="0" strike="noStrike" spc="-1" dirty="0" smtClean="0">
                <a:solidFill>
                  <a:srgbClr val="000000"/>
                </a:solidFill>
                <a:uFill>
                  <a:solidFill>
                    <a:srgbClr val="FFFFFF"/>
                  </a:solidFill>
                </a:uFill>
                <a:latin typeface="Times New Roman"/>
                <a:ea typeface="MS Gothic"/>
              </a:rPr>
              <a:t>strings of symbols):</a:t>
            </a:r>
            <a:endParaRPr lang="en-US" b="0" strike="noStrike" spc="-1" dirty="0">
              <a:solidFill>
                <a:srgbClr val="000000"/>
              </a:solidFill>
              <a:uFill>
                <a:solidFill>
                  <a:srgbClr val="FFFFFF"/>
                </a:solidFill>
              </a:uFill>
              <a:latin typeface="Times New Roman"/>
            </a:endParaRPr>
          </a:p>
          <a:p>
            <a:pPr marL="334800" indent="-334800">
              <a:lnSpc>
                <a:spcPct val="90000"/>
              </a:lnSpc>
              <a:spcBef>
                <a:spcPts val="1200"/>
              </a:spcBef>
              <a:buClr>
                <a:srgbClr val="000000"/>
              </a:buClr>
              <a:buFont typeface="Times New Roman"/>
              <a:buChar char="•"/>
            </a:pPr>
            <a:r>
              <a:rPr lang="en-GB" sz="2400" b="0" strike="noStrike" spc="-1" dirty="0">
                <a:solidFill>
                  <a:srgbClr val="000000"/>
                </a:solidFill>
                <a:uFill>
                  <a:solidFill>
                    <a:srgbClr val="FFFFFF"/>
                  </a:solidFill>
                </a:uFill>
                <a:latin typeface="Times New Roman"/>
                <a:ea typeface="MS Gothic"/>
              </a:rPr>
              <a:t>Requirement for any efficient parsing technique: determinism of (non-ambiguity) of the </a:t>
            </a:r>
            <a:r>
              <a:rPr lang="en-GB" sz="2400" b="0" i="1" strike="noStrike" spc="-1" dirty="0" smtClean="0">
                <a:solidFill>
                  <a:srgbClr val="000000"/>
                </a:solidFill>
                <a:uFill>
                  <a:solidFill>
                    <a:srgbClr val="FFFFFF"/>
                  </a:solidFill>
                </a:uFill>
                <a:latin typeface="Times New Roman"/>
                <a:ea typeface="MS Gothic"/>
              </a:rPr>
              <a:t>grammar </a:t>
            </a:r>
            <a:r>
              <a:rPr lang="en-GB" sz="2400" spc="-1" dirty="0" smtClean="0">
                <a:solidFill>
                  <a:srgbClr val="000000"/>
                </a:solidFill>
                <a:uFill>
                  <a:solidFill>
                    <a:srgbClr val="FFFFFF"/>
                  </a:solidFill>
                </a:uFill>
                <a:latin typeface="Times New Roman"/>
                <a:ea typeface="MS Gothic"/>
              </a:rPr>
              <a:t>or </a:t>
            </a:r>
            <a:r>
              <a:rPr lang="en-GB" sz="2400" b="0" i="1" strike="noStrike" spc="-1" dirty="0" smtClean="0">
                <a:solidFill>
                  <a:srgbClr val="000000"/>
                </a:solidFill>
                <a:uFill>
                  <a:solidFill>
                    <a:srgbClr val="FFFFFF"/>
                  </a:solidFill>
                </a:uFill>
                <a:latin typeface="Times New Roman"/>
                <a:ea typeface="MS Gothic"/>
              </a:rPr>
              <a:t>syntax diagrams</a:t>
            </a:r>
            <a:r>
              <a:rPr lang="en-GB" sz="2400" b="0" strike="noStrike" spc="-1" dirty="0" smtClean="0">
                <a:solidFill>
                  <a:srgbClr val="000000"/>
                </a:solidFill>
                <a:uFill>
                  <a:solidFill>
                    <a:srgbClr val="FFFFFF"/>
                  </a:solidFill>
                </a:uFill>
                <a:latin typeface="Times New Roman"/>
                <a:ea typeface="MS Gothic"/>
              </a:rPr>
              <a:t> </a:t>
            </a:r>
            <a:r>
              <a:rPr lang="en-GB" sz="2400" b="0" strike="noStrike" spc="-1" dirty="0">
                <a:solidFill>
                  <a:srgbClr val="000000"/>
                </a:solidFill>
                <a:uFill>
                  <a:solidFill>
                    <a:srgbClr val="FFFFFF"/>
                  </a:solidFill>
                </a:uFill>
                <a:latin typeface="Times New Roman"/>
                <a:ea typeface="MS Gothic"/>
              </a:rPr>
              <a:t>defining the language</a:t>
            </a:r>
            <a:r>
              <a:rPr lang="en-GB" sz="2400" b="0" strike="noStrike" spc="-1" dirty="0" smtClean="0">
                <a:solidFill>
                  <a:srgbClr val="000000"/>
                </a:solidFill>
                <a:uFill>
                  <a:solidFill>
                    <a:srgbClr val="FFFFFF"/>
                  </a:solidFill>
                </a:uFill>
                <a:latin typeface="Times New Roman"/>
                <a:ea typeface="MS Gothic"/>
              </a:rPr>
              <a:t>.  In addition, the precedence of operations must be correctly represented in parse trees (or the abstract syntax implied by syntax diagrams).  This information is </a:t>
            </a:r>
            <a:r>
              <a:rPr lang="en-GB" sz="2400" b="0" i="1" strike="noStrike" spc="-1" dirty="0" smtClean="0">
                <a:solidFill>
                  <a:srgbClr val="000000"/>
                </a:solidFill>
                <a:uFill>
                  <a:solidFill>
                    <a:srgbClr val="FFFFFF"/>
                  </a:solidFill>
                </a:uFill>
                <a:latin typeface="Times New Roman"/>
                <a:ea typeface="MS Gothic"/>
              </a:rPr>
              <a:t>not</a:t>
            </a:r>
            <a:r>
              <a:rPr lang="en-GB" sz="2400" b="0" strike="noStrike" spc="-1" dirty="0" smtClean="0">
                <a:solidFill>
                  <a:srgbClr val="000000"/>
                </a:solidFill>
                <a:uFill>
                  <a:solidFill>
                    <a:srgbClr val="FFFFFF"/>
                  </a:solidFill>
                </a:uFill>
                <a:latin typeface="Times New Roman"/>
                <a:ea typeface="MS Gothic"/>
              </a:rPr>
              <a:t> captured in the concept of “language equivalence” in the realm of parsing.</a:t>
            </a:r>
          </a:p>
          <a:p>
            <a:pPr marL="334800" indent="-334800">
              <a:lnSpc>
                <a:spcPct val="90000"/>
              </a:lnSpc>
              <a:spcBef>
                <a:spcPts val="1200"/>
              </a:spcBef>
              <a:buClr>
                <a:srgbClr val="000000"/>
              </a:buClr>
              <a:buFont typeface="Times New Roman"/>
              <a:buChar char="•"/>
            </a:pPr>
            <a:r>
              <a:rPr lang="en-GB" sz="2400" b="0" strike="noStrike" spc="-1" dirty="0" smtClean="0">
                <a:solidFill>
                  <a:srgbClr val="000000"/>
                </a:solidFill>
                <a:uFill>
                  <a:solidFill>
                    <a:srgbClr val="FFFFFF"/>
                  </a:solidFill>
                </a:uFill>
                <a:latin typeface="Times New Roman"/>
                <a:ea typeface="MS Gothic"/>
              </a:rPr>
              <a:t>For </a:t>
            </a:r>
            <a:r>
              <a:rPr lang="en-GB" sz="2400" b="0" strike="noStrike" spc="-1" dirty="0">
                <a:solidFill>
                  <a:srgbClr val="000000"/>
                </a:solidFill>
                <a:uFill>
                  <a:solidFill>
                    <a:srgbClr val="FFFFFF"/>
                  </a:solidFill>
                </a:uFill>
                <a:latin typeface="Times New Roman"/>
                <a:ea typeface="MS Gothic"/>
              </a:rPr>
              <a:t>deterministic </a:t>
            </a:r>
            <a:r>
              <a:rPr lang="en-GB" sz="2400" b="0" i="1" strike="noStrike" spc="-1" dirty="0">
                <a:solidFill>
                  <a:srgbClr val="000000"/>
                </a:solidFill>
                <a:uFill>
                  <a:solidFill>
                    <a:srgbClr val="FFFFFF"/>
                  </a:solidFill>
                </a:uFill>
                <a:latin typeface="Times New Roman"/>
                <a:ea typeface="MS Gothic"/>
              </a:rPr>
              <a:t>top-down</a:t>
            </a:r>
            <a:r>
              <a:rPr lang="en-GB" sz="2400" b="0" strike="noStrike" spc="-1" dirty="0">
                <a:solidFill>
                  <a:srgbClr val="000000"/>
                </a:solidFill>
                <a:uFill>
                  <a:solidFill>
                    <a:srgbClr val="FFFFFF"/>
                  </a:solidFill>
                </a:uFill>
                <a:latin typeface="Times New Roman"/>
                <a:ea typeface="MS Gothic"/>
              </a:rPr>
              <a:t> parsing using a grammar or syntax diagram, we must design the grammar or syntax diagram so that we can always tell what rule to use next starting from the bottom (leaves) of the parse tree by looking ahead some small number (</a:t>
            </a:r>
            <a:r>
              <a:rPr lang="en-GB" sz="2400" b="0" i="1" strike="noStrike" spc="-1" dirty="0">
                <a:solidFill>
                  <a:srgbClr val="000000"/>
                </a:solidFill>
                <a:uFill>
                  <a:solidFill>
                    <a:srgbClr val="FFFFFF"/>
                  </a:solidFill>
                </a:uFill>
                <a:latin typeface="Times New Roman"/>
                <a:ea typeface="MS Gothic"/>
              </a:rPr>
              <a:t>k</a:t>
            </a:r>
            <a:r>
              <a:rPr lang="en-GB" sz="2400" b="0" strike="noStrike" spc="-1" dirty="0">
                <a:solidFill>
                  <a:srgbClr val="000000"/>
                </a:solidFill>
                <a:uFill>
                  <a:solidFill>
                    <a:srgbClr val="FFFFFF"/>
                  </a:solidFill>
                </a:uFill>
                <a:latin typeface="Times New Roman"/>
                <a:ea typeface="MS Gothic"/>
              </a:rPr>
              <a:t>) of tokens [formalized as LL(</a:t>
            </a:r>
            <a:r>
              <a:rPr lang="en-GB" sz="2400" b="0" i="1" strike="noStrike" spc="-1" dirty="0">
                <a:solidFill>
                  <a:srgbClr val="000000"/>
                </a:solidFill>
                <a:uFill>
                  <a:solidFill>
                    <a:srgbClr val="FFFFFF"/>
                  </a:solidFill>
                </a:uFill>
                <a:latin typeface="Times New Roman"/>
                <a:ea typeface="MS Gothic"/>
              </a:rPr>
              <a:t>k</a:t>
            </a:r>
            <a:r>
              <a:rPr lang="en-GB" sz="2400" b="0" strike="noStrike" spc="-1" dirty="0">
                <a:solidFill>
                  <a:srgbClr val="000000"/>
                </a:solidFill>
                <a:uFill>
                  <a:solidFill>
                    <a:srgbClr val="FFFFFF"/>
                  </a:solidFill>
                </a:uFill>
                <a:latin typeface="Times New Roman"/>
                <a:ea typeface="MS Gothic"/>
              </a:rPr>
              <a:t>) parsing for grammars]. </a:t>
            </a:r>
            <a:endParaRPr lang="en-US" b="0" strike="noStrike" spc="-1" dirty="0">
              <a:solidFill>
                <a:srgbClr val="000000"/>
              </a:solidFill>
              <a:uFill>
                <a:solidFill>
                  <a:srgbClr val="FFFFFF"/>
                </a:solidFill>
              </a:uFill>
              <a:latin typeface="Times New Roman"/>
            </a:endParaRPr>
          </a:p>
          <a:p>
            <a:pPr marL="334800" indent="-334800">
              <a:lnSpc>
                <a:spcPct val="90000"/>
              </a:lnSpc>
              <a:spcBef>
                <a:spcPts val="1200"/>
              </a:spcBef>
            </a:pPr>
            <a:r>
              <a:rPr lang="en-GB" sz="1400" b="0" strike="noStrike" spc="-1" dirty="0" smtClean="0">
                <a:solidFill>
                  <a:srgbClr val="000000"/>
                </a:solidFill>
                <a:uFill>
                  <a:solidFill>
                    <a:srgbClr val="FFFFFF"/>
                  </a:solidFill>
                </a:uFill>
                <a:latin typeface="Times New Roman"/>
                <a:ea typeface="MS Gothic"/>
              </a:rPr>
              <a:t> </a:t>
            </a:r>
            <a:endParaRPr lang="en-US" b="0" strike="noStrike" spc="-1" dirty="0">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38299</TotalTime>
  <Words>1623</Words>
  <Application>Microsoft Office PowerPoint</Application>
  <PresentationFormat>On-screen Show (4:3)</PresentationFormat>
  <Paragraphs>85</Paragraphs>
  <Slides>11</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MS Gothic</vt:lpstr>
      <vt:lpstr>Arial</vt:lpstr>
      <vt:lpstr>Calibri</vt:lpstr>
      <vt:lpstr>Consolas</vt:lpstr>
      <vt:lpstr>DejaVu Sans</vt:lpstr>
      <vt:lpstr>DejaVu Sans Mono</vt:lpstr>
      <vt:lpstr>Lucida Grande</vt:lpstr>
      <vt:lpstr>Lucida Sans Typewriter</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311 Lecture 1 Course Overview and Culture</dc:title>
  <dc:subject/>
  <dc:creator>Robert Cartwright</dc:creator>
  <dc:description/>
  <cp:lastModifiedBy>Robert Cartwright</cp:lastModifiedBy>
  <cp:revision>70</cp:revision>
  <dcterms:modified xsi:type="dcterms:W3CDTF">2022-01-19T04:40:15Z</dcterms:modified>
  <dc:language>en-US</dc:language>
</cp:coreProperties>
</file>