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973" autoAdjust="0"/>
    <p:restoredTop sz="94660"/>
  </p:normalViewPr>
  <p:slideViewPr>
    <p:cSldViewPr snapToGrid="0">
      <p:cViewPr varScale="1">
        <p:scale>
          <a:sx n="90" d="100"/>
          <a:sy n="90" d="100"/>
        </p:scale>
        <p:origin x="1771"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MS Gothic" pitchFamily="2"/>
              <a:cs typeface="MS Gothic"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MS Gothic" pitchFamily="2"/>
              <a:cs typeface="MS Gothic"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baseline="0">
              <a:ln>
                <a:noFill/>
              </a:ln>
              <a:solidFill>
                <a:srgbClr val="000000"/>
              </a:solidFill>
              <a:latin typeface="Times New Roman" pitchFamily="18"/>
              <a:ea typeface="MS Gothic" pitchFamily="2"/>
              <a:cs typeface="MS Gothic"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6E67892A-D2FD-4CA1-9C48-F563FC8485A7}" type="slidenum">
              <a:t>‹#›</a:t>
            </a:fld>
            <a:endParaRPr lang="en-US" sz="1400" b="0" i="0" u="none" strike="noStrike" baseline="0">
              <a:ln>
                <a:noFill/>
              </a:ln>
              <a:solidFill>
                <a:srgbClr val="000000"/>
              </a:solidFill>
              <a:latin typeface="Times New Roman" pitchFamily="18"/>
              <a:ea typeface="MS Gothic" pitchFamily="2"/>
              <a:cs typeface="MS Gothic" pitchFamily="2"/>
            </a:endParaRPr>
          </a:p>
        </p:txBody>
      </p:sp>
    </p:spTree>
    <p:extLst>
      <p:ext uri="{BB962C8B-B14F-4D97-AF65-F5344CB8AC3E}">
        <p14:creationId xmlns:p14="http://schemas.microsoft.com/office/powerpoint/2010/main" val="1910187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vert="horz" wrap="none" lIns="90000" tIns="45000" rIns="90000" bIns="45000" anchor="ctr" anchorCtr="1"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Freeform 2"/>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4" name="Freeform 3"/>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5" name="Freeform 4"/>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6" name="Freeform 5"/>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7" name="Freeform 6"/>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8" name="Freeform 7"/>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9" name="Freeform 8"/>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10" name="Freeform 9"/>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11" name="Freeform 10"/>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12" name="Freeform 11"/>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13" name="Freeform 12"/>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14" name="Slide Image Placeholder 13"/>
          <p:cNvSpPr>
            <a:spLocks noGrp="1" noRot="1" noChangeAspect="1"/>
          </p:cNvSpPr>
          <p:nvPr>
            <p:ph type="sldImg" idx="2"/>
          </p:nvPr>
        </p:nvSpPr>
        <p:spPr>
          <a:xfrm>
            <a:off x="-360" y="-6470999"/>
            <a:ext cx="360" cy="14316480"/>
          </a:xfrm>
          <a:prstGeom prst="rect">
            <a:avLst/>
          </a:prstGeom>
          <a:noFill/>
          <a:ln>
            <a:noFill/>
            <a:prstDash val="solid"/>
          </a:ln>
        </p:spPr>
      </p:sp>
      <p:sp>
        <p:nvSpPr>
          <p:cNvPr id="15" name="Notes Placeholder 14"/>
          <p:cNvSpPr txBox="1">
            <a:spLocks noGrp="1"/>
          </p:cNvSpPr>
          <p:nvPr>
            <p:ph type="body" sz="quarter" idx="3"/>
          </p:nvPr>
        </p:nvSpPr>
        <p:spPr>
          <a:xfrm>
            <a:off x="685440" y="4343040"/>
            <a:ext cx="5467320" cy="4097520"/>
          </a:xfrm>
          <a:prstGeom prst="rect">
            <a:avLst/>
          </a:prstGeom>
          <a:noFill/>
          <a:ln>
            <a:noFill/>
          </a:ln>
        </p:spPr>
        <p:txBody>
          <a:bodyPr vert="horz" lIns="0" tIns="0" rIns="0" bIns="0" compatLnSpc="1"/>
          <a:lstStyle/>
          <a:p>
            <a:endParaRPr lang="en-US"/>
          </a:p>
        </p:txBody>
      </p:sp>
    </p:spTree>
    <p:extLst>
      <p:ext uri="{BB962C8B-B14F-4D97-AF65-F5344CB8AC3E}">
        <p14:creationId xmlns:p14="http://schemas.microsoft.com/office/powerpoint/2010/main" val="2368955265"/>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200" b="0" i="0" u="none" strike="noStrike" baseline="0">
        <a:ln>
          <a:noFill/>
        </a:ln>
        <a:solidFill>
          <a:srgbClr val="000000"/>
        </a:solidFill>
        <a:latin typeface="Times New Roman"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351598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126979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0" y="-6470640"/>
            <a:ext cx="1440" cy="143305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2650932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9544050" y="-6470650"/>
            <a:ext cx="19088100" cy="14316075"/>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6909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242340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191352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359841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81719" cy="4112280"/>
          </a:xfrm>
        </p:spPr>
        <p:txBody>
          <a:bodyPr/>
          <a:lstStyle/>
          <a:p>
            <a:endParaRPr lang="en-US"/>
          </a:p>
        </p:txBody>
      </p:sp>
    </p:spTree>
    <p:extLst>
      <p:ext uri="{BB962C8B-B14F-4D97-AF65-F5344CB8AC3E}">
        <p14:creationId xmlns:p14="http://schemas.microsoft.com/office/powerpoint/2010/main" val="207545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147471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1728731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425496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0" i="0" u="none" strike="noStrike" baseline="0">
              <a:ln>
                <a:noFill/>
              </a:ln>
              <a:solidFill>
                <a:srgbClr val="000000"/>
              </a:solidFill>
              <a:latin typeface="Times New Roman" pitchFamily="18"/>
              <a:ea typeface="MS Gothic" pitchFamily="2"/>
              <a:cs typeface="MS Gothic" pitchFamily="2"/>
            </a:endParaRPr>
          </a:p>
        </p:txBody>
      </p:sp>
      <p:sp>
        <p:nvSpPr>
          <p:cNvPr id="3" name="Notes Placeholder 2"/>
          <p:cNvSpPr txBox="1">
            <a:spLocks noGrp="1"/>
          </p:cNvSpPr>
          <p:nvPr>
            <p:ph type="body" sz="quarter" idx="1"/>
          </p:nvPr>
        </p:nvSpPr>
        <p:spPr>
          <a:xfrm>
            <a:off x="685440" y="4343040"/>
            <a:ext cx="5473800" cy="4104360"/>
          </a:xfrm>
        </p:spPr>
        <p:txBody>
          <a:bodyPr/>
          <a:lstStyle/>
          <a:p>
            <a:endParaRPr lang="en-US"/>
          </a:p>
        </p:txBody>
      </p:sp>
    </p:spTree>
    <p:extLst>
      <p:ext uri="{BB962C8B-B14F-4D97-AF65-F5344CB8AC3E}">
        <p14:creationId xmlns:p14="http://schemas.microsoft.com/office/powerpoint/2010/main" val="400526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BF7FE696-0527-42DD-9AB3-A44DD0F40144}" type="slidenum">
              <a:t>‹#›</a:t>
            </a:fld>
            <a:endParaRPr lang="en-GB"/>
          </a:p>
        </p:txBody>
      </p:sp>
    </p:spTree>
    <p:extLst>
      <p:ext uri="{BB962C8B-B14F-4D97-AF65-F5344CB8AC3E}">
        <p14:creationId xmlns:p14="http://schemas.microsoft.com/office/powerpoint/2010/main" val="294405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71EEA5D3-61AB-4F98-B523-8E28D53B51F5}" type="slidenum">
              <a:t>‹#›</a:t>
            </a:fld>
            <a:endParaRPr lang="en-GB"/>
          </a:p>
        </p:txBody>
      </p:sp>
    </p:spTree>
    <p:extLst>
      <p:ext uri="{BB962C8B-B14F-4D97-AF65-F5344CB8AC3E}">
        <p14:creationId xmlns:p14="http://schemas.microsoft.com/office/powerpoint/2010/main" val="424168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0813" y="609600"/>
            <a:ext cx="1938337" cy="5348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62613" cy="5348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3F5571C3-CC5A-4C27-A2B6-EB4879EBBD5F}" type="slidenum">
              <a:t>‹#›</a:t>
            </a:fld>
            <a:endParaRPr lang="en-GB"/>
          </a:p>
        </p:txBody>
      </p:sp>
    </p:spTree>
    <p:extLst>
      <p:ext uri="{BB962C8B-B14F-4D97-AF65-F5344CB8AC3E}">
        <p14:creationId xmlns:p14="http://schemas.microsoft.com/office/powerpoint/2010/main" val="1400498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B9B75DC0-F90B-460B-8B0A-798B6C5CC390}" type="slidenum">
              <a:t>‹#›</a:t>
            </a:fld>
            <a:endParaRPr lang="en-GB"/>
          </a:p>
        </p:txBody>
      </p:sp>
    </p:spTree>
    <p:extLst>
      <p:ext uri="{BB962C8B-B14F-4D97-AF65-F5344CB8AC3E}">
        <p14:creationId xmlns:p14="http://schemas.microsoft.com/office/powerpoint/2010/main" val="1207329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GB"/>
          </a:p>
        </p:txBody>
      </p:sp>
      <p:sp>
        <p:nvSpPr>
          <p:cNvPr id="5" name="Footer Placeholder 4"/>
          <p:cNvSpPr>
            <a:spLocks noGrp="1"/>
          </p:cNvSpPr>
          <p:nvPr>
            <p:ph type="ftr" sz="quarter" idx="11"/>
          </p:nvPr>
        </p:nvSpPr>
        <p:spPr/>
        <p:txBody>
          <a:bodyPr/>
          <a:lstStyle/>
          <a:p>
            <a:pPr lvl="0"/>
            <a:endParaRPr lang="en-GB"/>
          </a:p>
        </p:txBody>
      </p:sp>
      <p:sp>
        <p:nvSpPr>
          <p:cNvPr id="6" name="Slide Number Placeholder 5"/>
          <p:cNvSpPr>
            <a:spLocks noGrp="1"/>
          </p:cNvSpPr>
          <p:nvPr>
            <p:ph type="sldNum" sz="quarter" idx="12"/>
          </p:nvPr>
        </p:nvSpPr>
        <p:spPr/>
        <p:txBody>
          <a:bodyPr/>
          <a:lstStyle/>
          <a:p>
            <a:pPr lvl="0"/>
            <a:fld id="{B755DA54-D0D2-44D4-B633-A4DF3EF46316}" type="slidenum">
              <a:t>‹#›</a:t>
            </a:fld>
            <a:endParaRPr lang="en-GB"/>
          </a:p>
        </p:txBody>
      </p:sp>
    </p:spTree>
    <p:extLst>
      <p:ext uri="{BB962C8B-B14F-4D97-AF65-F5344CB8AC3E}">
        <p14:creationId xmlns:p14="http://schemas.microsoft.com/office/powerpoint/2010/main" val="3062605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0475" cy="3976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981200"/>
            <a:ext cx="3800475" cy="3976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02234E74-1CDA-48C5-8E91-D1D4CC97B6F8}" type="slidenum">
              <a:t>‹#›</a:t>
            </a:fld>
            <a:endParaRPr lang="en-GB"/>
          </a:p>
        </p:txBody>
      </p:sp>
    </p:spTree>
    <p:extLst>
      <p:ext uri="{BB962C8B-B14F-4D97-AF65-F5344CB8AC3E}">
        <p14:creationId xmlns:p14="http://schemas.microsoft.com/office/powerpoint/2010/main" val="391991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GB"/>
          </a:p>
        </p:txBody>
      </p:sp>
      <p:sp>
        <p:nvSpPr>
          <p:cNvPr id="8" name="Footer Placeholder 7"/>
          <p:cNvSpPr>
            <a:spLocks noGrp="1"/>
          </p:cNvSpPr>
          <p:nvPr>
            <p:ph type="ftr" sz="quarter" idx="11"/>
          </p:nvPr>
        </p:nvSpPr>
        <p:spPr/>
        <p:txBody>
          <a:bodyPr/>
          <a:lstStyle/>
          <a:p>
            <a:pPr lvl="0"/>
            <a:endParaRPr lang="en-GB"/>
          </a:p>
        </p:txBody>
      </p:sp>
      <p:sp>
        <p:nvSpPr>
          <p:cNvPr id="9" name="Slide Number Placeholder 8"/>
          <p:cNvSpPr>
            <a:spLocks noGrp="1"/>
          </p:cNvSpPr>
          <p:nvPr>
            <p:ph type="sldNum" sz="quarter" idx="12"/>
          </p:nvPr>
        </p:nvSpPr>
        <p:spPr/>
        <p:txBody>
          <a:bodyPr/>
          <a:lstStyle/>
          <a:p>
            <a:pPr lvl="0"/>
            <a:fld id="{60354A09-7B52-4C74-A3A3-75204C9728C1}" type="slidenum">
              <a:t>‹#›</a:t>
            </a:fld>
            <a:endParaRPr lang="en-GB"/>
          </a:p>
        </p:txBody>
      </p:sp>
    </p:spTree>
    <p:extLst>
      <p:ext uri="{BB962C8B-B14F-4D97-AF65-F5344CB8AC3E}">
        <p14:creationId xmlns:p14="http://schemas.microsoft.com/office/powerpoint/2010/main" val="3089944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GB"/>
          </a:p>
        </p:txBody>
      </p:sp>
      <p:sp>
        <p:nvSpPr>
          <p:cNvPr id="4" name="Footer Placeholder 3"/>
          <p:cNvSpPr>
            <a:spLocks noGrp="1"/>
          </p:cNvSpPr>
          <p:nvPr>
            <p:ph type="ftr" sz="quarter" idx="11"/>
          </p:nvPr>
        </p:nvSpPr>
        <p:spPr/>
        <p:txBody>
          <a:bodyPr/>
          <a:lstStyle/>
          <a:p>
            <a:pPr lvl="0"/>
            <a:endParaRPr lang="en-GB"/>
          </a:p>
        </p:txBody>
      </p:sp>
      <p:sp>
        <p:nvSpPr>
          <p:cNvPr id="5" name="Slide Number Placeholder 4"/>
          <p:cNvSpPr>
            <a:spLocks noGrp="1"/>
          </p:cNvSpPr>
          <p:nvPr>
            <p:ph type="sldNum" sz="quarter" idx="12"/>
          </p:nvPr>
        </p:nvSpPr>
        <p:spPr/>
        <p:txBody>
          <a:bodyPr/>
          <a:lstStyle/>
          <a:p>
            <a:pPr lvl="0"/>
            <a:fld id="{4B484DFD-387B-4925-AF5C-DFD228748D1F}" type="slidenum">
              <a:t>‹#›</a:t>
            </a:fld>
            <a:endParaRPr lang="en-GB"/>
          </a:p>
        </p:txBody>
      </p:sp>
    </p:spTree>
    <p:extLst>
      <p:ext uri="{BB962C8B-B14F-4D97-AF65-F5344CB8AC3E}">
        <p14:creationId xmlns:p14="http://schemas.microsoft.com/office/powerpoint/2010/main" val="420466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GB"/>
          </a:p>
        </p:txBody>
      </p:sp>
      <p:sp>
        <p:nvSpPr>
          <p:cNvPr id="3" name="Footer Placeholder 2"/>
          <p:cNvSpPr>
            <a:spLocks noGrp="1"/>
          </p:cNvSpPr>
          <p:nvPr>
            <p:ph type="ftr" sz="quarter" idx="11"/>
          </p:nvPr>
        </p:nvSpPr>
        <p:spPr/>
        <p:txBody>
          <a:bodyPr/>
          <a:lstStyle/>
          <a:p>
            <a:pPr lvl="0"/>
            <a:endParaRPr lang="en-GB"/>
          </a:p>
        </p:txBody>
      </p:sp>
      <p:sp>
        <p:nvSpPr>
          <p:cNvPr id="4" name="Slide Number Placeholder 3"/>
          <p:cNvSpPr>
            <a:spLocks noGrp="1"/>
          </p:cNvSpPr>
          <p:nvPr>
            <p:ph type="sldNum" sz="quarter" idx="12"/>
          </p:nvPr>
        </p:nvSpPr>
        <p:spPr/>
        <p:txBody>
          <a:bodyPr/>
          <a:lstStyle/>
          <a:p>
            <a:pPr lvl="0"/>
            <a:fld id="{55D3D0E4-7CD0-4CA5-8933-0E060AC33AD5}" type="slidenum">
              <a:t>‹#›</a:t>
            </a:fld>
            <a:endParaRPr lang="en-GB"/>
          </a:p>
        </p:txBody>
      </p:sp>
    </p:spTree>
    <p:extLst>
      <p:ext uri="{BB962C8B-B14F-4D97-AF65-F5344CB8AC3E}">
        <p14:creationId xmlns:p14="http://schemas.microsoft.com/office/powerpoint/2010/main" val="1724720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5A315434-0BA9-4483-A9CA-9DD0EA13076A}" type="slidenum">
              <a:t>‹#›</a:t>
            </a:fld>
            <a:endParaRPr lang="en-GB"/>
          </a:p>
        </p:txBody>
      </p:sp>
    </p:spTree>
    <p:extLst>
      <p:ext uri="{BB962C8B-B14F-4D97-AF65-F5344CB8AC3E}">
        <p14:creationId xmlns:p14="http://schemas.microsoft.com/office/powerpoint/2010/main" val="324685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GB"/>
          </a:p>
        </p:txBody>
      </p:sp>
      <p:sp>
        <p:nvSpPr>
          <p:cNvPr id="6" name="Footer Placeholder 5"/>
          <p:cNvSpPr>
            <a:spLocks noGrp="1"/>
          </p:cNvSpPr>
          <p:nvPr>
            <p:ph type="ftr" sz="quarter" idx="11"/>
          </p:nvPr>
        </p:nvSpPr>
        <p:spPr/>
        <p:txBody>
          <a:bodyPr/>
          <a:lstStyle/>
          <a:p>
            <a:pPr lvl="0"/>
            <a:endParaRPr lang="en-GB"/>
          </a:p>
        </p:txBody>
      </p:sp>
      <p:sp>
        <p:nvSpPr>
          <p:cNvPr id="7" name="Slide Number Placeholder 6"/>
          <p:cNvSpPr>
            <a:spLocks noGrp="1"/>
          </p:cNvSpPr>
          <p:nvPr>
            <p:ph type="sldNum" sz="quarter" idx="12"/>
          </p:nvPr>
        </p:nvSpPr>
        <p:spPr/>
        <p:txBody>
          <a:bodyPr/>
          <a:lstStyle/>
          <a:p>
            <a:pPr lvl="0"/>
            <a:fld id="{A6EFEC6D-0E86-4AD7-8669-6BA009842673}" type="slidenum">
              <a:t>‹#›</a:t>
            </a:fld>
            <a:endParaRPr lang="en-GB"/>
          </a:p>
        </p:txBody>
      </p:sp>
    </p:spTree>
    <p:extLst>
      <p:ext uri="{BB962C8B-B14F-4D97-AF65-F5344CB8AC3E}">
        <p14:creationId xmlns:p14="http://schemas.microsoft.com/office/powerpoint/2010/main" val="67326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85440" y="609120"/>
            <a:ext cx="7753320" cy="1126080"/>
          </a:xfrm>
          <a:prstGeom prst="rect">
            <a:avLst/>
          </a:prstGeom>
          <a:noFill/>
          <a:ln>
            <a:noFill/>
          </a:ln>
        </p:spPr>
        <p:txBody>
          <a:bodyPr vert="horz" lIns="90000" tIns="46800" rIns="90000" bIns="46800" anchor="ctr" anchorCtr="0" compatLnSpc="1"/>
          <a:lstStyle/>
          <a:p>
            <a:endParaRPr lang="en-US"/>
          </a:p>
        </p:txBody>
      </p:sp>
      <p:sp>
        <p:nvSpPr>
          <p:cNvPr id="3" name="Text Placeholder 2"/>
          <p:cNvSpPr txBox="1">
            <a:spLocks noGrp="1"/>
          </p:cNvSpPr>
          <p:nvPr>
            <p:ph type="body" idx="1"/>
          </p:nvPr>
        </p:nvSpPr>
        <p:spPr>
          <a:xfrm>
            <a:off x="685440" y="1980720"/>
            <a:ext cx="7753320" cy="3977279"/>
          </a:xfrm>
          <a:prstGeom prst="rect">
            <a:avLst/>
          </a:prstGeom>
          <a:noFill/>
          <a:ln>
            <a:noFill/>
          </a:ln>
        </p:spPr>
        <p:txBody>
          <a:bodyPr vert="horz" lIns="90000" tIns="46800" rIns="90000" bIns="46800" anchor="t" anchorCtr="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685440" y="6248160"/>
            <a:ext cx="1886040" cy="438480"/>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GB" sz="2400" b="0" i="0" u="none" strike="noStrike" baseline="0">
                <a:solidFill>
                  <a:srgbClr val="000000"/>
                </a:solidFill>
                <a:latin typeface="Times New Roman" pitchFamily="18"/>
                <a:ea typeface="MS Gothic" pitchFamily="2"/>
                <a:cs typeface="MS Gothic" pitchFamily="2"/>
              </a:defRPr>
            </a:lvl1pPr>
          </a:lstStyle>
          <a:p>
            <a:pPr lvl="0"/>
            <a:endParaRPr lang="en-GB"/>
          </a:p>
        </p:txBody>
      </p:sp>
      <p:sp>
        <p:nvSpPr>
          <p:cNvPr id="5" name="Footer Placeholder 4"/>
          <p:cNvSpPr txBox="1">
            <a:spLocks noGrp="1"/>
          </p:cNvSpPr>
          <p:nvPr>
            <p:ph type="ftr" sz="quarter" idx="3"/>
          </p:nvPr>
        </p:nvSpPr>
        <p:spPr>
          <a:xfrm>
            <a:off x="3123720" y="6248160"/>
            <a:ext cx="2876760" cy="438480"/>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GB" sz="2400" b="0" i="0" u="none" strike="noStrike" baseline="0">
                <a:solidFill>
                  <a:srgbClr val="000000"/>
                </a:solidFill>
                <a:latin typeface="Times New Roman" pitchFamily="18"/>
                <a:ea typeface="MS Gothic" pitchFamily="2"/>
                <a:cs typeface="MS Gothic" pitchFamily="2"/>
              </a:defRPr>
            </a:lvl1pPr>
          </a:lstStyle>
          <a:p>
            <a:pPr lvl="0"/>
            <a:endParaRPr lang="en-GB"/>
          </a:p>
        </p:txBody>
      </p:sp>
      <p:sp>
        <p:nvSpPr>
          <p:cNvPr id="6" name="Slide Number Placeholder 5"/>
          <p:cNvSpPr txBox="1">
            <a:spLocks noGrp="1"/>
          </p:cNvSpPr>
          <p:nvPr>
            <p:ph type="sldNum" sz="quarter" idx="4"/>
          </p:nvPr>
        </p:nvSpPr>
        <p:spPr>
          <a:xfrm>
            <a:off x="6552719" y="6248160"/>
            <a:ext cx="1886040" cy="438480"/>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87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GB" sz="2400" b="0" i="0" u="none" strike="noStrike" baseline="0">
                <a:solidFill>
                  <a:srgbClr val="000000"/>
                </a:solidFill>
                <a:latin typeface="Times New Roman" pitchFamily="18"/>
                <a:ea typeface="MS Gothic" pitchFamily="2"/>
                <a:cs typeface="MS Gothic" pitchFamily="2"/>
              </a:defRPr>
            </a:lvl1pPr>
          </a:lstStyle>
          <a:p>
            <a:pPr lvl="0"/>
            <a:fld id="{78BAA526-41EE-4594-8016-0BC4BE7919E8}" type="slidenum">
              <a:t>‹#›</a:t>
            </a:fld>
            <a:endParaRPr lang="en-GB"/>
          </a:p>
        </p:txBody>
      </p:sp>
      <p:pic>
        <p:nvPicPr>
          <p:cNvPr id="7" name="Picture 6"/>
          <p:cNvPicPr>
            <a:picLocks noChangeAspect="1"/>
          </p:cNvPicPr>
          <p:nvPr/>
        </p:nvPicPr>
        <p:blipFill>
          <a:blip r:embed="rId13">
            <a:lum bright="-50000"/>
            <a:alphaModFix/>
          </a:blip>
          <a:srcRect/>
          <a:stretch>
            <a:fillRect/>
          </a:stretch>
        </p:blipFill>
        <p:spPr>
          <a:xfrm>
            <a:off x="8458200" y="6019919"/>
            <a:ext cx="561960" cy="68579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ctr" rtl="0" hangingPunct="1">
        <a:lnSpc>
          <a:spcPct val="87000"/>
        </a:lnSpc>
        <a:spcBef>
          <a:spcPts val="0"/>
        </a:spcBef>
        <a:spcAft>
          <a:spcPts val="0"/>
        </a:spcAft>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4400" b="0" i="0" u="none" strike="noStrike" baseline="0">
          <a:ln>
            <a:noFill/>
          </a:ln>
          <a:solidFill>
            <a:srgbClr val="000000"/>
          </a:solidFill>
          <a:latin typeface="Times New Roman" pitchFamily="18"/>
          <a:ea typeface="MS Gothic" pitchFamily="2"/>
        </a:defRPr>
      </a:lvl1pPr>
    </p:titleStyle>
    <p:bodyStyle>
      <a:lvl1pPr marL="342720" marR="0" indent="0" algn="l" rtl="0" hangingPunct="1">
        <a:lnSpc>
          <a:spcPct val="87000"/>
        </a:lnSpc>
        <a:spcBef>
          <a:spcPts val="799"/>
        </a:spcBef>
        <a:spcAft>
          <a:spcPts val="0"/>
        </a:spcAft>
        <a:tabLst>
          <a:tab pos="342720" algn="l"/>
          <a:tab pos="456840" algn="l"/>
          <a:tab pos="914040" algn="l"/>
          <a:tab pos="1371239" algn="l"/>
          <a:tab pos="1828439" algn="l"/>
          <a:tab pos="2285639" algn="l"/>
          <a:tab pos="2742839" algn="l"/>
          <a:tab pos="3200040" algn="l"/>
          <a:tab pos="3657239" algn="l"/>
          <a:tab pos="4114440" algn="l"/>
          <a:tab pos="4571639" algn="l"/>
          <a:tab pos="5028840" algn="l"/>
          <a:tab pos="5486040" algn="l"/>
          <a:tab pos="5943240" algn="l"/>
          <a:tab pos="6400440" algn="l"/>
          <a:tab pos="6857640" algn="l"/>
          <a:tab pos="7314840" algn="l"/>
          <a:tab pos="7772040" algn="l"/>
          <a:tab pos="8229240" algn="l"/>
          <a:tab pos="8686440" algn="l"/>
          <a:tab pos="9143640" algn="l"/>
        </a:tabLst>
        <a:defRPr lang="en-US" sz="3200" b="0" i="0" u="none" strike="noStrike" baseline="0">
          <a:ln>
            <a:noFill/>
          </a:ln>
          <a:solidFill>
            <a:srgbClr val="000000"/>
          </a:solidFill>
          <a:latin typeface="Times New Roman"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914039"/>
            <a:ext cx="7772400" cy="2895839"/>
          </a:xfrm>
        </p:spPr>
        <p:txBody>
          <a:bodyPr wrap="square">
            <a:spAutoFit/>
          </a:bodyPr>
          <a:lstStyle/>
          <a:p>
            <a:pPr lvl="0">
              <a:lnSpc>
                <a:spcPct val="100000"/>
              </a:lnSpc>
            </a:pPr>
            <a:r>
              <a:rPr lang="en-GB" sz="3600"/>
              <a:t>Comp 411</a:t>
            </a:r>
            <a:br>
              <a:rPr lang="en-GB" sz="3600"/>
            </a:br>
            <a:r>
              <a:rPr lang="en-GB" sz="3600"/>
              <a:t>Principles of Programming Languages</a:t>
            </a:r>
            <a:br>
              <a:rPr lang="en-GB" sz="3600"/>
            </a:br>
            <a:r>
              <a:rPr lang="en-GB" sz="3600"/>
              <a:t>Lecture 4</a:t>
            </a:r>
            <a:br>
              <a:rPr lang="en-GB" sz="3600"/>
            </a:br>
            <a:r>
              <a:rPr lang="en-GB" sz="3600"/>
              <a:t>The Scope of Variables</a:t>
            </a:r>
          </a:p>
        </p:txBody>
      </p:sp>
      <p:sp>
        <p:nvSpPr>
          <p:cNvPr id="3" name="Subtitle 2"/>
          <p:cNvSpPr txBox="1">
            <a:spLocks noGrp="1"/>
          </p:cNvSpPr>
          <p:nvPr>
            <p:ph type="subTitle" idx="4294967295"/>
          </p:nvPr>
        </p:nvSpPr>
        <p:spPr>
          <a:xfrm>
            <a:off x="1371599" y="4221812"/>
            <a:ext cx="6400799" cy="1181991"/>
          </a:xfrm>
        </p:spPr>
        <p:txBody>
          <a:bodyPr wrap="square">
            <a:spAutoFit/>
          </a:bodyPr>
          <a:lstStyle/>
          <a:p>
            <a:pPr lvl="0" indent="-336600" algn="ctr">
              <a:lnSpc>
                <a:spcPct val="100000"/>
              </a:lnSpc>
            </a:pPr>
            <a:r>
              <a:rPr lang="en-GB" dirty="0"/>
              <a:t>Corky Cartwright</a:t>
            </a:r>
          </a:p>
          <a:p>
            <a:pPr lvl="0" indent="-336600" algn="ctr">
              <a:lnSpc>
                <a:spcPct val="100000"/>
              </a:lnSpc>
            </a:pPr>
            <a:r>
              <a:rPr lang="en-GB" dirty="0"/>
              <a:t>January </a:t>
            </a:r>
            <a:r>
              <a:rPr lang="en-GB" dirty="0" smtClean="0"/>
              <a:t>18</a:t>
            </a:r>
            <a:r>
              <a:rPr lang="en-GB" dirty="0" smtClean="0"/>
              <a:t>, 2022</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80880" y="152280"/>
            <a:ext cx="8382240" cy="992520"/>
          </a:xfrm>
        </p:spPr>
        <p:txBody>
          <a:bodyPr wrap="square">
            <a:spAutoFit/>
          </a:bodyPr>
          <a:lstStyle/>
          <a:p>
            <a:pPr lvl="0">
              <a:lnSpc>
                <a:spcPct val="100000"/>
              </a:lnSpc>
            </a:pPr>
            <a:r>
              <a:rPr lang="en-GB" sz="3600"/>
              <a:t>Static Distance Representation</a:t>
            </a:r>
          </a:p>
        </p:txBody>
      </p:sp>
      <p:sp>
        <p:nvSpPr>
          <p:cNvPr id="3" name="Text Placeholder 2"/>
          <p:cNvSpPr txBox="1">
            <a:spLocks noGrp="1"/>
          </p:cNvSpPr>
          <p:nvPr>
            <p:ph type="body" idx="4294967295"/>
          </p:nvPr>
        </p:nvSpPr>
        <p:spPr>
          <a:xfrm>
            <a:off x="228600" y="1142640"/>
            <a:ext cx="8915399" cy="5595044"/>
          </a:xfrm>
        </p:spPr>
        <p:txBody>
          <a:bodyPr wrap="square"/>
          <a:lstStyle/>
          <a:p>
            <a:pPr marL="342900" lvl="0" indent="-3429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t>The choice of variable names introduced in a lambda expression is arbitrary (modulo ensuring distinct, potentially conflicting variables have distinct names).</a:t>
            </a:r>
          </a:p>
          <a:p>
            <a:pPr marL="342900" lvl="0" indent="-3429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t>We can completely eliminate explicit variable names by using the notion of “relative addressing” (widely used in machine language and assembly language): a variable reference simply identifies which lambda abstraction introduces the variable to which it refers.  We can number the lambda abstractions enclosing a variable occurrence </a:t>
            </a:r>
            <a:r>
              <a:rPr lang="en-GB" sz="2000" b="1" i="1" dirty="0">
                <a:solidFill>
                  <a:srgbClr val="0000FF"/>
                </a:solidFill>
                <a:latin typeface="Consolas" panose="020B0609020204030204" pitchFamily="49" charset="0"/>
              </a:rPr>
              <a:t>1</a:t>
            </a:r>
            <a:r>
              <a:rPr lang="en-GB" sz="2000" dirty="0"/>
              <a:t>, </a:t>
            </a:r>
            <a:r>
              <a:rPr lang="en-GB" sz="2000" b="1" i="1" dirty="0">
                <a:solidFill>
                  <a:srgbClr val="0000FF"/>
                </a:solidFill>
                <a:latin typeface="Consolas" panose="020B0609020204030204" pitchFamily="49" charset="0"/>
              </a:rPr>
              <a:t>2</a:t>
            </a:r>
            <a:r>
              <a:rPr lang="en-GB" sz="2000" dirty="0"/>
              <a:t>, ... (from the inside out) and simply use these indices instead of variable names.  Since LC includes integer constants, we will italicize the indices referring to variables to distinguish them from integer constants.</a:t>
            </a:r>
          </a:p>
          <a:p>
            <a:pPr marL="342900" lvl="0" indent="-3429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t>These indices are often called </a:t>
            </a:r>
            <a:r>
              <a:rPr lang="en-GB" sz="2000" i="1" dirty="0" err="1"/>
              <a:t>deBruijn</a:t>
            </a:r>
            <a:r>
              <a:rPr lang="en-GB" sz="2000" i="1" dirty="0"/>
              <a:t> indices.</a:t>
            </a:r>
          </a:p>
          <a:p>
            <a:pPr marL="342900" lvl="0" indent="-342900">
              <a:lnSpc>
                <a:spcPct val="90000"/>
              </a:lnSpc>
              <a:spcBef>
                <a:spcPts val="697"/>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t>The numbering of </a:t>
            </a:r>
            <a:r>
              <a:rPr lang="en-GB" sz="2000" dirty="0" err="1"/>
              <a:t>deBruijn</a:t>
            </a:r>
            <a:r>
              <a:rPr lang="en-GB" sz="2000" dirty="0"/>
              <a:t> indices may start at 0 instead of 1; it a design choice in defining a </a:t>
            </a:r>
            <a:r>
              <a:rPr lang="en-GB" sz="2000" dirty="0" err="1"/>
              <a:t>deBruijn</a:t>
            </a:r>
            <a:r>
              <a:rPr lang="en-GB" sz="2000" dirty="0"/>
              <a:t> notation system.</a:t>
            </a:r>
          </a:p>
          <a:p>
            <a:pPr marL="342900" lvl="0" indent="-342900">
              <a:lnSpc>
                <a:spcPct val="110000"/>
              </a:lnSpc>
              <a:spcBef>
                <a:spcPts val="1200"/>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t>Examples</a:t>
            </a:r>
            <a:r>
              <a:rPr lang="en-GB" sz="2000" dirty="0" smtClean="0"/>
              <a:t>:</a:t>
            </a:r>
            <a:br>
              <a:rPr lang="en-GB" sz="2000" dirty="0" smtClean="0"/>
            </a:br>
            <a:r>
              <a:rPr lang="en-GB" sz="2000" dirty="0" smtClean="0"/>
              <a:t>  </a:t>
            </a:r>
            <a:r>
              <a:rPr lang="en-GB" sz="1600" b="1" dirty="0" smtClean="0">
                <a:solidFill>
                  <a:srgbClr val="0000FF"/>
                </a:solidFill>
                <a:latin typeface="Consolas" panose="020B0609020204030204" pitchFamily="49" charset="0"/>
              </a:rPr>
              <a:t>(</a:t>
            </a:r>
            <a:r>
              <a:rPr lang="en-GB" sz="1600" b="1" dirty="0">
                <a:solidFill>
                  <a:srgbClr val="0000FF"/>
                </a:solidFill>
                <a:latin typeface="Consolas" panose="020B0609020204030204" pitchFamily="49" charset="0"/>
              </a:rPr>
              <a:t>lambda x x)</a:t>
            </a:r>
            <a:r>
              <a:rPr lang="en-GB" sz="1600" b="1" dirty="0">
                <a:solidFill>
                  <a:srgbClr val="000000"/>
                </a:solidFill>
                <a:latin typeface="Consolas" panose="020B0609020204030204" pitchFamily="49" charset="0"/>
              </a:rPr>
              <a:t>  →  </a:t>
            </a:r>
            <a:r>
              <a:rPr lang="en-GB" sz="1600" b="1" dirty="0" smtClean="0">
                <a:solidFill>
                  <a:srgbClr val="0000FF"/>
                </a:solidFill>
                <a:latin typeface="Consolas" panose="020B0609020204030204" pitchFamily="49" charset="0"/>
              </a:rPr>
              <a:t>(</a:t>
            </a:r>
            <a:r>
              <a:rPr lang="en-GB" sz="1600" b="1" dirty="0">
                <a:solidFill>
                  <a:srgbClr val="0000FF"/>
                </a:solidFill>
                <a:latin typeface="Consolas" panose="020B0609020204030204" pitchFamily="49" charset="0"/>
              </a:rPr>
              <a:t>lambda </a:t>
            </a:r>
            <a:r>
              <a:rPr lang="en-GB" sz="1600" b="1" i="1" dirty="0">
                <a:solidFill>
                  <a:srgbClr val="0000FF"/>
                </a:solidFill>
                <a:latin typeface="Consolas" panose="020B0609020204030204" pitchFamily="49" charset="0"/>
              </a:rPr>
              <a:t>1</a:t>
            </a:r>
            <a:r>
              <a:rPr lang="en-GB" sz="1600" b="1" dirty="0" smtClean="0">
                <a:solidFill>
                  <a:srgbClr val="0000FF"/>
                </a:solidFill>
                <a:latin typeface="Consolas" panose="020B0609020204030204" pitchFamily="49" charset="0"/>
              </a:rPr>
              <a:t>)</a:t>
            </a:r>
            <a:br>
              <a:rPr lang="en-GB" sz="1600" b="1" dirty="0" smtClean="0">
                <a:solidFill>
                  <a:srgbClr val="0000FF"/>
                </a:solidFill>
                <a:latin typeface="Consolas" panose="020B0609020204030204" pitchFamily="49" charset="0"/>
              </a:rPr>
            </a:br>
            <a:r>
              <a:rPr lang="en-GB" sz="1600" b="1" dirty="0" smtClean="0">
                <a:solidFill>
                  <a:srgbClr val="0000FF"/>
                </a:solidFill>
                <a:latin typeface="Consolas" panose="020B0609020204030204" pitchFamily="49" charset="0"/>
              </a:rPr>
              <a:t>‏ (</a:t>
            </a:r>
            <a:r>
              <a:rPr lang="en-GB" sz="1600" b="1" dirty="0">
                <a:solidFill>
                  <a:srgbClr val="0000FF"/>
                </a:solidFill>
                <a:latin typeface="Consolas" panose="020B0609020204030204" pitchFamily="49" charset="0"/>
              </a:rPr>
              <a:t>lambda x (lambda y (lambda z ((x z)(y z</a:t>
            </a:r>
            <a:r>
              <a:rPr lang="en-GB" sz="1600" b="1" dirty="0" smtClean="0">
                <a:solidFill>
                  <a:srgbClr val="0000FF"/>
                </a:solidFill>
                <a:latin typeface="Consolas" panose="020B0609020204030204" pitchFamily="49" charset="0"/>
              </a:rPr>
              <a:t>))))) </a:t>
            </a:r>
            <a:r>
              <a:rPr lang="en-GB" sz="1600" b="1" dirty="0" smtClean="0">
                <a:solidFill>
                  <a:srgbClr val="000000"/>
                </a:solidFill>
                <a:latin typeface="Consolas" panose="020B0609020204030204" pitchFamily="49" charset="0"/>
              </a:rPr>
              <a:t>→</a:t>
            </a:r>
            <a:br>
              <a:rPr lang="en-GB" sz="1600" b="1" dirty="0" smtClean="0">
                <a:solidFill>
                  <a:srgbClr val="000000"/>
                </a:solidFill>
                <a:latin typeface="Consolas" panose="020B0609020204030204" pitchFamily="49" charset="0"/>
              </a:rPr>
            </a:br>
            <a:r>
              <a:rPr lang="en-GB" sz="1600" b="1" dirty="0" smtClean="0">
                <a:solidFill>
                  <a:srgbClr val="0000FF"/>
                </a:solidFill>
                <a:latin typeface="Consolas" panose="020B0609020204030204" pitchFamily="49" charset="0"/>
              </a:rPr>
              <a:t>    (</a:t>
            </a:r>
            <a:r>
              <a:rPr lang="en-GB" sz="1600" b="1" dirty="0">
                <a:solidFill>
                  <a:srgbClr val="0000FF"/>
                </a:solidFill>
                <a:latin typeface="Consolas" panose="020B0609020204030204" pitchFamily="49" charset="0"/>
              </a:rPr>
              <a:t>lambda (lambda (lambda ((</a:t>
            </a:r>
            <a:r>
              <a:rPr lang="en-GB" sz="1600" b="1" i="1" dirty="0">
                <a:solidFill>
                  <a:srgbClr val="0000FF"/>
                </a:solidFill>
                <a:latin typeface="Consolas" panose="020B0609020204030204" pitchFamily="49" charset="0"/>
              </a:rPr>
              <a:t>3</a:t>
            </a:r>
            <a:r>
              <a:rPr lang="en-GB" sz="1600" b="1" dirty="0">
                <a:solidFill>
                  <a:srgbClr val="0000FF"/>
                </a:solidFill>
                <a:latin typeface="Consolas" panose="020B0609020204030204" pitchFamily="49" charset="0"/>
              </a:rPr>
              <a:t> </a:t>
            </a:r>
            <a:r>
              <a:rPr lang="en-GB" sz="1600" b="1" i="1" dirty="0">
                <a:solidFill>
                  <a:srgbClr val="0000FF"/>
                </a:solidFill>
                <a:latin typeface="Consolas" panose="020B0609020204030204" pitchFamily="49" charset="0"/>
              </a:rPr>
              <a:t>1</a:t>
            </a:r>
            <a:r>
              <a:rPr lang="en-GB" sz="1600" b="1" dirty="0">
                <a:solidFill>
                  <a:srgbClr val="0000FF"/>
                </a:solidFill>
                <a:latin typeface="Consolas" panose="020B0609020204030204" pitchFamily="49" charset="0"/>
              </a:rPr>
              <a:t>)(</a:t>
            </a:r>
            <a:r>
              <a:rPr lang="en-GB" sz="1600" b="1" i="1" dirty="0">
                <a:solidFill>
                  <a:srgbClr val="0000FF"/>
                </a:solidFill>
                <a:latin typeface="Consolas" panose="020B0609020204030204" pitchFamily="49" charset="0"/>
              </a:rPr>
              <a:t>2</a:t>
            </a:r>
            <a:r>
              <a:rPr lang="en-GB" sz="1600" b="1" dirty="0">
                <a:solidFill>
                  <a:srgbClr val="0000FF"/>
                </a:solidFill>
                <a:latin typeface="Consolas" panose="020B0609020204030204" pitchFamily="49" charset="0"/>
              </a:rPr>
              <a:t> </a:t>
            </a:r>
            <a:r>
              <a:rPr lang="en-GB" sz="1600" b="1" i="1" dirty="0">
                <a:solidFill>
                  <a:srgbClr val="0000FF"/>
                </a:solidFill>
                <a:latin typeface="Consolas" panose="020B0609020204030204" pitchFamily="49" charset="0"/>
              </a:rPr>
              <a:t>1</a:t>
            </a:r>
            <a:r>
              <a:rPr lang="en-GB" sz="1600" b="1" dirty="0" smtClean="0">
                <a:solidFill>
                  <a:srgbClr val="0000FF"/>
                </a:solidFill>
                <a:latin typeface="Consolas" panose="020B0609020204030204" pitchFamily="49" charset="0"/>
              </a:rPr>
              <a:t>)))</a:t>
            </a:r>
            <a:r>
              <a:rPr lang="en-GB" sz="1600" b="1" dirty="0" smtClean="0">
                <a:solidFill>
                  <a:srgbClr val="0000FF"/>
                </a:solidFill>
                <a:latin typeface="Lucida Sans Typewriter Regular" pitchFamily="49"/>
              </a:rPr>
              <a:t>))</a:t>
            </a:r>
            <a:br>
              <a:rPr lang="en-GB" sz="1600" b="1" dirty="0" smtClean="0">
                <a:solidFill>
                  <a:srgbClr val="0000FF"/>
                </a:solidFill>
                <a:latin typeface="Lucida Sans Typewriter Regular" pitchFamily="49"/>
              </a:rPr>
            </a:br>
            <a:endParaRPr lang="en-GB" sz="2000" b="1" dirty="0">
              <a:solidFill>
                <a:srgbClr val="0000FF"/>
              </a:solidFill>
              <a:latin typeface="Lucida Sans Typewriter Regular" pitchFamily="49"/>
              <a:ea typeface="MS Gothic" pitchFamily="2"/>
            </a:endParaRPr>
          </a:p>
          <a:p>
            <a:pPr marL="342720" lvl="2" indent="0">
              <a:lnSpc>
                <a:spcPct val="87000"/>
              </a:lnSpc>
              <a:spcBef>
                <a:spcPts val="799"/>
              </a:spcBef>
              <a:buNone/>
              <a:tabLst>
                <a:tab pos="342720" algn="l"/>
                <a:tab pos="456840" algn="l"/>
                <a:tab pos="914040" algn="l"/>
                <a:tab pos="1371239" algn="l"/>
                <a:tab pos="1828439" algn="l"/>
                <a:tab pos="2285639" algn="l"/>
                <a:tab pos="2742839" algn="l"/>
                <a:tab pos="3200040" algn="l"/>
                <a:tab pos="3657239" algn="l"/>
                <a:tab pos="4114440" algn="l"/>
                <a:tab pos="4571639" algn="l"/>
                <a:tab pos="5028840" algn="l"/>
                <a:tab pos="5486040" algn="l"/>
                <a:tab pos="5943240" algn="l"/>
                <a:tab pos="6400440" algn="l"/>
                <a:tab pos="6857640" algn="l"/>
                <a:tab pos="7314840" algn="l"/>
                <a:tab pos="7772040" algn="l"/>
                <a:tab pos="8229240" algn="l"/>
                <a:tab pos="8686440" algn="l"/>
                <a:tab pos="9143640" algn="l"/>
              </a:tabLst>
            </a:pPr>
            <a:r>
              <a:rPr lang="hi-IN" b="1" dirty="0">
                <a:solidFill>
                  <a:srgbClr val="0000FF"/>
                </a:solidFill>
                <a:latin typeface="Lucida Sans Typewriter Regular" pitchFamily="49"/>
                <a:ea typeface="MS Gothic" pitchFamily="2"/>
              </a:rPr>
              <a:t>‏</a:t>
            </a:r>
          </a:p>
          <a:p>
            <a:pPr marL="323640" lvl="0" indent="-323640">
              <a:lnSpc>
                <a:spcPct val="90000"/>
              </a:lnSpc>
              <a:spcBef>
                <a:spcPts val="598"/>
              </a:spcBef>
              <a:tabLst>
                <a:tab pos="323640" algn="l"/>
                <a:tab pos="437760" algn="l"/>
                <a:tab pos="894960" algn="l"/>
                <a:tab pos="1352159" algn="l"/>
                <a:tab pos="1809359" algn="l"/>
                <a:tab pos="2266559" algn="l"/>
                <a:tab pos="2723759" algn="l"/>
                <a:tab pos="3180960" algn="l"/>
                <a:tab pos="3638159" algn="l"/>
                <a:tab pos="4095360" algn="l"/>
                <a:tab pos="4552559" algn="l"/>
                <a:tab pos="5009760" algn="l"/>
                <a:tab pos="5466960" algn="l"/>
                <a:tab pos="5924160" algn="l"/>
                <a:tab pos="6381360" algn="l"/>
                <a:tab pos="6838560" algn="l"/>
                <a:tab pos="7295760" algn="l"/>
                <a:tab pos="7752960" algn="l"/>
                <a:tab pos="8210160" algn="l"/>
                <a:tab pos="8667360" algn="l"/>
                <a:tab pos="9124560" algn="l"/>
              </a:tabLst>
            </a:pPr>
            <a:endParaRPr lang="en-GB" sz="2000" b="1" dirty="0">
              <a:solidFill>
                <a:srgbClr val="0000FF"/>
              </a:solidFill>
              <a:latin typeface="Lucida Sans Typewriter Regular" pitchFamily="49"/>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90119" y="551464"/>
            <a:ext cx="7767720" cy="589072"/>
          </a:xfrm>
        </p:spPr>
        <p:txBody>
          <a:bodyPr wrap="square" lIns="0" tIns="0" rIns="0" bIns="0">
            <a:spAutoFit/>
          </a:bodyPr>
          <a:lstStyle/>
          <a:p>
            <a:pPr lvl="0"/>
            <a:r>
              <a:rPr lang="en-US" dirty="0"/>
              <a:t>Generalized Static </a:t>
            </a:r>
            <a:r>
              <a:rPr lang="en-US" dirty="0" smtClean="0"/>
              <a:t>Distance</a:t>
            </a:r>
            <a:endParaRPr lang="en-US" dirty="0"/>
          </a:p>
        </p:txBody>
      </p:sp>
      <p:sp>
        <p:nvSpPr>
          <p:cNvPr id="3" name="Text Placeholder 2"/>
          <p:cNvSpPr txBox="1">
            <a:spLocks noGrp="1"/>
          </p:cNvSpPr>
          <p:nvPr>
            <p:ph type="body" idx="4294967295"/>
          </p:nvPr>
        </p:nvSpPr>
        <p:spPr>
          <a:xfrm>
            <a:off x="456839" y="1374839"/>
            <a:ext cx="8458200" cy="4797360"/>
          </a:xfrm>
        </p:spPr>
        <p:txBody>
          <a:bodyPr wrap="square"/>
          <a:lstStyle/>
          <a:p>
            <a:pPr marL="457200" lvl="0" indent="-457200">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US" dirty="0"/>
              <a:t>In LC, </a:t>
            </a:r>
            <a:r>
              <a:rPr lang="en-GB" sz="2800" b="1" dirty="0">
                <a:solidFill>
                  <a:srgbClr val="0000FF"/>
                </a:solidFill>
                <a:latin typeface="Consolas" panose="020B0609020204030204" pitchFamily="49" charset="0"/>
              </a:rPr>
              <a:t>lambda</a:t>
            </a:r>
            <a:r>
              <a:rPr lang="en-GB" b="1" dirty="0">
                <a:solidFill>
                  <a:srgbClr val="0000FF"/>
                </a:solidFill>
              </a:rPr>
              <a:t> </a:t>
            </a:r>
            <a:r>
              <a:rPr lang="en-GB" dirty="0"/>
              <a:t>abstractions are unary; only one variable appears in the parameter list.</a:t>
            </a:r>
          </a:p>
          <a:p>
            <a:pPr marL="457200" lvl="0" indent="-457200">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dirty="0"/>
              <a:t>In practical programming languages, parameter lists can contain any finite number (within reason) of parameters.</a:t>
            </a:r>
          </a:p>
          <a:p>
            <a:pPr marL="457200" lvl="0" indent="-457200">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dirty="0"/>
              <a:t>How can we generalize </a:t>
            </a:r>
            <a:r>
              <a:rPr lang="en-GB" dirty="0" err="1"/>
              <a:t>deBruijn</a:t>
            </a:r>
            <a:r>
              <a:rPr lang="en-GB" dirty="0"/>
              <a:t> notation to accommodate lambda abstractions of arbitrary arity?</a:t>
            </a:r>
          </a:p>
          <a:p>
            <a:pPr marL="457200" lvl="0" indent="-457200">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dirty="0"/>
              <a:t>Hint: does a variable reference have to be a </a:t>
            </a:r>
            <a:r>
              <a:rPr lang="en-GB" dirty="0" smtClean="0"/>
              <a:t>simple scalar </a:t>
            </a:r>
            <a:r>
              <a:rPr lang="en-GB" dirty="0"/>
              <a:t>(physics terminology</a:t>
            </a:r>
            <a:r>
              <a:rPr lang="en-GB" dirty="0" smtClean="0"/>
              <a:t>)? Lists and vectors are </a:t>
            </a:r>
            <a:r>
              <a:rPr lang="en-GB" dirty="0"/>
              <a:t>not scalars.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dirty="0">
                <a:latin typeface="Palatino Linotype" panose="02040502050505030304" pitchFamily="18" charset="0"/>
              </a:rPr>
              <a:t>Generalized SD Example</a:t>
            </a:r>
          </a:p>
        </p:txBody>
      </p:sp>
      <p:sp>
        <p:nvSpPr>
          <p:cNvPr id="3" name="Text Placeholder 2"/>
          <p:cNvSpPr txBox="1">
            <a:spLocks noGrp="1"/>
          </p:cNvSpPr>
          <p:nvPr>
            <p:ph type="body" idx="4294967295"/>
          </p:nvPr>
        </p:nvSpPr>
        <p:spPr>
          <a:xfrm>
            <a:off x="548640" y="1828800"/>
            <a:ext cx="7890120" cy="4129200"/>
          </a:xfrm>
        </p:spPr>
        <p:txBody>
          <a:bodyPr/>
          <a:lstStyle/>
          <a:p>
            <a:pPr lvl="0"/>
            <a:endParaRPr lang="en-GB" sz="2000" b="1" dirty="0">
              <a:solidFill>
                <a:srgbClr val="0000FF"/>
              </a:solidFill>
              <a:latin typeface="Lucida Sans Typewriter Regular" pitchFamily="49"/>
            </a:endParaRPr>
          </a:p>
          <a:p>
            <a:pPr lvl="0"/>
            <a:r>
              <a:rPr lang="en-GB" sz="2000" b="1" dirty="0">
                <a:solidFill>
                  <a:srgbClr val="0000FF"/>
                </a:solidFill>
                <a:latin typeface="Consolas" panose="020B0609020204030204" pitchFamily="49" charset="0"/>
              </a:rPr>
              <a:t>(lambda (x y) (lambda (z) ((x z)(y z</a:t>
            </a:r>
            <a:r>
              <a:rPr lang="en-GB" sz="2000" b="1" dirty="0" smtClean="0">
                <a:solidFill>
                  <a:srgbClr val="0000FF"/>
                </a:solidFill>
                <a:latin typeface="Consolas" panose="020B0609020204030204" pitchFamily="49" charset="0"/>
              </a:rPr>
              <a:t>)))) </a:t>
            </a:r>
            <a:r>
              <a:rPr lang="en-GB" sz="3600" b="1" dirty="0" smtClean="0">
                <a:solidFill>
                  <a:schemeClr val="tx1"/>
                </a:solidFill>
                <a:latin typeface="Consolas" panose="020B0609020204030204" pitchFamily="49" charset="0"/>
              </a:rPr>
              <a:t>→</a:t>
            </a:r>
            <a:r>
              <a:rPr lang="en-GB" sz="2000" b="1" dirty="0" smtClean="0">
                <a:solidFill>
                  <a:srgbClr val="0000FF"/>
                </a:solidFill>
                <a:latin typeface="Consolas" panose="020B0609020204030204" pitchFamily="49" charset="0"/>
              </a:rPr>
              <a:t> </a:t>
            </a:r>
          </a:p>
          <a:p>
            <a:pPr lvl="0"/>
            <a:r>
              <a:rPr lang="en-GB" sz="2000" b="1" dirty="0" smtClean="0">
                <a:solidFill>
                  <a:srgbClr val="0000FF"/>
                </a:solidFill>
                <a:latin typeface="Consolas" panose="020B0609020204030204" pitchFamily="49" charset="0"/>
              </a:rPr>
              <a:t>  (lambda (lambda </a:t>
            </a:r>
            <a:r>
              <a:rPr lang="en-GB" sz="2000" b="1" dirty="0">
                <a:solidFill>
                  <a:srgbClr val="0000FF"/>
                </a:solidFill>
                <a:latin typeface="Consolas" panose="020B0609020204030204" pitchFamily="49" charset="0"/>
              </a:rPr>
              <a:t>(([</a:t>
            </a:r>
            <a:r>
              <a:rPr lang="en-GB" sz="2000" b="1" i="1" dirty="0">
                <a:solidFill>
                  <a:srgbClr val="0000FF"/>
                </a:solidFill>
                <a:latin typeface="Consolas" panose="020B0609020204030204" pitchFamily="49" charset="0"/>
              </a:rPr>
              <a:t>2 1</a:t>
            </a:r>
            <a:r>
              <a:rPr lang="en-GB" sz="2000" b="1" dirty="0">
                <a:solidFill>
                  <a:srgbClr val="0000FF"/>
                </a:solidFill>
                <a:latin typeface="Consolas" panose="020B0609020204030204" pitchFamily="49" charset="0"/>
              </a:rPr>
              <a:t>] [</a:t>
            </a:r>
            <a:r>
              <a:rPr lang="en-GB" sz="2000" b="1" i="1" dirty="0">
                <a:solidFill>
                  <a:srgbClr val="0000FF"/>
                </a:solidFill>
                <a:latin typeface="Consolas" panose="020B0609020204030204" pitchFamily="49" charset="0"/>
              </a:rPr>
              <a:t>1 1</a:t>
            </a:r>
            <a:r>
              <a:rPr lang="en-GB" sz="2000" b="1" dirty="0">
                <a:solidFill>
                  <a:srgbClr val="0000FF"/>
                </a:solidFill>
                <a:latin typeface="Consolas" panose="020B0609020204030204" pitchFamily="49" charset="0"/>
              </a:rPr>
              <a:t>])([</a:t>
            </a:r>
            <a:r>
              <a:rPr lang="en-GB" sz="2000" b="1" i="1" dirty="0">
                <a:solidFill>
                  <a:srgbClr val="0000FF"/>
                </a:solidFill>
                <a:latin typeface="Consolas" panose="020B0609020204030204" pitchFamily="49" charset="0"/>
              </a:rPr>
              <a:t>2 2</a:t>
            </a:r>
            <a:r>
              <a:rPr lang="en-GB" sz="2000" b="1" dirty="0">
                <a:solidFill>
                  <a:srgbClr val="0000FF"/>
                </a:solidFill>
                <a:latin typeface="Consolas" panose="020B0609020204030204" pitchFamily="49" charset="0"/>
              </a:rPr>
              <a:t>] [</a:t>
            </a:r>
            <a:r>
              <a:rPr lang="en-GB" sz="2000" b="1" i="1" dirty="0">
                <a:solidFill>
                  <a:srgbClr val="0000FF"/>
                </a:solidFill>
                <a:latin typeface="Consolas" panose="020B0609020204030204" pitchFamily="49" charset="0"/>
              </a:rPr>
              <a:t>1 1</a:t>
            </a:r>
            <a:r>
              <a:rPr lang="en-GB" sz="2000" b="1" dirty="0">
                <a:solidFill>
                  <a:srgbClr val="0000FF"/>
                </a:solidFill>
                <a:latin typeface="Consolas" panose="020B0609020204030204" pitchFamily="49" charset="0"/>
              </a:rPr>
              <a:t>]))))</a:t>
            </a:r>
          </a:p>
          <a:p>
            <a:pPr lvl="0"/>
            <a:endParaRPr lang="en-GB" sz="2000" b="1" dirty="0">
              <a:solidFill>
                <a:srgbClr val="0000FF"/>
              </a:solidFill>
              <a:latin typeface="Lucida Sans Typewriter Regular" pitchFamily="49"/>
            </a:endParaRPr>
          </a:p>
          <a:p>
            <a:pPr lvl="0"/>
            <a:r>
              <a:rPr lang="en-GB" sz="2400" dirty="0">
                <a:latin typeface="Palatino Linotype" panose="02040502050505030304" pitchFamily="18" charset="0"/>
              </a:rPr>
              <a:t>Note that we are indexing the variables within a given parameter list starting at </a:t>
            </a:r>
            <a:r>
              <a:rPr lang="en-GB" sz="2000" b="1" i="1" dirty="0" smtClean="0">
                <a:solidFill>
                  <a:srgbClr val="0000FF"/>
                </a:solidFill>
                <a:latin typeface="Consolas" panose="020B0609020204030204" pitchFamily="49" charset="0"/>
              </a:rPr>
              <a:t>1</a:t>
            </a:r>
            <a:r>
              <a:rPr lang="en-GB" sz="2400" dirty="0" smtClean="0">
                <a:latin typeface="Palatino Linotype" panose="02040502050505030304" pitchFamily="18" charset="0"/>
              </a:rPr>
              <a:t>, </a:t>
            </a:r>
            <a:r>
              <a:rPr lang="en-GB" sz="2400" dirty="0">
                <a:latin typeface="Palatino Linotype" panose="02040502050505030304" pitchFamily="18" charset="0"/>
              </a:rPr>
              <a:t>not </a:t>
            </a:r>
            <a:r>
              <a:rPr lang="en-GB" sz="2000" b="1" i="1" dirty="0">
                <a:solidFill>
                  <a:srgbClr val="0000FF"/>
                </a:solidFill>
                <a:latin typeface="Consolas" panose="020B0609020204030204" pitchFamily="49" charset="0"/>
              </a:rPr>
              <a:t>0</a:t>
            </a:r>
            <a:r>
              <a:rPr lang="en-GB" sz="2400" dirty="0">
                <a:latin typeface="Palatino Linotype" panose="02040502050505030304" pitchFamily="18" charset="0"/>
              </a:rPr>
              <a:t>.  In the context of intermediate </a:t>
            </a:r>
            <a:r>
              <a:rPr lang="en-GB" sz="2400" dirty="0" smtClean="0">
                <a:latin typeface="Palatino Linotype" panose="02040502050505030304" pitchFamily="18" charset="0"/>
              </a:rPr>
              <a:t>representations </a:t>
            </a:r>
            <a:r>
              <a:rPr lang="en-GB" sz="2400" dirty="0">
                <a:latin typeface="Palatino Linotype" panose="02040502050505030304" pitchFamily="18" charset="0"/>
              </a:rPr>
              <a:t>used for compilation, indexing typically starts at </a:t>
            </a:r>
            <a:r>
              <a:rPr lang="en-GB" sz="2000" b="1" i="1" dirty="0" smtClean="0">
                <a:solidFill>
                  <a:srgbClr val="0000FF"/>
                </a:solidFill>
                <a:latin typeface="Consolas" panose="020B0609020204030204" pitchFamily="49" charset="0"/>
              </a:rPr>
              <a:t>0</a:t>
            </a:r>
            <a:r>
              <a:rPr lang="en-GB" sz="2400" dirty="0" smtClean="0">
                <a:latin typeface="Palatino Linotype" panose="02040502050505030304" pitchFamily="18" charset="0"/>
              </a:rPr>
              <a:t> </a:t>
            </a:r>
            <a:r>
              <a:rPr lang="en-GB" sz="2400" dirty="0">
                <a:latin typeface="Palatino Linotype" panose="02040502050505030304" pitchFamily="18" charset="0"/>
              </a:rPr>
              <a:t>(because the corresponding addressing arithmetic uses an offset of </a:t>
            </a:r>
            <a:r>
              <a:rPr lang="en-GB" sz="2000" b="1" i="1" dirty="0" smtClean="0">
                <a:solidFill>
                  <a:srgbClr val="0000FF"/>
                </a:solidFill>
                <a:latin typeface="Consolas" panose="020B0609020204030204" pitchFamily="49" charset="0"/>
              </a:rPr>
              <a:t>0</a:t>
            </a:r>
            <a:r>
              <a:rPr lang="en-GB" sz="2400" dirty="0" smtClean="0">
                <a:solidFill>
                  <a:schemeClr val="tx1"/>
                </a:solidFill>
                <a:latin typeface="Palatino Linotype" panose="02040502050505030304" pitchFamily="18" charset="0"/>
              </a:rPr>
              <a:t>).</a:t>
            </a:r>
            <a:endParaRPr lang="en-GB" sz="2400" dirty="0">
              <a:solidFill>
                <a:schemeClr val="tx1"/>
              </a:solidFill>
              <a:latin typeface="Palatino Linotype" panose="020405020505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8679" y="228240"/>
            <a:ext cx="7769160" cy="1236959"/>
          </a:xfrm>
        </p:spPr>
        <p:txBody>
          <a:bodyPr wrap="square">
            <a:spAutoFit/>
          </a:bodyPr>
          <a:lstStyle/>
          <a:p>
            <a:pPr lvl="0">
              <a:lnSpc>
                <a:spcPct val="100000"/>
              </a:lnSpc>
            </a:pPr>
            <a:r>
              <a:rPr lang="en-GB" sz="4000"/>
              <a:t>Variables</a:t>
            </a:r>
            <a:r>
              <a:rPr lang="en-GB" sz="2000">
                <a:latin typeface="Lucida Grande" pitchFamily="18"/>
              </a:rPr>
              <a:t/>
            </a:r>
            <a:br>
              <a:rPr lang="en-GB" sz="2000">
                <a:latin typeface="Lucida Grande" pitchFamily="18"/>
              </a:rPr>
            </a:br>
            <a:endParaRPr lang="en-GB" sz="2000">
              <a:latin typeface="Lucida Grande" pitchFamily="18"/>
            </a:endParaRPr>
          </a:p>
        </p:txBody>
      </p:sp>
      <p:sp>
        <p:nvSpPr>
          <p:cNvPr id="3" name="Freeform 2"/>
          <p:cNvSpPr/>
          <p:nvPr/>
        </p:nvSpPr>
        <p:spPr>
          <a:xfrm>
            <a:off x="685799" y="1371599"/>
            <a:ext cx="8229600" cy="621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342900" marR="0" lvl="0" indent="-342900" algn="l" rtl="0" hangingPunct="1">
              <a:lnSpc>
                <a:spcPct val="90000"/>
              </a:lnSpc>
              <a:spcBef>
                <a:spcPts val="499"/>
              </a:spcBef>
              <a:spcAft>
                <a:spcPts val="0"/>
              </a:spcAft>
              <a:buClr>
                <a:srgbClr val="000000"/>
              </a:buClr>
              <a:buSzPct val="100000"/>
              <a:buFont typeface="Arial" panose="020B0604020202020204" pitchFamily="34" charset="0"/>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200" b="0" i="0" u="none" strike="noStrike" baseline="0" dirty="0">
                <a:ln>
                  <a:noFill/>
                </a:ln>
                <a:solidFill>
                  <a:srgbClr val="000000"/>
                </a:solidFill>
                <a:latin typeface="Times New Roman" pitchFamily="18"/>
                <a:ea typeface="MS Gothic" pitchFamily="2"/>
                <a:cs typeface="MS Gothic" pitchFamily="2"/>
              </a:rPr>
              <a:t>What is a variable</a:t>
            </a:r>
            <a:r>
              <a:rPr lang="en-GB" sz="2200" b="0" i="0" u="none" strike="noStrike" baseline="0" dirty="0" smtClean="0">
                <a:ln>
                  <a:noFill/>
                </a:ln>
                <a:solidFill>
                  <a:srgbClr val="000000"/>
                </a:solidFill>
                <a:latin typeface="Times New Roman" pitchFamily="18"/>
                <a:ea typeface="MS Gothic" pitchFamily="2"/>
                <a:cs typeface="MS Gothic" pitchFamily="2"/>
              </a:rPr>
              <a:t>?</a:t>
            </a:r>
            <a:br>
              <a:rPr lang="en-GB" sz="2200" b="0" i="0" u="none" strike="noStrike" baseline="0" dirty="0" smtClean="0">
                <a:ln>
                  <a:noFill/>
                </a:ln>
                <a:solidFill>
                  <a:srgbClr val="000000"/>
                </a:solidFill>
                <a:latin typeface="Times New Roman" pitchFamily="18"/>
                <a:ea typeface="MS Gothic" pitchFamily="2"/>
                <a:cs typeface="MS Gothic" pitchFamily="2"/>
              </a:rPr>
            </a:br>
            <a:r>
              <a:rPr lang="en-GB" sz="2200" b="0" i="0" u="none" strike="noStrike" baseline="0" dirty="0" smtClean="0">
                <a:ln>
                  <a:noFill/>
                </a:ln>
                <a:solidFill>
                  <a:srgbClr val="000000"/>
                </a:solidFill>
                <a:latin typeface="Times New Roman" pitchFamily="18"/>
                <a:ea typeface="MS Gothic" pitchFamily="2"/>
                <a:cs typeface="MS Gothic" pitchFamily="2"/>
              </a:rPr>
              <a:t/>
            </a:r>
            <a:br>
              <a:rPr lang="en-GB" sz="2200" b="0" i="0" u="none" strike="noStrike" baseline="0" dirty="0" smtClean="0">
                <a:ln>
                  <a:noFill/>
                </a:ln>
                <a:solidFill>
                  <a:srgbClr val="000000"/>
                </a:solidFill>
                <a:latin typeface="Times New Roman" pitchFamily="18"/>
                <a:ea typeface="MS Gothic" pitchFamily="2"/>
                <a:cs typeface="MS Gothic" pitchFamily="2"/>
              </a:rPr>
            </a:br>
            <a:r>
              <a:rPr lang="en-GB" sz="1800" b="0" i="0" u="none" strike="noStrike" baseline="0" dirty="0" smtClean="0">
                <a:ln>
                  <a:noFill/>
                </a:ln>
                <a:solidFill>
                  <a:srgbClr val="000000"/>
                </a:solidFill>
                <a:latin typeface="Times New Roman" pitchFamily="18"/>
                <a:ea typeface="MS Gothic" pitchFamily="2"/>
                <a:cs typeface="MS Gothic" pitchFamily="2"/>
              </a:rPr>
              <a:t>A </a:t>
            </a:r>
            <a:r>
              <a:rPr lang="en-GB" sz="1800" b="0" i="0" u="none" strike="noStrike" baseline="0" dirty="0">
                <a:ln>
                  <a:noFill/>
                </a:ln>
                <a:solidFill>
                  <a:srgbClr val="000000"/>
                </a:solidFill>
                <a:latin typeface="Times New Roman" pitchFamily="18"/>
                <a:ea typeface="MS Gothic" pitchFamily="2"/>
                <a:cs typeface="MS Gothic" pitchFamily="2"/>
              </a:rPr>
              <a:t>legal symbol </a:t>
            </a:r>
            <a:r>
              <a:rPr lang="en-GB" dirty="0" smtClean="0">
                <a:solidFill>
                  <a:srgbClr val="000000"/>
                </a:solidFill>
                <a:latin typeface="Times New Roman" pitchFamily="18"/>
                <a:ea typeface="MS Gothic" pitchFamily="2"/>
                <a:cs typeface="MS Gothic" pitchFamily="2"/>
              </a:rPr>
              <a:t>(typically an alphanumeric identifier) </a:t>
            </a:r>
            <a:r>
              <a:rPr lang="en-GB" sz="1800" b="0" i="0" u="none" strike="noStrike" baseline="0" dirty="0" smtClean="0">
                <a:ln>
                  <a:noFill/>
                </a:ln>
                <a:solidFill>
                  <a:srgbClr val="000000"/>
                </a:solidFill>
                <a:latin typeface="Times New Roman" pitchFamily="18"/>
                <a:ea typeface="MS Gothic" pitchFamily="2"/>
                <a:cs typeface="MS Gothic" pitchFamily="2"/>
              </a:rPr>
              <a:t>without </a:t>
            </a:r>
            <a:r>
              <a:rPr lang="en-GB" sz="1800" b="0" i="0" u="none" strike="noStrike" baseline="0" dirty="0">
                <a:ln>
                  <a:noFill/>
                </a:ln>
                <a:solidFill>
                  <a:srgbClr val="000000"/>
                </a:solidFill>
                <a:latin typeface="Times New Roman" pitchFamily="18"/>
                <a:ea typeface="MS Gothic" pitchFamily="2"/>
                <a:cs typeface="MS Gothic" pitchFamily="2"/>
              </a:rPr>
              <a:t>a pre-defined (reserved) meaning that can be bound to a value (and perhaps rebound to a different value) during program execution.</a:t>
            </a:r>
          </a:p>
          <a:p>
            <a:pPr marL="800100" lvl="2" indent="-342900">
              <a:spcBef>
                <a:spcPts val="697"/>
              </a:spcBef>
              <a:buClr>
                <a:srgbClr val="000000"/>
              </a:buClr>
              <a:buSzPct val="100000"/>
              <a:buFont typeface="Arial" panose="020B0604020202020204" pitchFamily="34" charset="0"/>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 pos="9277200" algn="l"/>
                <a:tab pos="9734400" algn="l"/>
                <a:tab pos="10191600" algn="l"/>
              </a:tabLst>
            </a:pPr>
            <a:r>
              <a:rPr lang="en-GB" sz="2000" b="0" i="0" u="none" strike="noStrike" baseline="0" dirty="0">
                <a:ln>
                  <a:noFill/>
                </a:ln>
                <a:solidFill>
                  <a:srgbClr val="000000"/>
                </a:solidFill>
                <a:latin typeface="Times New Roman" pitchFamily="18"/>
                <a:ea typeface="MS Gothic" pitchFamily="2"/>
                <a:cs typeface="MS Gothic" pitchFamily="2"/>
              </a:rPr>
              <a:t>Examples in Scheme/Java</a:t>
            </a:r>
            <a:br>
              <a:rPr lang="en-GB" sz="2000" b="0" i="0" u="none" strike="noStrike" baseline="0" dirty="0">
                <a:ln>
                  <a:noFill/>
                </a:ln>
                <a:solidFill>
                  <a:srgbClr val="000000"/>
                </a:solidFill>
                <a:latin typeface="Times New Roman" pitchFamily="18"/>
                <a:ea typeface="MS Gothic" pitchFamily="2"/>
                <a:cs typeface="MS Gothic" pitchFamily="2"/>
              </a:rPr>
            </a:br>
            <a:r>
              <a:rPr lang="en-GB" sz="2000" b="0" i="0" u="none" strike="noStrike" baseline="0" dirty="0" smtClean="0">
                <a:ln>
                  <a:noFill/>
                </a:ln>
                <a:solidFill>
                  <a:srgbClr val="000000"/>
                </a:solidFill>
                <a:latin typeface="Times New Roman" pitchFamily="18"/>
                <a:ea typeface="MS Gothic" pitchFamily="2"/>
                <a:cs typeface="MS Gothic" pitchFamily="2"/>
              </a:rPr>
              <a:t>   </a:t>
            </a:r>
            <a:r>
              <a:rPr lang="en-GB" b="1" i="0" u="none" strike="noStrike" baseline="0" dirty="0" smtClean="0">
                <a:ln>
                  <a:noFill/>
                </a:ln>
                <a:solidFill>
                  <a:srgbClr val="0000FF"/>
                </a:solidFill>
                <a:latin typeface="Lucida Sans Typewriter" pitchFamily="18"/>
                <a:ea typeface="MS Gothic" pitchFamily="2"/>
                <a:cs typeface="MS Gothic" pitchFamily="2"/>
              </a:rPr>
              <a:t>x   </a:t>
            </a:r>
            <a:r>
              <a:rPr lang="en-GB" b="1" i="0" u="none" strike="noStrike" baseline="0" dirty="0">
                <a:ln>
                  <a:noFill/>
                </a:ln>
                <a:solidFill>
                  <a:srgbClr val="0000FF"/>
                </a:solidFill>
                <a:latin typeface="Lucida Sans Typewriter" pitchFamily="18"/>
                <a:ea typeface="MS Gothic" pitchFamily="2"/>
                <a:cs typeface="MS Gothic" pitchFamily="2"/>
              </a:rPr>
              <a:t>y   z</a:t>
            </a:r>
          </a:p>
          <a:p>
            <a:pPr marL="800100" lvl="2" indent="-342900">
              <a:spcBef>
                <a:spcPts val="697"/>
              </a:spcBef>
              <a:buClr>
                <a:srgbClr val="000000"/>
              </a:buClr>
              <a:buSzPct val="100000"/>
              <a:buFont typeface="Arial" panose="020B0604020202020204" pitchFamily="34" charset="0"/>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dirty="0">
                <a:ln>
                  <a:noFill/>
                </a:ln>
                <a:solidFill>
                  <a:srgbClr val="000000"/>
                </a:solidFill>
                <a:latin typeface="Times New Roman" pitchFamily="18"/>
                <a:ea typeface="MS Gothic" pitchFamily="2"/>
                <a:cs typeface="MS Gothic" pitchFamily="2"/>
              </a:rPr>
              <a:t>Non-examples in Java</a:t>
            </a:r>
            <a:br>
              <a:rPr lang="en-GB" sz="2000" b="0" i="0" u="none" strike="noStrike" baseline="0" dirty="0">
                <a:ln>
                  <a:noFill/>
                </a:ln>
                <a:solidFill>
                  <a:srgbClr val="000000"/>
                </a:solidFill>
                <a:latin typeface="Times New Roman" pitchFamily="18"/>
                <a:ea typeface="MS Gothic" pitchFamily="2"/>
                <a:cs typeface="MS Gothic" pitchFamily="2"/>
              </a:rPr>
            </a:br>
            <a:r>
              <a:rPr lang="en-GB" sz="2000" b="0" i="0" u="none" strike="noStrike" baseline="0" dirty="0" smtClean="0">
                <a:ln>
                  <a:noFill/>
                </a:ln>
                <a:solidFill>
                  <a:srgbClr val="000000"/>
                </a:solidFill>
                <a:latin typeface="Times New Roman" pitchFamily="18"/>
                <a:ea typeface="MS Gothic" pitchFamily="2"/>
                <a:cs typeface="MS Gothic" pitchFamily="2"/>
              </a:rPr>
              <a:t>   </a:t>
            </a:r>
            <a:r>
              <a:rPr lang="en-GB" b="1" i="0" u="none" strike="noStrike" baseline="0" dirty="0" smtClean="0">
                <a:ln>
                  <a:noFill/>
                </a:ln>
                <a:solidFill>
                  <a:srgbClr val="0000FF"/>
                </a:solidFill>
                <a:latin typeface="Lucida Sans Typewriter Regular" pitchFamily="49"/>
                <a:ea typeface="MS Gothic" pitchFamily="2"/>
                <a:cs typeface="MS Gothic" pitchFamily="2"/>
              </a:rPr>
              <a:t>+  </a:t>
            </a:r>
            <a:r>
              <a:rPr lang="en-GB" b="1" i="0" u="none" strike="noStrike" baseline="0" dirty="0">
                <a:ln>
                  <a:noFill/>
                </a:ln>
                <a:solidFill>
                  <a:srgbClr val="0000FF"/>
                </a:solidFill>
                <a:latin typeface="Lucida Sans Typewriter Regular" pitchFamily="49"/>
                <a:ea typeface="MS Gothic" pitchFamily="2"/>
                <a:cs typeface="MS Gothic" pitchFamily="2"/>
              </a:rPr>
              <a:t>null true false 7f throw new if else</a:t>
            </a:r>
          </a:p>
          <a:p>
            <a:pPr marL="800100" lvl="2" indent="-342900">
              <a:spcBef>
                <a:spcPts val="697"/>
              </a:spcBef>
              <a:buClr>
                <a:srgbClr val="000000"/>
              </a:buClr>
              <a:buSzPct val="100000"/>
              <a:buFont typeface="Arial" panose="020B0604020202020204" pitchFamily="34" charset="0"/>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dirty="0">
                <a:ln>
                  <a:noFill/>
                </a:ln>
                <a:solidFill>
                  <a:srgbClr val="000000"/>
                </a:solidFill>
                <a:latin typeface="Times New Roman" pitchFamily="18"/>
                <a:ea typeface="MS Gothic" pitchFamily="2"/>
                <a:cs typeface="MS Gothic" pitchFamily="2"/>
              </a:rPr>
              <a:t>Complication in Java: variables </a:t>
            </a:r>
            <a:r>
              <a:rPr lang="en-GB" sz="2000" b="0" i="1" u="none" strike="noStrike" baseline="0" dirty="0">
                <a:ln>
                  <a:noFill/>
                </a:ln>
                <a:solidFill>
                  <a:srgbClr val="000000"/>
                </a:solidFill>
                <a:latin typeface="Times New Roman" pitchFamily="18"/>
                <a:ea typeface="MS Gothic" pitchFamily="2"/>
                <a:cs typeface="MS Gothic" pitchFamily="2"/>
              </a:rPr>
              <a:t>vs</a:t>
            </a:r>
            <a:r>
              <a:rPr lang="en-GB" sz="2000" b="0" i="0" u="none" strike="noStrike" baseline="0" dirty="0">
                <a:ln>
                  <a:noFill/>
                </a:ln>
                <a:solidFill>
                  <a:srgbClr val="000000"/>
                </a:solidFill>
                <a:latin typeface="Times New Roman" pitchFamily="18"/>
                <a:ea typeface="MS Gothic" pitchFamily="2"/>
                <a:cs typeface="MS Gothic" pitchFamily="2"/>
              </a:rPr>
              <a:t>. fields</a:t>
            </a:r>
          </a:p>
          <a:p>
            <a:pPr marL="342900" marR="0" lvl="0" indent="-342900" algn="l" rtl="0" hangingPunct="1">
              <a:lnSpc>
                <a:spcPct val="90000"/>
              </a:lnSpc>
              <a:spcBef>
                <a:spcPts val="598"/>
              </a:spcBef>
              <a:spcAft>
                <a:spcPts val="0"/>
              </a:spcAft>
              <a:buClr>
                <a:srgbClr val="000000"/>
              </a:buClr>
              <a:buSzPct val="100000"/>
              <a:buFont typeface="Arial" panose="020B0604020202020204" pitchFamily="34" charset="0"/>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200" b="0" i="0" u="none" strike="noStrike" baseline="0" dirty="0">
                <a:ln>
                  <a:noFill/>
                </a:ln>
                <a:solidFill>
                  <a:srgbClr val="000000"/>
                </a:solidFill>
                <a:latin typeface="Times New Roman" pitchFamily="18"/>
                <a:ea typeface="MS Gothic" pitchFamily="2"/>
                <a:cs typeface="MS Gothic" pitchFamily="2"/>
              </a:rPr>
              <a:t>What happens when the same name is used for more than one variable?</a:t>
            </a:r>
          </a:p>
          <a:p>
            <a:pPr marL="800100" lvl="2" indent="-342900">
              <a:spcBef>
                <a:spcPts val="697"/>
              </a:spcBef>
              <a:buClr>
                <a:srgbClr val="000000"/>
              </a:buClr>
              <a:buSzPct val="100000"/>
              <a:buFont typeface="Arial" panose="020B0604020202020204" pitchFamily="34" charset="0"/>
              <a:buChar char="•"/>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GB" sz="2000" b="0" i="0" u="none" strike="noStrike" baseline="0" dirty="0">
                <a:ln>
                  <a:noFill/>
                </a:ln>
                <a:solidFill>
                  <a:srgbClr val="000000"/>
                </a:solidFill>
                <a:latin typeface="Times New Roman" pitchFamily="18"/>
                <a:ea typeface="MS Gothic" pitchFamily="2"/>
                <a:cs typeface="MS Gothic" pitchFamily="2"/>
              </a:rPr>
              <a:t>Example in Scheme:</a:t>
            </a:r>
          </a:p>
          <a:p>
            <a:pPr marL="323640" marR="0" lvl="0" indent="-323640" algn="l" rtl="0" hangingPunct="1">
              <a:lnSpc>
                <a:spcPct val="100000"/>
              </a:lnSpc>
              <a:spcBef>
                <a:spcPts val="697"/>
              </a:spcBef>
              <a:spcAft>
                <a:spcPts val="0"/>
              </a:spcAft>
              <a:buNone/>
              <a:tabLst>
                <a:tab pos="323640" algn="l"/>
                <a:tab pos="780840" algn="l"/>
                <a:tab pos="1238040" algn="l"/>
                <a:tab pos="1695239" algn="l"/>
                <a:tab pos="2152440" algn="l"/>
                <a:tab pos="2609640" algn="l"/>
                <a:tab pos="3066839" algn="l"/>
                <a:tab pos="3524040" algn="l"/>
                <a:tab pos="3981240" algn="l"/>
                <a:tab pos="4438440" algn="l"/>
                <a:tab pos="4895640" algn="l"/>
                <a:tab pos="5352840" algn="l"/>
                <a:tab pos="5810039" algn="l"/>
                <a:tab pos="6267240" algn="l"/>
                <a:tab pos="6724439" algn="l"/>
                <a:tab pos="7181640" algn="l"/>
                <a:tab pos="7638840" algn="l"/>
                <a:tab pos="8096040" algn="l"/>
                <a:tab pos="8553240" algn="l"/>
                <a:tab pos="9010440" algn="l"/>
                <a:tab pos="9467640" algn="l"/>
              </a:tabLst>
            </a:pPr>
            <a:r>
              <a:rPr lang="en-GB" sz="2400" b="0" i="0" u="none" strike="noStrike" baseline="0" dirty="0">
                <a:ln>
                  <a:noFill/>
                </a:ln>
                <a:solidFill>
                  <a:srgbClr val="000000"/>
                </a:solidFill>
                <a:latin typeface="Times New Roman" pitchFamily="18"/>
                <a:ea typeface="MS Gothic" pitchFamily="2"/>
                <a:cs typeface="MS Gothic" pitchFamily="2"/>
              </a:rPr>
              <a:t>          </a:t>
            </a:r>
            <a:r>
              <a:rPr lang="en-GB" sz="2400" b="0" i="0" u="none" strike="noStrike" baseline="0" dirty="0" smtClean="0">
                <a:ln>
                  <a:noFill/>
                </a:ln>
                <a:solidFill>
                  <a:srgbClr val="000000"/>
                </a:solidFill>
                <a:latin typeface="Times New Roman" pitchFamily="18"/>
                <a:ea typeface="MS Gothic" pitchFamily="2"/>
                <a:cs typeface="MS Gothic" pitchFamily="2"/>
              </a:rPr>
              <a:t>  </a:t>
            </a:r>
            <a:r>
              <a:rPr lang="en-GB" sz="1800" b="1" i="0" u="none" strike="noStrike" baseline="0" dirty="0" smtClean="0">
                <a:ln>
                  <a:noFill/>
                </a:ln>
                <a:solidFill>
                  <a:srgbClr val="0000FF"/>
                </a:solidFill>
                <a:latin typeface="Lucida Sans Typewriter Regular" pitchFamily="49"/>
                <a:ea typeface="MS Gothic" pitchFamily="2"/>
                <a:cs typeface="MS Gothic" pitchFamily="2"/>
              </a:rPr>
              <a:t>(</a:t>
            </a:r>
            <a:r>
              <a:rPr lang="en-GB" sz="1800" b="1" i="0" u="none" strike="noStrike" baseline="0" dirty="0">
                <a:ln>
                  <a:noFill/>
                </a:ln>
                <a:solidFill>
                  <a:srgbClr val="0000FF"/>
                </a:solidFill>
                <a:latin typeface="Lucida Sans Typewriter Regular" pitchFamily="49"/>
                <a:ea typeface="MS Gothic" pitchFamily="2"/>
                <a:cs typeface="MS Gothic" pitchFamily="2"/>
              </a:rPr>
              <a:t>lambda (x) (x (lambda (x) x)))</a:t>
            </a:r>
            <a:r>
              <a:rPr lang="en-GB" sz="2400" b="1" i="0" u="none" strike="noStrike" baseline="0" dirty="0">
                <a:ln>
                  <a:noFill/>
                </a:ln>
                <a:solidFill>
                  <a:srgbClr val="000000"/>
                </a:solidFill>
                <a:latin typeface="Times New Roman" pitchFamily="18"/>
                <a:ea typeface="MS Gothic" pitchFamily="2"/>
                <a:cs typeface="MS Gothic" pitchFamily="2"/>
              </a:rPr>
              <a:t/>
            </a:r>
            <a:br>
              <a:rPr lang="en-GB" sz="2400" b="1" i="0" u="none" strike="noStrike" baseline="0" dirty="0">
                <a:ln>
                  <a:noFill/>
                </a:ln>
                <a:solidFill>
                  <a:srgbClr val="000000"/>
                </a:solidFill>
                <a:latin typeface="Times New Roman" pitchFamily="18"/>
                <a:ea typeface="MS Gothic" pitchFamily="2"/>
                <a:cs typeface="MS Gothic" pitchFamily="2"/>
              </a:rPr>
            </a:br>
            <a:r>
              <a:rPr lang="en-GB" sz="2400" b="1" i="0" u="none" strike="noStrike" baseline="0" dirty="0">
                <a:ln>
                  <a:noFill/>
                </a:ln>
                <a:solidFill>
                  <a:srgbClr val="000000"/>
                </a:solidFill>
                <a:latin typeface="Times New Roman" pitchFamily="18"/>
                <a:ea typeface="MS Gothic" pitchFamily="2"/>
                <a:cs typeface="MS Gothic" pitchFamily="2"/>
              </a:rPr>
              <a:t/>
            </a:r>
            <a:br>
              <a:rPr lang="en-GB" sz="2400" b="1" i="0" u="none" strike="noStrike" baseline="0" dirty="0">
                <a:ln>
                  <a:noFill/>
                </a:ln>
                <a:solidFill>
                  <a:srgbClr val="000000"/>
                </a:solidFill>
                <a:latin typeface="Times New Roman" pitchFamily="18"/>
                <a:ea typeface="MS Gothic" pitchFamily="2"/>
                <a:cs typeface="MS Gothic" pitchFamily="2"/>
              </a:rPr>
            </a:br>
            <a:r>
              <a:rPr lang="en-GB" sz="2400" b="0" i="0" u="none" strike="noStrike" baseline="0" dirty="0">
                <a:ln>
                  <a:noFill/>
                </a:ln>
                <a:solidFill>
                  <a:srgbClr val="000000"/>
                </a:solidFill>
                <a:latin typeface="Times New Roman" pitchFamily="18"/>
                <a:ea typeface="MS Gothic" pitchFamily="2"/>
                <a:cs typeface="MS Gothic" pitchFamily="2"/>
              </a:rPr>
              <a:t>We use </a:t>
            </a:r>
            <a:r>
              <a:rPr lang="en-GB" sz="2400" b="0" i="1" u="none" strike="noStrike" baseline="0" dirty="0">
                <a:ln>
                  <a:noFill/>
                </a:ln>
                <a:solidFill>
                  <a:srgbClr val="000000"/>
                </a:solidFill>
                <a:latin typeface="Times New Roman" pitchFamily="18"/>
                <a:ea typeface="MS Gothic" pitchFamily="2"/>
                <a:cs typeface="MS Gothic" pitchFamily="2"/>
              </a:rPr>
              <a:t>scoping</a:t>
            </a:r>
            <a:r>
              <a:rPr lang="en-GB" sz="2400" b="0" i="0" u="none" strike="noStrike" baseline="0" dirty="0">
                <a:ln>
                  <a:noFill/>
                </a:ln>
                <a:solidFill>
                  <a:srgbClr val="000000"/>
                </a:solidFill>
                <a:latin typeface="Times New Roman" pitchFamily="18"/>
                <a:ea typeface="MS Gothic" pitchFamily="2"/>
                <a:cs typeface="MS Gothic" pitchFamily="2"/>
              </a:rPr>
              <a:t> rules to distinguish them.</a:t>
            </a:r>
          </a:p>
          <a:p>
            <a:pPr marL="323640" marR="0" lvl="0" indent="-323640" algn="l" rtl="0" hangingPunct="1">
              <a:lnSpc>
                <a:spcPct val="90000"/>
              </a:lnSpc>
              <a:spcBef>
                <a:spcPts val="448"/>
              </a:spcBef>
              <a:spcAft>
                <a:spcPts val="0"/>
              </a:spcAft>
              <a:buNone/>
              <a:tabLst>
                <a:tab pos="323640" algn="l"/>
                <a:tab pos="780840" algn="l"/>
                <a:tab pos="1238040" algn="l"/>
                <a:tab pos="1695239" algn="l"/>
                <a:tab pos="2152440" algn="l"/>
                <a:tab pos="2609640" algn="l"/>
                <a:tab pos="3066839" algn="l"/>
                <a:tab pos="3524040" algn="l"/>
                <a:tab pos="3981240" algn="l"/>
                <a:tab pos="4438440" algn="l"/>
                <a:tab pos="4895640" algn="l"/>
                <a:tab pos="5352840" algn="l"/>
                <a:tab pos="5810039" algn="l"/>
                <a:tab pos="6267240" algn="l"/>
                <a:tab pos="6724439" algn="l"/>
                <a:tab pos="7181640" algn="l"/>
                <a:tab pos="7638840" algn="l"/>
                <a:tab pos="8096040" algn="l"/>
                <a:tab pos="8553240" algn="l"/>
                <a:tab pos="9010440" algn="l"/>
                <a:tab pos="9467640" algn="l"/>
              </a:tabLst>
            </a:pPr>
            <a:endParaRPr lang="en-GB" sz="2400" b="0" i="0" u="none" strike="noStrike" baseline="0" dirty="0">
              <a:ln>
                <a:noFill/>
              </a:ln>
              <a:solidFill>
                <a:srgbClr val="000000"/>
              </a:solidFill>
              <a:latin typeface="Times New Roman" pitchFamily="18"/>
              <a:ea typeface="MS Gothic" pitchFamily="2"/>
              <a:cs typeface="MS Gothic" pitchFamily="2"/>
            </a:endParaRPr>
          </a:p>
          <a:p>
            <a:pPr marL="323640" marR="0" lvl="0" indent="-323640" algn="l" rtl="0" hangingPunct="1">
              <a:lnSpc>
                <a:spcPct val="90000"/>
              </a:lnSpc>
              <a:spcBef>
                <a:spcPts val="499"/>
              </a:spcBef>
              <a:spcAft>
                <a:spcPts val="0"/>
              </a:spcAft>
              <a:buNone/>
              <a:tabLst>
                <a:tab pos="323640" algn="l"/>
                <a:tab pos="780840" algn="l"/>
                <a:tab pos="1238040" algn="l"/>
                <a:tab pos="1695239" algn="l"/>
                <a:tab pos="2152440" algn="l"/>
                <a:tab pos="2609640" algn="l"/>
                <a:tab pos="3066839" algn="l"/>
                <a:tab pos="3524040" algn="l"/>
                <a:tab pos="3981240" algn="l"/>
                <a:tab pos="4438440" algn="l"/>
                <a:tab pos="4895640" algn="l"/>
                <a:tab pos="5352840" algn="l"/>
                <a:tab pos="5810039" algn="l"/>
                <a:tab pos="6267240" algn="l"/>
                <a:tab pos="6724439" algn="l"/>
                <a:tab pos="7181640" algn="l"/>
                <a:tab pos="7638840" algn="l"/>
                <a:tab pos="8096040" algn="l"/>
                <a:tab pos="8553240" algn="l"/>
                <a:tab pos="9010440" algn="l"/>
                <a:tab pos="9467640" algn="l"/>
              </a:tabLst>
            </a:pPr>
            <a:endParaRPr lang="en-GB" sz="2400" b="0" i="0" u="none" strike="noStrike" baseline="0" dirty="0">
              <a:ln>
                <a:noFill/>
              </a:ln>
              <a:solidFill>
                <a:srgbClr val="000000"/>
              </a:solidFill>
              <a:latin typeface="Times New Roman" pitchFamily="18"/>
              <a:ea typeface="MS Gothic" pitchFamily="2"/>
              <a:cs typeface="MS Gothic"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178846"/>
            <a:ext cx="7772400" cy="710067"/>
          </a:xfrm>
        </p:spPr>
        <p:txBody>
          <a:bodyPr wrap="square">
            <a:spAutoFit/>
          </a:bodyPr>
          <a:lstStyle/>
          <a:p>
            <a:pPr lvl="0">
              <a:lnSpc>
                <a:spcPct val="100000"/>
              </a:lnSpc>
            </a:pPr>
            <a:r>
              <a:rPr lang="en-GB" sz="4000" dirty="0">
                <a:latin typeface="Times New Roman" panose="02020603050405020304" pitchFamily="18" charset="0"/>
                <a:cs typeface="Times New Roman" panose="02020603050405020304" pitchFamily="18" charset="0"/>
              </a:rPr>
              <a:t>Some scoping examples</a:t>
            </a:r>
          </a:p>
        </p:txBody>
      </p:sp>
      <p:sp>
        <p:nvSpPr>
          <p:cNvPr id="3" name="Text Placeholder 2"/>
          <p:cNvSpPr txBox="1">
            <a:spLocks noGrp="1"/>
          </p:cNvSpPr>
          <p:nvPr>
            <p:ph type="body" idx="4294967295"/>
          </p:nvPr>
        </p:nvSpPr>
        <p:spPr>
          <a:xfrm>
            <a:off x="727200" y="1143000"/>
            <a:ext cx="7772400" cy="5470560"/>
          </a:xfrm>
        </p:spPr>
        <p:txBody>
          <a:bodyPr wrap="square"/>
          <a:lstStyle/>
          <a:p>
            <a:pPr marL="703080" lvl="0" indent="-514439">
              <a:lnSpc>
                <a:spcPct val="90000"/>
              </a:lnSpc>
              <a:spcBef>
                <a:spcPts val="323"/>
              </a:spcBef>
              <a:tabLst>
                <a:tab pos="703080" algn="l"/>
                <a:tab pos="817200" algn="l"/>
                <a:tab pos="1274400" algn="l"/>
                <a:tab pos="1731599" algn="l"/>
                <a:tab pos="2188799" algn="l"/>
                <a:tab pos="2645999" algn="l"/>
                <a:tab pos="3103199" algn="l"/>
                <a:tab pos="3560400" algn="l"/>
                <a:tab pos="4017599" algn="l"/>
                <a:tab pos="4474800" algn="l"/>
                <a:tab pos="4931999" algn="l"/>
                <a:tab pos="5389200" algn="l"/>
                <a:tab pos="5846400" algn="l"/>
                <a:tab pos="6303600" algn="l"/>
                <a:tab pos="6760800" algn="l"/>
                <a:tab pos="7218000" algn="l"/>
                <a:tab pos="7675200" algn="l"/>
                <a:tab pos="8132400" algn="l"/>
                <a:tab pos="8589600" algn="l"/>
                <a:tab pos="9046800" algn="l"/>
                <a:tab pos="9504000" algn="l"/>
              </a:tabLst>
            </a:pPr>
            <a:endParaRPr lang="en-GB" sz="1300" dirty="0">
              <a:latin typeface="Lucida Grande" pitchFamily="18"/>
            </a:endParaRPr>
          </a:p>
          <a:p>
            <a:pPr marL="685980" lvl="1" indent="-342900">
              <a:lnSpc>
                <a:spcPct val="100000"/>
              </a:lnSpc>
              <a:spcBef>
                <a:spcPts val="1200"/>
              </a:spcBef>
              <a:spcAft>
                <a:spcPts val="1200"/>
              </a:spcAft>
              <a:buClr>
                <a:srgbClr val="000000"/>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800" dirty="0">
                <a:latin typeface="Times New Roman" panose="02020603050405020304" pitchFamily="18" charset="0"/>
                <a:cs typeface="Times New Roman" panose="02020603050405020304" pitchFamily="18" charset="0"/>
              </a:rPr>
              <a:t>Java</a:t>
            </a:r>
            <a:r>
              <a:rPr lang="en-GB" sz="2800" dirty="0" smtClean="0">
                <a:latin typeface="Times New Roman" panose="02020603050405020304" pitchFamily="18" charset="0"/>
                <a:cs typeface="Times New Roman" panose="02020603050405020304" pitchFamily="18" charset="0"/>
              </a:rPr>
              <a:t>:</a:t>
            </a:r>
            <a:r>
              <a:rPr lang="en-GB" dirty="0"/>
              <a:t/>
            </a:r>
            <a:br>
              <a:rPr lang="en-GB" dirty="0"/>
            </a:br>
            <a:r>
              <a:rPr lang="en-GB" sz="2000" b="1" dirty="0">
                <a:solidFill>
                  <a:srgbClr val="0000FF"/>
                </a:solidFill>
                <a:latin typeface="Consolas" panose="020B0609020204030204" pitchFamily="49" charset="0"/>
              </a:rPr>
              <a:t>class Foo {</a:t>
            </a:r>
            <a:br>
              <a:rPr lang="en-GB" sz="2000" b="1" dirty="0">
                <a:solidFill>
                  <a:srgbClr val="0000FF"/>
                </a:solidFill>
                <a:latin typeface="Consolas" panose="020B0609020204030204" pitchFamily="49" charset="0"/>
              </a:rPr>
            </a:br>
            <a:r>
              <a:rPr lang="en-GB" sz="2000" b="1" dirty="0">
                <a:solidFill>
                  <a:srgbClr val="0000FF"/>
                </a:solidFill>
                <a:latin typeface="Consolas" panose="020B0609020204030204" pitchFamily="49" charset="0"/>
              </a:rPr>
              <a:t>  static void </a:t>
            </a:r>
            <a:r>
              <a:rPr lang="en-GB" sz="2000" b="1" dirty="0" err="1">
                <a:solidFill>
                  <a:srgbClr val="0000FF"/>
                </a:solidFill>
                <a:latin typeface="Consolas" panose="020B0609020204030204" pitchFamily="49" charset="0"/>
              </a:rPr>
              <a:t>sampleMethod</a:t>
            </a:r>
            <a:r>
              <a:rPr lang="en-GB" sz="2000" b="1" dirty="0">
                <a:solidFill>
                  <a:srgbClr val="0000FF"/>
                </a:solidFill>
                <a:latin typeface="Consolas" panose="020B0609020204030204" pitchFamily="49" charset="0"/>
              </a:rPr>
              <a:t>() {</a:t>
            </a:r>
            <a:r>
              <a:rPr lang="en-GB" sz="2000" b="1" dirty="0">
                <a:latin typeface="Consolas" panose="020B0609020204030204" pitchFamily="49" charset="0"/>
              </a:rPr>
              <a:t/>
            </a:r>
            <a:br>
              <a:rPr lang="en-GB" sz="2000" b="1" dirty="0">
                <a:latin typeface="Consolas" panose="020B0609020204030204" pitchFamily="49" charset="0"/>
              </a:rPr>
            </a:br>
            <a:r>
              <a:rPr lang="en-GB" sz="2000" b="1" dirty="0">
                <a:latin typeface="Consolas" panose="020B0609020204030204" pitchFamily="49" charset="0"/>
              </a:rPr>
              <a:t>    </a:t>
            </a:r>
            <a:r>
              <a:rPr lang="en-GB" sz="2000" b="1" dirty="0" err="1">
                <a:solidFill>
                  <a:srgbClr val="0000FF"/>
                </a:solidFill>
                <a:latin typeface="Consolas" panose="020B0609020204030204" pitchFamily="49" charset="0"/>
              </a:rPr>
              <a:t>int</a:t>
            </a:r>
            <a:r>
              <a:rPr lang="en-GB" sz="2000" b="1" dirty="0">
                <a:solidFill>
                  <a:srgbClr val="0000FF"/>
                </a:solidFill>
                <a:latin typeface="Consolas" panose="020B0609020204030204" pitchFamily="49" charset="0"/>
              </a:rPr>
              <a:t>[] a = ...;</a:t>
            </a:r>
            <a:r>
              <a:rPr lang="en-GB" sz="2000" b="1" dirty="0">
                <a:latin typeface="Consolas" panose="020B0609020204030204" pitchFamily="49" charset="0"/>
              </a:rPr>
              <a:t/>
            </a:r>
            <a:br>
              <a:rPr lang="en-GB" sz="2000" b="1" dirty="0">
                <a:latin typeface="Consolas" panose="020B0609020204030204" pitchFamily="49" charset="0"/>
              </a:rPr>
            </a:br>
            <a:r>
              <a:rPr lang="en-GB" sz="2000" dirty="0">
                <a:latin typeface="Consolas" panose="020B0609020204030204" pitchFamily="49" charset="0"/>
              </a:rPr>
              <a:t>    </a:t>
            </a:r>
            <a:r>
              <a:rPr lang="en-GB" sz="2000" b="1" dirty="0">
                <a:solidFill>
                  <a:srgbClr val="0000FF"/>
                </a:solidFill>
                <a:latin typeface="Consolas" panose="020B0609020204030204" pitchFamily="49" charset="0"/>
              </a:rPr>
              <a:t>for (</a:t>
            </a:r>
            <a:r>
              <a:rPr lang="en-GB" sz="2000" b="1" dirty="0" err="1">
                <a:solidFill>
                  <a:srgbClr val="0000FF"/>
                </a:solidFill>
                <a:latin typeface="Consolas" panose="020B0609020204030204" pitchFamily="49" charset="0"/>
              </a:rPr>
              <a:t>int</a:t>
            </a:r>
            <a:r>
              <a:rPr lang="en-GB" sz="2000" b="1" dirty="0">
                <a:solidFill>
                  <a:srgbClr val="0000FF"/>
                </a:solidFill>
                <a:latin typeface="Consolas" panose="020B0609020204030204" pitchFamily="49" charset="0"/>
              </a:rPr>
              <a:t> </a:t>
            </a:r>
            <a:r>
              <a:rPr lang="en-GB" sz="2000" b="1" dirty="0" err="1">
                <a:solidFill>
                  <a:srgbClr val="0000FF"/>
                </a:solidFill>
                <a:latin typeface="Consolas" panose="020B0609020204030204" pitchFamily="49" charset="0"/>
              </a:rPr>
              <a:t>i</a:t>
            </a:r>
            <a:r>
              <a:rPr lang="en-GB" sz="2000" b="1" dirty="0">
                <a:solidFill>
                  <a:srgbClr val="0000FF"/>
                </a:solidFill>
                <a:latin typeface="Consolas" panose="020B0609020204030204" pitchFamily="49" charset="0"/>
              </a:rPr>
              <a:t> = 0; </a:t>
            </a:r>
            <a:r>
              <a:rPr lang="en-GB" sz="2000" b="1" dirty="0" err="1">
                <a:solidFill>
                  <a:srgbClr val="0000FF"/>
                </a:solidFill>
                <a:latin typeface="Consolas" panose="020B0609020204030204" pitchFamily="49" charset="0"/>
              </a:rPr>
              <a:t>i</a:t>
            </a:r>
            <a:r>
              <a:rPr lang="en-GB" sz="2000" b="1" dirty="0">
                <a:solidFill>
                  <a:srgbClr val="0000FF"/>
                </a:solidFill>
                <a:latin typeface="Consolas" panose="020B0609020204030204" pitchFamily="49" charset="0"/>
              </a:rPr>
              <a:t> &lt; </a:t>
            </a:r>
            <a:r>
              <a:rPr lang="en-GB" sz="2000" b="1" dirty="0" err="1">
                <a:solidFill>
                  <a:srgbClr val="0000FF"/>
                </a:solidFill>
                <a:latin typeface="Consolas" panose="020B0609020204030204" pitchFamily="49" charset="0"/>
              </a:rPr>
              <a:t>a.length</a:t>
            </a:r>
            <a:r>
              <a:rPr lang="en-GB" sz="2000" b="1" dirty="0">
                <a:solidFill>
                  <a:srgbClr val="0000FF"/>
                </a:solidFill>
                <a:latin typeface="Consolas" panose="020B0609020204030204" pitchFamily="49" charset="0"/>
              </a:rPr>
              <a:t>; </a:t>
            </a:r>
            <a:r>
              <a:rPr lang="en-GB" sz="2000" b="1" dirty="0" err="1">
                <a:solidFill>
                  <a:srgbClr val="0000FF"/>
                </a:solidFill>
                <a:latin typeface="Consolas" panose="020B0609020204030204" pitchFamily="49" charset="0"/>
              </a:rPr>
              <a:t>i</a:t>
            </a:r>
            <a:r>
              <a:rPr lang="en-GB" sz="2000" b="1" dirty="0">
                <a:solidFill>
                  <a:srgbClr val="0000FF"/>
                </a:solidFill>
                <a:latin typeface="Consolas" panose="020B0609020204030204" pitchFamily="49" charset="0"/>
              </a:rPr>
              <a:t>++) { ... }</a:t>
            </a:r>
            <a:br>
              <a:rPr lang="en-GB" sz="2000" b="1" dirty="0">
                <a:solidFill>
                  <a:srgbClr val="0000FF"/>
                </a:solidFill>
                <a:latin typeface="Consolas" panose="020B0609020204030204" pitchFamily="49" charset="0"/>
              </a:rPr>
            </a:br>
            <a:r>
              <a:rPr lang="en-GB" sz="2000" b="1" dirty="0">
                <a:solidFill>
                  <a:srgbClr val="0000FF"/>
                </a:solidFill>
                <a:latin typeface="Consolas" panose="020B0609020204030204" pitchFamily="49" charset="0"/>
              </a:rPr>
              <a:t>    ...</a:t>
            </a:r>
            <a:br>
              <a:rPr lang="en-GB" sz="2000" b="1" dirty="0">
                <a:solidFill>
                  <a:srgbClr val="0000FF"/>
                </a:solidFill>
                <a:latin typeface="Consolas" panose="020B0609020204030204" pitchFamily="49" charset="0"/>
              </a:rPr>
            </a:br>
            <a:r>
              <a:rPr lang="en-GB" sz="2000" b="1" dirty="0">
                <a:solidFill>
                  <a:srgbClr val="0000FF"/>
                </a:solidFill>
                <a:latin typeface="Consolas" panose="020B0609020204030204" pitchFamily="49" charset="0"/>
              </a:rPr>
              <a:t>//  </a:t>
            </a:r>
            <a:r>
              <a:rPr lang="en-GB" sz="2000" b="1" dirty="0" smtClean="0">
                <a:solidFill>
                  <a:srgbClr val="0000FF"/>
                </a:solidFill>
                <a:latin typeface="Consolas" panose="020B0609020204030204" pitchFamily="49" charset="0"/>
              </a:rPr>
              <a:t>Is </a:t>
            </a:r>
            <a:r>
              <a:rPr lang="en-GB" sz="2000" b="1" dirty="0">
                <a:solidFill>
                  <a:srgbClr val="0000FF"/>
                </a:solidFill>
                <a:latin typeface="Consolas" panose="020B0609020204030204" pitchFamily="49" charset="0"/>
              </a:rPr>
              <a:t>a in scope here?  Is </a:t>
            </a:r>
            <a:r>
              <a:rPr lang="en-GB" sz="2000" b="1" dirty="0" err="1">
                <a:solidFill>
                  <a:srgbClr val="0000FF"/>
                </a:solidFill>
                <a:latin typeface="Consolas" panose="020B0609020204030204" pitchFamily="49" charset="0"/>
              </a:rPr>
              <a:t>i</a:t>
            </a:r>
            <a:r>
              <a:rPr lang="en-GB" sz="2000" b="1" dirty="0">
                <a:solidFill>
                  <a:srgbClr val="0000FF"/>
                </a:solidFill>
                <a:latin typeface="Consolas" panose="020B0609020204030204" pitchFamily="49" charset="0"/>
              </a:rPr>
              <a:t> in scope here?</a:t>
            </a:r>
            <a:br>
              <a:rPr lang="en-GB" sz="2000" b="1" dirty="0">
                <a:solidFill>
                  <a:srgbClr val="0000FF"/>
                </a:solidFill>
                <a:latin typeface="Consolas" panose="020B0609020204030204" pitchFamily="49" charset="0"/>
              </a:rPr>
            </a:br>
            <a:r>
              <a:rPr lang="en-GB" sz="2000" b="1" dirty="0">
                <a:solidFill>
                  <a:srgbClr val="0000FF"/>
                </a:solidFill>
                <a:latin typeface="Consolas" panose="020B0609020204030204" pitchFamily="49" charset="0"/>
              </a:rPr>
              <a:t>    ...</a:t>
            </a:r>
            <a:br>
              <a:rPr lang="en-GB" sz="2000" b="1" dirty="0">
                <a:solidFill>
                  <a:srgbClr val="0000FF"/>
                </a:solidFill>
                <a:latin typeface="Consolas" panose="020B0609020204030204" pitchFamily="49" charset="0"/>
              </a:rPr>
            </a:br>
            <a:r>
              <a:rPr lang="en-GB" sz="2000" b="1" dirty="0">
                <a:solidFill>
                  <a:srgbClr val="0000FF"/>
                </a:solidFill>
                <a:latin typeface="Consolas" panose="020B0609020204030204" pitchFamily="49" charset="0"/>
              </a:rPr>
              <a:t>  }</a:t>
            </a:r>
            <a:br>
              <a:rPr lang="en-GB" sz="2000" b="1" dirty="0">
                <a:solidFill>
                  <a:srgbClr val="0000FF"/>
                </a:solidFill>
                <a:latin typeface="Consolas" panose="020B0609020204030204" pitchFamily="49" charset="0"/>
              </a:rPr>
            </a:br>
            <a:r>
              <a:rPr lang="en-GB" sz="2000" b="1" dirty="0">
                <a:solidFill>
                  <a:srgbClr val="0000FF"/>
                </a:solidFill>
                <a:latin typeface="Consolas" panose="020B0609020204030204" pitchFamily="49" charset="0"/>
              </a:rPr>
              <a:t>}</a:t>
            </a:r>
          </a:p>
          <a:p>
            <a:pPr marL="703080" lvl="0" indent="-514439">
              <a:lnSpc>
                <a:spcPct val="80000"/>
              </a:lnSpc>
              <a:spcBef>
                <a:spcPts val="448"/>
              </a:spcBef>
              <a:tabLst>
                <a:tab pos="703080" algn="l"/>
                <a:tab pos="817200" algn="l"/>
                <a:tab pos="1274400" algn="l"/>
                <a:tab pos="1731599" algn="l"/>
                <a:tab pos="2188799" algn="l"/>
                <a:tab pos="2645999" algn="l"/>
                <a:tab pos="3103199" algn="l"/>
                <a:tab pos="3560400" algn="l"/>
                <a:tab pos="4017599" algn="l"/>
                <a:tab pos="4474800" algn="l"/>
                <a:tab pos="4931999" algn="l"/>
                <a:tab pos="5389200" algn="l"/>
                <a:tab pos="5846400" algn="l"/>
                <a:tab pos="6303600" algn="l"/>
                <a:tab pos="6760800" algn="l"/>
                <a:tab pos="7218000" algn="l"/>
                <a:tab pos="7675200" algn="l"/>
                <a:tab pos="8132400" algn="l"/>
                <a:tab pos="8589600" algn="l"/>
                <a:tab pos="9046800" algn="l"/>
                <a:tab pos="9504000" algn="l"/>
              </a:tabLst>
            </a:pPr>
            <a:r>
              <a:rPr lang="en-GB" sz="2400" b="1" dirty="0">
                <a:solidFill>
                  <a:srgbClr val="0000FF"/>
                </a:solidFill>
                <a:latin typeface="Lucida Sans Typewriter" pitchFamily="18"/>
              </a:rPr>
              <a:t/>
            </a:r>
            <a:br>
              <a:rPr lang="en-GB" sz="2400" b="1" dirty="0">
                <a:solidFill>
                  <a:srgbClr val="0000FF"/>
                </a:solidFill>
                <a:latin typeface="Lucida Sans Typewriter" pitchFamily="18"/>
              </a:rPr>
            </a:br>
            <a:r>
              <a:rPr lang="en-GB" sz="2800" dirty="0">
                <a:latin typeface="Times New Roman" panose="02020603050405020304" pitchFamily="18" charset="0"/>
                <a:cs typeface="Times New Roman" panose="02020603050405020304" pitchFamily="18" charset="0"/>
              </a:rPr>
              <a:t>What is the scope (</a:t>
            </a:r>
            <a:r>
              <a:rPr lang="en-GB" sz="2800" dirty="0" smtClean="0">
                <a:latin typeface="Times New Roman" panose="02020603050405020304" pitchFamily="18" charset="0"/>
                <a:cs typeface="Times New Roman" panose="02020603050405020304" pitchFamily="18" charset="0"/>
              </a:rPr>
              <a:t>portion </a:t>
            </a:r>
            <a:r>
              <a:rPr lang="en-GB" sz="2800" dirty="0">
                <a:latin typeface="Times New Roman" panose="02020603050405020304" pitchFamily="18" charset="0"/>
                <a:cs typeface="Times New Roman" panose="02020603050405020304" pitchFamily="18" charset="0"/>
              </a:rPr>
              <a:t>of the program where it can be accessed/referenced) of </a:t>
            </a:r>
            <a:r>
              <a:rPr lang="en-GB" sz="2000" b="1" dirty="0">
                <a:solidFill>
                  <a:srgbClr val="0000FF"/>
                </a:solidFill>
                <a:latin typeface="Consolas" panose="020B0609020204030204" pitchFamily="49" charset="0"/>
                <a:cs typeface="Times New Roman" panose="02020603050405020304" pitchFamily="18" charset="0"/>
              </a:rPr>
              <a:t>a</a:t>
            </a:r>
            <a:r>
              <a:rPr lang="en-GB" sz="28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What is the scope of </a:t>
            </a:r>
            <a:r>
              <a:rPr lang="en-GB" sz="2000" b="1" dirty="0" err="1">
                <a:solidFill>
                  <a:srgbClr val="0000FF"/>
                </a:solidFill>
                <a:latin typeface="Consolas" panose="020B0609020204030204" pitchFamily="49"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182880"/>
            <a:ext cx="7772400" cy="731519"/>
          </a:xfrm>
        </p:spPr>
        <p:txBody>
          <a:bodyPr wrap="square">
            <a:spAutoFit/>
          </a:bodyPr>
          <a:lstStyle/>
          <a:p>
            <a:pPr lvl="0">
              <a:lnSpc>
                <a:spcPct val="100000"/>
              </a:lnSpc>
            </a:pPr>
            <a:r>
              <a:rPr lang="en-GB" sz="4000" dirty="0"/>
              <a:t>Formalizing </a:t>
            </a:r>
            <a:r>
              <a:rPr lang="en-GB" sz="4000" dirty="0" smtClean="0"/>
              <a:t>Scope Using </a:t>
            </a:r>
            <a:r>
              <a:rPr lang="en-GB" sz="4000" b="1" dirty="0" smtClean="0"/>
              <a:t>LC</a:t>
            </a:r>
            <a:endParaRPr lang="en-GB" sz="4000" b="1" dirty="0"/>
          </a:p>
        </p:txBody>
      </p:sp>
      <p:sp>
        <p:nvSpPr>
          <p:cNvPr id="3" name="Text Placeholder 2"/>
          <p:cNvSpPr txBox="1">
            <a:spLocks noGrp="1"/>
          </p:cNvSpPr>
          <p:nvPr>
            <p:ph type="body" idx="4294967295"/>
          </p:nvPr>
        </p:nvSpPr>
        <p:spPr>
          <a:xfrm>
            <a:off x="457200" y="1051560"/>
            <a:ext cx="8503920" cy="5257800"/>
          </a:xfrm>
        </p:spPr>
        <p:txBody>
          <a:bodyPr wrap="square"/>
          <a:lstStyle/>
          <a:p>
            <a:pPr marL="342900" lvl="0" indent="-342900">
              <a:lnSpc>
                <a:spcPct val="90000"/>
              </a:lnSpc>
              <a:spcBef>
                <a:spcPts val="0"/>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200" dirty="0"/>
              <a:t>Let us focus on a pedagogic functional language that we will call </a:t>
            </a:r>
            <a:r>
              <a:rPr lang="en-GB" sz="2200" b="1" dirty="0"/>
              <a:t>LC</a:t>
            </a:r>
            <a:r>
              <a:rPr lang="en-GB" sz="2200" dirty="0"/>
              <a:t>.  LC (based on the Lambda Calculus) is the language generated by the root symbol </a:t>
            </a:r>
            <a:r>
              <a:rPr lang="en-GB" sz="1800" b="1" i="1" dirty="0" err="1">
                <a:solidFill>
                  <a:srgbClr val="0000FF"/>
                </a:solidFill>
                <a:latin typeface="Consolas" panose="020B0609020204030204" pitchFamily="49" charset="0"/>
              </a:rPr>
              <a:t>Exp</a:t>
            </a:r>
            <a:r>
              <a:rPr lang="en-GB" sz="2200" dirty="0"/>
              <a:t> in the  following </a:t>
            </a:r>
            <a:r>
              <a:rPr lang="en-GB" sz="2200" dirty="0" smtClean="0"/>
              <a:t>grammar</a:t>
            </a:r>
            <a:br>
              <a:rPr lang="en-GB" sz="2200" dirty="0" smtClean="0"/>
            </a:br>
            <a:r>
              <a:rPr lang="en-GB" sz="800" dirty="0" smtClean="0"/>
              <a:t> </a:t>
            </a:r>
            <a:br>
              <a:rPr lang="en-GB" sz="800" dirty="0" smtClean="0"/>
            </a:br>
            <a:r>
              <a:rPr lang="en-GB" sz="1800" b="1" i="1" dirty="0" err="1" smtClean="0">
                <a:solidFill>
                  <a:srgbClr val="0000FF"/>
                </a:solidFill>
                <a:latin typeface="Consolas" panose="020B0609020204030204" pitchFamily="49" charset="0"/>
              </a:rPr>
              <a:t>Exp</a:t>
            </a:r>
            <a:r>
              <a:rPr lang="en-GB" sz="1800" b="1" dirty="0" smtClean="0">
                <a:solidFill>
                  <a:srgbClr val="0000FF"/>
                </a:solidFill>
                <a:latin typeface="Consolas" panose="020B0609020204030204" pitchFamily="49" charset="0"/>
              </a:rPr>
              <a:t> </a:t>
            </a:r>
            <a:r>
              <a:rPr lang="en-GB" sz="1800" b="1" dirty="0">
                <a:solidFill>
                  <a:srgbClr val="0000FF"/>
                </a:solidFill>
                <a:latin typeface="Consolas" panose="020B0609020204030204" pitchFamily="49" charset="0"/>
              </a:rPr>
              <a:t>::= </a:t>
            </a:r>
            <a:r>
              <a:rPr lang="en-GB" sz="1800" b="1" i="1" dirty="0" err="1">
                <a:solidFill>
                  <a:srgbClr val="0000FF"/>
                </a:solidFill>
                <a:latin typeface="Consolas" panose="020B0609020204030204" pitchFamily="49" charset="0"/>
              </a:rPr>
              <a:t>Num</a:t>
            </a:r>
            <a:r>
              <a:rPr lang="en-GB" sz="1800" b="1" dirty="0">
                <a:solidFill>
                  <a:srgbClr val="0000FF"/>
                </a:solidFill>
                <a:latin typeface="Consolas" panose="020B0609020204030204" pitchFamily="49" charset="0"/>
              </a:rPr>
              <a:t> | </a:t>
            </a:r>
            <a:r>
              <a:rPr lang="en-GB" sz="1800" b="1" i="1" dirty="0" err="1">
                <a:solidFill>
                  <a:srgbClr val="0000FF"/>
                </a:solidFill>
                <a:latin typeface="Consolas" panose="020B0609020204030204" pitchFamily="49" charset="0"/>
              </a:rPr>
              <a:t>Var</a:t>
            </a:r>
            <a:r>
              <a:rPr lang="en-GB" sz="1800" b="1" dirty="0">
                <a:solidFill>
                  <a:srgbClr val="0000FF"/>
                </a:solidFill>
                <a:latin typeface="Consolas" panose="020B0609020204030204" pitchFamily="49" charset="0"/>
              </a:rPr>
              <a:t> | (</a:t>
            </a:r>
            <a:r>
              <a:rPr lang="en-GB" sz="1800" b="1" i="1" dirty="0" err="1">
                <a:solidFill>
                  <a:srgbClr val="0000FF"/>
                </a:solidFill>
                <a:latin typeface="Consolas" panose="020B0609020204030204" pitchFamily="49" charset="0"/>
              </a:rPr>
              <a:t>Exp</a:t>
            </a:r>
            <a:r>
              <a:rPr lang="en-GB" sz="1800" b="1" dirty="0">
                <a:solidFill>
                  <a:srgbClr val="0000FF"/>
                </a:solidFill>
                <a:latin typeface="Consolas" panose="020B0609020204030204" pitchFamily="49" charset="0"/>
              </a:rPr>
              <a:t> </a:t>
            </a:r>
            <a:r>
              <a:rPr lang="en-GB" sz="1800" b="1" i="1" dirty="0" err="1">
                <a:solidFill>
                  <a:srgbClr val="0000FF"/>
                </a:solidFill>
                <a:latin typeface="Consolas" panose="020B0609020204030204" pitchFamily="49" charset="0"/>
              </a:rPr>
              <a:t>Exp</a:t>
            </a:r>
            <a:r>
              <a:rPr lang="en-GB" sz="1800" b="1" dirty="0">
                <a:solidFill>
                  <a:srgbClr val="0000FF"/>
                </a:solidFill>
                <a:latin typeface="Consolas" panose="020B0609020204030204" pitchFamily="49" charset="0"/>
              </a:rPr>
              <a:t>) | </a:t>
            </a:r>
            <a:r>
              <a:rPr lang="en-GB" sz="1800" b="1" dirty="0" smtClean="0">
                <a:solidFill>
                  <a:srgbClr val="0000FF"/>
                </a:solidFill>
                <a:latin typeface="Consolas" panose="020B0609020204030204" pitchFamily="49" charset="0"/>
              </a:rPr>
              <a:t>(</a:t>
            </a:r>
            <a:r>
              <a:rPr lang="en-GB" sz="1800" b="1" dirty="0">
                <a:solidFill>
                  <a:srgbClr val="0000FF"/>
                </a:solidFill>
                <a:latin typeface="Consolas" panose="020B0609020204030204" pitchFamily="49" charset="0"/>
              </a:rPr>
              <a:t>lambda </a:t>
            </a:r>
            <a:r>
              <a:rPr lang="en-GB" sz="1800" b="1" i="1" dirty="0" err="1">
                <a:solidFill>
                  <a:srgbClr val="0000FF"/>
                </a:solidFill>
                <a:latin typeface="Consolas" panose="020B0609020204030204" pitchFamily="49" charset="0"/>
              </a:rPr>
              <a:t>Var</a:t>
            </a:r>
            <a:r>
              <a:rPr lang="en-GB" sz="1800" b="1" dirty="0">
                <a:solidFill>
                  <a:srgbClr val="0000FF"/>
                </a:solidFill>
                <a:latin typeface="Consolas" panose="020B0609020204030204" pitchFamily="49" charset="0"/>
              </a:rPr>
              <a:t> </a:t>
            </a:r>
            <a:r>
              <a:rPr lang="en-GB" sz="1800" b="1" i="1" dirty="0" err="1">
                <a:solidFill>
                  <a:srgbClr val="0000FF"/>
                </a:solidFill>
                <a:latin typeface="Consolas" panose="020B0609020204030204" pitchFamily="49" charset="0"/>
              </a:rPr>
              <a:t>Exp</a:t>
            </a:r>
            <a:r>
              <a:rPr lang="en-GB" sz="1800" b="1" dirty="0">
                <a:solidFill>
                  <a:srgbClr val="0000FF"/>
                </a:solidFill>
                <a:latin typeface="Consolas" panose="020B0609020204030204" pitchFamily="49" charset="0"/>
              </a:rPr>
              <a:t>) </a:t>
            </a:r>
            <a:r>
              <a:rPr lang="en-GB" sz="1800" b="1" dirty="0" smtClean="0">
                <a:solidFill>
                  <a:srgbClr val="0000FF"/>
                </a:solidFill>
                <a:latin typeface="Consolas" panose="020B0609020204030204" pitchFamily="49" charset="0"/>
              </a:rPr>
              <a:t>| (+ </a:t>
            </a:r>
            <a:r>
              <a:rPr lang="en-GB" sz="1800" b="1" i="1" dirty="0" err="1">
                <a:solidFill>
                  <a:srgbClr val="0000FF"/>
                </a:solidFill>
                <a:latin typeface="Consolas" panose="020B0609020204030204" pitchFamily="49" charset="0"/>
              </a:rPr>
              <a:t>Exp</a:t>
            </a:r>
            <a:r>
              <a:rPr lang="en-GB" sz="1800" b="1" dirty="0">
                <a:solidFill>
                  <a:srgbClr val="0000FF"/>
                </a:solidFill>
                <a:latin typeface="Consolas" panose="020B0609020204030204" pitchFamily="49" charset="0"/>
              </a:rPr>
              <a:t> </a:t>
            </a:r>
            <a:r>
              <a:rPr lang="en-GB" sz="1800" b="1" i="1" dirty="0" err="1">
                <a:solidFill>
                  <a:srgbClr val="0000FF"/>
                </a:solidFill>
                <a:latin typeface="Consolas" panose="020B0609020204030204" pitchFamily="49" charset="0"/>
              </a:rPr>
              <a:t>Exp</a:t>
            </a:r>
            <a:r>
              <a:rPr lang="en-GB" sz="1800" b="1" dirty="0" smtClean="0">
                <a:solidFill>
                  <a:srgbClr val="0000FF"/>
                </a:solidFill>
                <a:latin typeface="Consolas" panose="020B0609020204030204" pitchFamily="49" charset="0"/>
              </a:rPr>
              <a:t>)</a:t>
            </a:r>
            <a:br>
              <a:rPr lang="en-GB" sz="1800" b="1" dirty="0" smtClean="0">
                <a:solidFill>
                  <a:srgbClr val="0000FF"/>
                </a:solidFill>
                <a:latin typeface="Consolas" panose="020B0609020204030204" pitchFamily="49" charset="0"/>
              </a:rPr>
            </a:br>
            <a:r>
              <a:rPr lang="en-GB" sz="800" b="1" dirty="0">
                <a:solidFill>
                  <a:srgbClr val="991636"/>
                </a:solidFill>
                <a:latin typeface="Consolas" panose="020B0609020204030204" pitchFamily="49" charset="0"/>
              </a:rPr>
              <a:t> </a:t>
            </a:r>
            <a:br>
              <a:rPr lang="en-GB" sz="800" b="1" dirty="0">
                <a:solidFill>
                  <a:srgbClr val="991636"/>
                </a:solidFill>
                <a:latin typeface="Consolas" panose="020B0609020204030204" pitchFamily="49" charset="0"/>
              </a:rPr>
            </a:br>
            <a:r>
              <a:rPr lang="en-GB" sz="2000" dirty="0" smtClean="0">
                <a:latin typeface="Times New Roman" panose="02020603050405020304" pitchFamily="18" charset="0"/>
                <a:cs typeface="Times New Roman" panose="02020603050405020304" pitchFamily="18" charset="0"/>
              </a:rPr>
              <a:t>where </a:t>
            </a:r>
            <a:r>
              <a:rPr lang="en-GB" sz="1800" b="1" i="1" dirty="0" err="1">
                <a:solidFill>
                  <a:srgbClr val="0000FF"/>
                </a:solidFill>
                <a:latin typeface="Consolas" panose="020B0609020204030204" pitchFamily="49" charset="0"/>
              </a:rPr>
              <a:t>Var</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 the set of alphanumeric identifiers excluding </a:t>
            </a:r>
            <a:r>
              <a:rPr lang="en-GB" sz="1800" b="1" dirty="0">
                <a:solidFill>
                  <a:srgbClr val="0000FF"/>
                </a:solidFill>
                <a:latin typeface="Consolas" panose="020B0609020204030204" pitchFamily="49" charset="0"/>
                <a:cs typeface="Times New Roman" panose="02020603050405020304" pitchFamily="18" charset="0"/>
              </a:rPr>
              <a:t>lambda</a:t>
            </a:r>
            <a:r>
              <a:rPr lang="en-GB" sz="2000" dirty="0">
                <a:latin typeface="Times New Roman" panose="02020603050405020304" pitchFamily="18" charset="0"/>
                <a:cs typeface="Times New Roman" panose="02020603050405020304" pitchFamily="18" charset="0"/>
              </a:rPr>
              <a:t> and </a:t>
            </a:r>
            <a:r>
              <a:rPr lang="en-GB" sz="1800" b="1" i="1" dirty="0" err="1">
                <a:solidFill>
                  <a:srgbClr val="0000FF"/>
                </a:solidFill>
                <a:latin typeface="Consolas" panose="020B0609020204030204" pitchFamily="49" charset="0"/>
                <a:cs typeface="Times New Roman" panose="02020603050405020304" pitchFamily="18" charset="0"/>
              </a:rPr>
              <a:t>Num</a:t>
            </a:r>
            <a:r>
              <a:rPr lang="en-GB" sz="2000" dirty="0">
                <a:latin typeface="Times New Roman" panose="02020603050405020304" pitchFamily="18" charset="0"/>
                <a:cs typeface="Times New Roman" panose="02020603050405020304" pitchFamily="18" charset="0"/>
              </a:rPr>
              <a:t> is the set of integers written in conventional decimal radix notation.  (LC is very </a:t>
            </a:r>
            <a:r>
              <a:rPr lang="en-GB" sz="2000" i="1" dirty="0">
                <a:latin typeface="Times New Roman" panose="02020603050405020304" pitchFamily="18" charset="0"/>
                <a:cs typeface="Times New Roman" panose="02020603050405020304" pitchFamily="18" charset="0"/>
              </a:rPr>
              <a:t>restrictive</a:t>
            </a:r>
            <a:r>
              <a:rPr lang="en-GB" sz="2000" dirty="0">
                <a:latin typeface="Times New Roman" panose="02020603050405020304" pitchFamily="18" charset="0"/>
                <a:cs typeface="Times New Roman" panose="02020603050405020304" pitchFamily="18" charset="0"/>
              </a:rPr>
              <a:t>; there are no operators on integers other than </a:t>
            </a:r>
            <a:r>
              <a:rPr lang="en-GB" sz="1800" b="1" dirty="0">
                <a:solidFill>
                  <a:srgbClr val="0000FF"/>
                </a:solidFill>
                <a:latin typeface="Consolas" panose="020B0609020204030204" pitchFamily="49"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Later in the course, we will slightly expand it.)</a:t>
            </a:r>
          </a:p>
          <a:p>
            <a:pPr marL="342900" lvl="0" indent="-342900">
              <a:lnSpc>
                <a:spcPct val="100000"/>
              </a:lnSpc>
              <a:spcBef>
                <a:spcPts val="0"/>
              </a:spcBef>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200" dirty="0"/>
              <a:t>If we interpret LC as a sub-language of </a:t>
            </a:r>
            <a:r>
              <a:rPr lang="en-GB" sz="2200" dirty="0" smtClean="0"/>
              <a:t>Racket/Scheme</a:t>
            </a:r>
            <a:r>
              <a:rPr lang="en-GB" sz="2200" dirty="0"/>
              <a:t>, it contains only one binding construct: lambda abstractions. </a:t>
            </a:r>
            <a:r>
              <a:rPr lang="en-GB" sz="2200" dirty="0" smtClean="0"/>
              <a:t>In</a:t>
            </a:r>
            <a:r>
              <a:rPr lang="en-GB" sz="2200" dirty="0"/>
              <a:t> </a:t>
            </a:r>
            <a:r>
              <a:rPr lang="en-GB" sz="1800" b="1" dirty="0" smtClean="0">
                <a:solidFill>
                  <a:srgbClr val="0000FF"/>
                </a:solidFill>
                <a:latin typeface="Consolas" panose="020B0609020204030204" pitchFamily="49" charset="0"/>
              </a:rPr>
              <a:t>(lambda </a:t>
            </a:r>
            <a:r>
              <a:rPr lang="en-GB" sz="1800" b="1" dirty="0">
                <a:solidFill>
                  <a:srgbClr val="0000FF"/>
                </a:solidFill>
                <a:latin typeface="Consolas" panose="020B0609020204030204" pitchFamily="49" charset="0"/>
              </a:rPr>
              <a:t>(a-</a:t>
            </a:r>
            <a:r>
              <a:rPr lang="en-GB" sz="1800" b="1" dirty="0" err="1">
                <a:solidFill>
                  <a:srgbClr val="0000FF"/>
                </a:solidFill>
                <a:latin typeface="Consolas" panose="020B0609020204030204" pitchFamily="49" charset="0"/>
              </a:rPr>
              <a:t>var</a:t>
            </a:r>
            <a:r>
              <a:rPr lang="en-GB" sz="1800" b="1" dirty="0">
                <a:solidFill>
                  <a:srgbClr val="0000FF"/>
                </a:solidFill>
                <a:latin typeface="Consolas" panose="020B0609020204030204" pitchFamily="49" charset="0"/>
              </a:rPr>
              <a:t>) an-</a:t>
            </a:r>
            <a:r>
              <a:rPr lang="en-GB" sz="1800" b="1" dirty="0" err="1">
                <a:solidFill>
                  <a:srgbClr val="0000FF"/>
                </a:solidFill>
                <a:latin typeface="Consolas" panose="020B0609020204030204" pitchFamily="49" charset="0"/>
              </a:rPr>
              <a:t>exp</a:t>
            </a:r>
            <a:r>
              <a:rPr lang="en-GB" sz="1800" b="1" dirty="0">
                <a:solidFill>
                  <a:srgbClr val="0000FF"/>
                </a:solidFill>
                <a:latin typeface="Consolas" panose="020B0609020204030204" pitchFamily="49" charset="0"/>
              </a:rPr>
              <a:t>)</a:t>
            </a:r>
            <a:r>
              <a:rPr lang="hi-IN" sz="2000" b="1" dirty="0">
                <a:solidFill>
                  <a:srgbClr val="0000FF"/>
                </a:solidFill>
                <a:latin typeface="Lucida Sans Typewriter Regular" pitchFamily="49"/>
              </a:rPr>
              <a:t>‏ </a:t>
            </a:r>
            <a:r>
              <a:rPr lang="en-GB" sz="2200" dirty="0" smtClean="0">
                <a:highlight>
                  <a:scrgbClr r="0" g="0" b="0">
                    <a:alpha val="0"/>
                  </a:scrgbClr>
                </a:highlight>
              </a:rPr>
              <a:t>Racket/Scheme </a:t>
            </a:r>
            <a:r>
              <a:rPr lang="en-GB" sz="2200" dirty="0">
                <a:highlight>
                  <a:scrgbClr r="0" g="0" b="0">
                    <a:alpha val="0"/>
                  </a:scrgbClr>
                </a:highlight>
              </a:rPr>
              <a:t>encloses the parameter list in </a:t>
            </a:r>
            <a:r>
              <a:rPr lang="en-GB" sz="2200" dirty="0" smtClean="0">
                <a:highlight>
                  <a:scrgbClr r="0" g="0" b="0">
                    <a:alpha val="0"/>
                  </a:scrgbClr>
                </a:highlight>
              </a:rPr>
              <a:t>parentheses</a:t>
            </a:r>
            <a:r>
              <a:rPr lang="en-GB" sz="2000" dirty="0">
                <a:highlight>
                  <a:scrgbClr r="0" g="0" b="0">
                    <a:alpha val="0"/>
                  </a:scrgbClr>
                </a:highlight>
              </a:rPr>
              <a:t> </a:t>
            </a:r>
            <a:r>
              <a:rPr lang="en-GB" sz="2000" dirty="0" smtClean="0">
                <a:highlight>
                  <a:scrgbClr r="0" g="0" b="0">
                    <a:alpha val="0"/>
                  </a:scrgbClr>
                </a:highlight>
              </a:rPr>
              <a:t>but otherwise conforms to the syntax we have used for LC.</a:t>
            </a:r>
            <a:endParaRPr lang="en-GB" sz="2000" dirty="0">
              <a:highlight>
                <a:scrgbClr r="0" g="0" b="0">
                  <a:alpha val="0"/>
                </a:scrgbClr>
              </a:highlight>
            </a:endParaRPr>
          </a:p>
          <a:p>
            <a:pPr marL="342900" lvl="0" indent="-342900">
              <a:lnSpc>
                <a:spcPct val="100000"/>
              </a:lnSpc>
              <a:buClr>
                <a:srgbClr val="000000"/>
              </a:buClr>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800" b="1" dirty="0">
                <a:solidFill>
                  <a:srgbClr val="0000FF"/>
                </a:solidFill>
                <a:latin typeface="Consolas" panose="020B0609020204030204" pitchFamily="49" charset="0"/>
              </a:rPr>
              <a:t>a-</a:t>
            </a:r>
            <a:r>
              <a:rPr lang="en-GB" sz="1800" b="1" dirty="0" err="1">
                <a:solidFill>
                  <a:srgbClr val="0000FF"/>
                </a:solidFill>
                <a:latin typeface="Consolas" panose="020B0609020204030204" pitchFamily="49" charset="0"/>
              </a:rPr>
              <a:t>var</a:t>
            </a:r>
            <a:r>
              <a:rPr lang="en-GB" sz="2200" dirty="0"/>
              <a:t> is introduced as a new, unique variable whose scope is the body</a:t>
            </a:r>
            <a:r>
              <a:rPr lang="en-GB" sz="2200" dirty="0">
                <a:solidFill>
                  <a:srgbClr val="0000FF"/>
                </a:solidFill>
              </a:rPr>
              <a:t> </a:t>
            </a:r>
            <a:r>
              <a:rPr lang="en-GB" sz="1800" b="1" dirty="0">
                <a:solidFill>
                  <a:srgbClr val="0000FF"/>
                </a:solidFill>
                <a:latin typeface="Consolas" panose="020B0609020204030204" pitchFamily="49" charset="0"/>
              </a:rPr>
              <a:t>an-</a:t>
            </a:r>
            <a:r>
              <a:rPr lang="en-GB" sz="1800" b="1" dirty="0" err="1">
                <a:solidFill>
                  <a:srgbClr val="0000FF"/>
                </a:solidFill>
                <a:latin typeface="Consolas" panose="020B0609020204030204" pitchFamily="49" charset="0"/>
              </a:rPr>
              <a:t>exp</a:t>
            </a:r>
            <a:r>
              <a:rPr lang="en-GB" sz="2200" dirty="0"/>
              <a:t> of the lambda-expression (with the exception of possible "holes", which we describe in a moment).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360"/>
            <a:ext cx="7772400" cy="1067040"/>
          </a:xfrm>
        </p:spPr>
        <p:txBody>
          <a:bodyPr wrap="square">
            <a:spAutoFit/>
          </a:bodyPr>
          <a:lstStyle/>
          <a:p>
            <a:pPr lvl="0">
              <a:lnSpc>
                <a:spcPct val="100000"/>
              </a:lnSpc>
            </a:pPr>
            <a:r>
              <a:rPr lang="en-GB" sz="4000"/>
              <a:t>Abstract Syntax of LC</a:t>
            </a:r>
          </a:p>
        </p:txBody>
      </p:sp>
      <p:sp>
        <p:nvSpPr>
          <p:cNvPr id="3" name="Text Placeholder 2"/>
          <p:cNvSpPr txBox="1">
            <a:spLocks noGrp="1"/>
          </p:cNvSpPr>
          <p:nvPr>
            <p:ph type="body" idx="4294967295"/>
          </p:nvPr>
        </p:nvSpPr>
        <p:spPr>
          <a:xfrm>
            <a:off x="266400" y="1180800"/>
            <a:ext cx="8877240" cy="5141880"/>
          </a:xfrm>
        </p:spPr>
        <p:txBody>
          <a:bodyPr wrap="square"/>
          <a:lstStyle/>
          <a:p>
            <a:pPr marL="285750" lvl="0" indent="-285750">
              <a:lnSpc>
                <a:spcPct val="110000"/>
              </a:lnSpc>
              <a:spcBef>
                <a:spcPts val="44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800" dirty="0"/>
              <a:t>Recall </a:t>
            </a:r>
            <a:r>
              <a:rPr lang="en-GB" sz="1800" dirty="0" smtClean="0"/>
              <a:t>that</a:t>
            </a:r>
            <a:br>
              <a:rPr lang="en-GB" sz="1800" dirty="0" smtClean="0"/>
            </a:br>
            <a:r>
              <a:rPr lang="en-GB" sz="1800" dirty="0" smtClean="0"/>
              <a:t>  </a:t>
            </a:r>
            <a:r>
              <a:rPr lang="en-GB" sz="1600" b="1" i="1" dirty="0" err="1" smtClean="0">
                <a:solidFill>
                  <a:srgbClr val="0000FF"/>
                </a:solidFill>
                <a:latin typeface="Consolas" panose="020B0609020204030204" pitchFamily="49" charset="0"/>
              </a:rPr>
              <a:t>Exp</a:t>
            </a:r>
            <a:r>
              <a:rPr lang="en-GB" sz="1600" b="1" dirty="0" smtClean="0">
                <a:solidFill>
                  <a:srgbClr val="0000FF"/>
                </a:solidFill>
                <a:latin typeface="Consolas" panose="020B0609020204030204" pitchFamily="49" charset="0"/>
              </a:rPr>
              <a:t> </a:t>
            </a:r>
            <a:r>
              <a:rPr lang="en-GB" sz="1600" b="1" dirty="0">
                <a:solidFill>
                  <a:srgbClr val="0000FF"/>
                </a:solidFill>
                <a:latin typeface="Consolas" panose="020B0609020204030204" pitchFamily="49" charset="0"/>
              </a:rPr>
              <a:t>::= </a:t>
            </a:r>
            <a:r>
              <a:rPr lang="en-GB" sz="1600" b="1" i="1" dirty="0" err="1">
                <a:solidFill>
                  <a:srgbClr val="0000FF"/>
                </a:solidFill>
                <a:latin typeface="Consolas" panose="020B0609020204030204" pitchFamily="49" charset="0"/>
              </a:rPr>
              <a:t>Num</a:t>
            </a:r>
            <a:r>
              <a:rPr lang="en-GB" sz="1600" b="1" dirty="0">
                <a:solidFill>
                  <a:srgbClr val="0000FF"/>
                </a:solidFill>
                <a:latin typeface="Consolas" panose="020B0609020204030204" pitchFamily="49" charset="0"/>
              </a:rPr>
              <a:t> | </a:t>
            </a:r>
            <a:r>
              <a:rPr lang="en-GB" sz="1600" b="1" i="1" dirty="0" err="1">
                <a:solidFill>
                  <a:srgbClr val="0000FF"/>
                </a:solidFill>
                <a:latin typeface="Consolas" panose="020B0609020204030204" pitchFamily="49" charset="0"/>
              </a:rPr>
              <a:t>Var</a:t>
            </a:r>
            <a:r>
              <a:rPr lang="en-GB" sz="1600" b="1" i="1" dirty="0">
                <a:solidFill>
                  <a:srgbClr val="0000FF"/>
                </a:solidFill>
                <a:latin typeface="Consolas" panose="020B0609020204030204" pitchFamily="49" charset="0"/>
              </a:rPr>
              <a:t> </a:t>
            </a:r>
            <a:r>
              <a:rPr lang="en-GB" sz="1600" b="1" dirty="0">
                <a:solidFill>
                  <a:srgbClr val="0000FF"/>
                </a:solidFill>
                <a:latin typeface="Consolas" panose="020B0609020204030204" pitchFamily="49" charset="0"/>
              </a:rPr>
              <a:t>| (</a:t>
            </a:r>
            <a:r>
              <a:rPr lang="en-GB" sz="1600" b="1" i="1" dirty="0" err="1">
                <a:solidFill>
                  <a:srgbClr val="0000FF"/>
                </a:solidFill>
                <a:latin typeface="Consolas" panose="020B0609020204030204" pitchFamily="49" charset="0"/>
              </a:rPr>
              <a:t>Exp</a:t>
            </a:r>
            <a:r>
              <a:rPr lang="en-GB" sz="1600" b="1" dirty="0">
                <a:solidFill>
                  <a:srgbClr val="0000FF"/>
                </a:solidFill>
                <a:latin typeface="Consolas" panose="020B0609020204030204" pitchFamily="49" charset="0"/>
              </a:rPr>
              <a:t> </a:t>
            </a:r>
            <a:r>
              <a:rPr lang="en-GB" sz="1600" b="1" i="1" dirty="0" err="1">
                <a:solidFill>
                  <a:srgbClr val="0000FF"/>
                </a:solidFill>
                <a:latin typeface="Consolas" panose="020B0609020204030204" pitchFamily="49" charset="0"/>
              </a:rPr>
              <a:t>Exp</a:t>
            </a:r>
            <a:r>
              <a:rPr lang="en-GB" sz="1600" b="1" dirty="0">
                <a:solidFill>
                  <a:srgbClr val="0000FF"/>
                </a:solidFill>
                <a:latin typeface="Consolas" panose="020B0609020204030204" pitchFamily="49" charset="0"/>
              </a:rPr>
              <a:t>) | (lambda </a:t>
            </a:r>
            <a:r>
              <a:rPr lang="en-GB" sz="1600" b="1" i="1" dirty="0" err="1">
                <a:solidFill>
                  <a:srgbClr val="0000FF"/>
                </a:solidFill>
                <a:latin typeface="Consolas" panose="020B0609020204030204" pitchFamily="49" charset="0"/>
              </a:rPr>
              <a:t>Var</a:t>
            </a:r>
            <a:r>
              <a:rPr lang="en-GB" sz="1600" b="1" dirty="0">
                <a:solidFill>
                  <a:srgbClr val="0000FF"/>
                </a:solidFill>
                <a:latin typeface="Consolas" panose="020B0609020204030204" pitchFamily="49" charset="0"/>
              </a:rPr>
              <a:t> </a:t>
            </a:r>
            <a:r>
              <a:rPr lang="en-GB" sz="1600" b="1" i="1" dirty="0" err="1">
                <a:solidFill>
                  <a:srgbClr val="0000FF"/>
                </a:solidFill>
                <a:latin typeface="Consolas" panose="020B0609020204030204" pitchFamily="49" charset="0"/>
              </a:rPr>
              <a:t>Exp</a:t>
            </a:r>
            <a:r>
              <a:rPr lang="en-GB" sz="1600" b="1" dirty="0">
                <a:solidFill>
                  <a:srgbClr val="0000FF"/>
                </a:solidFill>
                <a:latin typeface="Consolas" panose="020B0609020204030204" pitchFamily="49" charset="0"/>
              </a:rPr>
              <a:t>) | (+ </a:t>
            </a:r>
            <a:r>
              <a:rPr lang="en-GB" sz="1600" b="1" i="1" dirty="0" err="1">
                <a:solidFill>
                  <a:srgbClr val="0000FF"/>
                </a:solidFill>
                <a:latin typeface="Consolas" panose="020B0609020204030204" pitchFamily="49" charset="0"/>
              </a:rPr>
              <a:t>Exp</a:t>
            </a:r>
            <a:r>
              <a:rPr lang="en-GB" sz="1600" b="1" dirty="0">
                <a:solidFill>
                  <a:srgbClr val="0000FF"/>
                </a:solidFill>
                <a:latin typeface="Consolas" panose="020B0609020204030204" pitchFamily="49" charset="0"/>
              </a:rPr>
              <a:t> </a:t>
            </a:r>
            <a:r>
              <a:rPr lang="en-GB" sz="1600" b="1" i="1" dirty="0" err="1">
                <a:solidFill>
                  <a:srgbClr val="0000FF"/>
                </a:solidFill>
                <a:latin typeface="Consolas" panose="020B0609020204030204" pitchFamily="49" charset="0"/>
              </a:rPr>
              <a:t>Exp</a:t>
            </a:r>
            <a:r>
              <a:rPr lang="en-GB" sz="1600" b="1" dirty="0" smtClean="0">
                <a:solidFill>
                  <a:srgbClr val="0000FF"/>
                </a:solidFill>
                <a:latin typeface="Consolas" panose="020B0609020204030204" pitchFamily="49" charset="0"/>
              </a:rPr>
              <a:t>)</a:t>
            </a:r>
            <a:br>
              <a:rPr lang="en-GB" sz="1600" b="1" dirty="0" smtClean="0">
                <a:solidFill>
                  <a:srgbClr val="0000FF"/>
                </a:solidFill>
                <a:latin typeface="Consolas" panose="020B0609020204030204" pitchFamily="49" charset="0"/>
              </a:rPr>
            </a:br>
            <a:r>
              <a:rPr lang="en-GB" sz="1600" b="1" dirty="0" smtClean="0">
                <a:solidFill>
                  <a:srgbClr val="0000FF"/>
                </a:solidFill>
                <a:latin typeface="Lucida Sans Typewriter" pitchFamily="18"/>
              </a:rPr>
              <a:t>‏</a:t>
            </a:r>
            <a:r>
              <a:rPr lang="en-GB" sz="1800" dirty="0" smtClean="0"/>
              <a:t>where</a:t>
            </a:r>
            <a:endParaRPr lang="en-GB" sz="1800" dirty="0"/>
          </a:p>
          <a:p>
            <a:pPr marL="4680" lvl="0">
              <a:lnSpc>
                <a:spcPct val="90000"/>
              </a:lnSpc>
              <a:spcBef>
                <a:spcPts val="448"/>
              </a:spcBef>
              <a:buSzPct val="100000"/>
              <a:tabLst>
                <a:tab pos="618840" algn="l"/>
                <a:tab pos="732960" algn="l"/>
                <a:tab pos="1190160" algn="l"/>
                <a:tab pos="1647359" algn="l"/>
                <a:tab pos="2104559" algn="l"/>
                <a:tab pos="2561759" algn="l"/>
                <a:tab pos="3018959" algn="l"/>
                <a:tab pos="3476160" algn="l"/>
                <a:tab pos="3933359" algn="l"/>
                <a:tab pos="4390560" algn="l"/>
                <a:tab pos="4847759" algn="l"/>
                <a:tab pos="5304960" algn="l"/>
                <a:tab pos="5762160" algn="l"/>
                <a:tab pos="6219360" algn="l"/>
                <a:tab pos="6676560" algn="l"/>
                <a:tab pos="7133760" algn="l"/>
                <a:tab pos="7590960" algn="l"/>
                <a:tab pos="8048160" algn="l"/>
                <a:tab pos="8505360" algn="l"/>
                <a:tab pos="8962560" algn="l"/>
                <a:tab pos="9419760" algn="l"/>
              </a:tabLst>
            </a:pPr>
            <a:r>
              <a:rPr lang="en-GB" sz="1800" b="1" dirty="0">
                <a:solidFill>
                  <a:srgbClr val="0000FF"/>
                </a:solidFill>
                <a:latin typeface="Lucida Sans Typewriter" pitchFamily="18"/>
              </a:rPr>
              <a:t> </a:t>
            </a:r>
            <a:r>
              <a:rPr lang="en-GB" sz="1800" b="1" dirty="0" smtClean="0">
                <a:solidFill>
                  <a:srgbClr val="0000FF"/>
                </a:solidFill>
                <a:latin typeface="Lucida Sans Typewriter" pitchFamily="18"/>
              </a:rPr>
              <a:t>   </a:t>
            </a:r>
            <a:r>
              <a:rPr lang="en-GB" sz="1800" b="1" i="1" dirty="0" err="1" smtClean="0">
                <a:solidFill>
                  <a:srgbClr val="0000FF"/>
                </a:solidFill>
                <a:latin typeface="Consolas" panose="020B0609020204030204" pitchFamily="49" charset="0"/>
              </a:rPr>
              <a:t>Num</a:t>
            </a:r>
            <a:r>
              <a:rPr lang="en-GB" sz="1600" b="1" dirty="0" smtClean="0">
                <a:solidFill>
                  <a:srgbClr val="991636"/>
                </a:solidFill>
                <a:latin typeface="Lucida Sans Typewriter" pitchFamily="18"/>
              </a:rPr>
              <a:t> </a:t>
            </a:r>
            <a:r>
              <a:rPr lang="en-GB" sz="1800" dirty="0"/>
              <a:t>is the set of numeric constants (given in a </a:t>
            </a:r>
            <a:r>
              <a:rPr lang="en-GB" sz="1800" dirty="0" err="1"/>
              <a:t>lexer</a:t>
            </a:r>
            <a:r>
              <a:rPr lang="en-GB" sz="1800" dirty="0"/>
              <a:t> spec)‏</a:t>
            </a:r>
          </a:p>
          <a:p>
            <a:pPr marL="4680" lvl="0">
              <a:lnSpc>
                <a:spcPct val="90000"/>
              </a:lnSpc>
              <a:spcBef>
                <a:spcPts val="448"/>
              </a:spcBef>
              <a:buSzPct val="100000"/>
              <a:tabLst>
                <a:tab pos="618840" algn="l"/>
                <a:tab pos="732960" algn="l"/>
                <a:tab pos="1190160" algn="l"/>
                <a:tab pos="1647359" algn="l"/>
                <a:tab pos="2104559" algn="l"/>
                <a:tab pos="2561759" algn="l"/>
                <a:tab pos="3018959" algn="l"/>
                <a:tab pos="3476160" algn="l"/>
                <a:tab pos="3933359" algn="l"/>
                <a:tab pos="4390560" algn="l"/>
                <a:tab pos="4847759" algn="l"/>
                <a:tab pos="5304960" algn="l"/>
                <a:tab pos="5762160" algn="l"/>
                <a:tab pos="6219360" algn="l"/>
                <a:tab pos="6676560" algn="l"/>
                <a:tab pos="7133760" algn="l"/>
                <a:tab pos="7590960" algn="l"/>
                <a:tab pos="8048160" algn="l"/>
                <a:tab pos="8505360" algn="l"/>
                <a:tab pos="8962560" algn="l"/>
                <a:tab pos="9419760" algn="l"/>
              </a:tabLst>
            </a:pPr>
            <a:r>
              <a:rPr lang="en-GB" sz="1800" b="1" dirty="0">
                <a:solidFill>
                  <a:srgbClr val="0000FF"/>
                </a:solidFill>
                <a:latin typeface="Lucida Sans Typewriter" pitchFamily="18"/>
              </a:rPr>
              <a:t>  </a:t>
            </a:r>
            <a:r>
              <a:rPr lang="en-GB" sz="1800" b="1" dirty="0" smtClean="0">
                <a:solidFill>
                  <a:srgbClr val="0000FF"/>
                </a:solidFill>
                <a:latin typeface="Lucida Sans Typewriter" pitchFamily="18"/>
              </a:rPr>
              <a:t>  </a:t>
            </a:r>
            <a:r>
              <a:rPr lang="en-GB" sz="1800" b="1" i="1" dirty="0" err="1" smtClean="0">
                <a:solidFill>
                  <a:srgbClr val="0000FF"/>
                </a:solidFill>
                <a:latin typeface="Consolas" panose="020B0609020204030204" pitchFamily="49" charset="0"/>
              </a:rPr>
              <a:t>Var</a:t>
            </a:r>
            <a:r>
              <a:rPr lang="en-GB" sz="1600" b="1" i="1" dirty="0" smtClean="0">
                <a:solidFill>
                  <a:srgbClr val="991636"/>
                </a:solidFill>
                <a:latin typeface="Lucida Sans Typewriter" pitchFamily="18"/>
              </a:rPr>
              <a:t> </a:t>
            </a:r>
            <a:r>
              <a:rPr lang="en-GB" sz="1800" dirty="0"/>
              <a:t>is the set of variable names (given in a </a:t>
            </a:r>
            <a:r>
              <a:rPr lang="en-GB" sz="1800" dirty="0" err="1"/>
              <a:t>lexer</a:t>
            </a:r>
            <a:r>
              <a:rPr lang="en-GB" sz="1800" dirty="0"/>
              <a:t> spec)‏</a:t>
            </a:r>
          </a:p>
          <a:p>
            <a:pPr marL="290430" lvl="0" indent="-285750">
              <a:lnSpc>
                <a:spcPct val="90000"/>
              </a:lnSpc>
              <a:spcBef>
                <a:spcPts val="323"/>
              </a:spcBef>
              <a:buSzPct val="100000"/>
              <a:buFont typeface="Arial" panose="020B0604020202020204" pitchFamily="34" charset="0"/>
              <a:buChar char="•"/>
              <a:tabLst>
                <a:tab pos="618840" algn="l"/>
                <a:tab pos="732960" algn="l"/>
                <a:tab pos="1190160" algn="l"/>
                <a:tab pos="1647359" algn="l"/>
                <a:tab pos="2104559" algn="l"/>
                <a:tab pos="2561759" algn="l"/>
                <a:tab pos="3018959" algn="l"/>
                <a:tab pos="3476160" algn="l"/>
                <a:tab pos="3933359" algn="l"/>
                <a:tab pos="4390560" algn="l"/>
                <a:tab pos="4847759" algn="l"/>
                <a:tab pos="5304960" algn="l"/>
                <a:tab pos="5762160" algn="l"/>
                <a:tab pos="6219360" algn="l"/>
                <a:tab pos="6676560" algn="l"/>
                <a:tab pos="7133760" algn="l"/>
                <a:tab pos="7590960" algn="l"/>
                <a:tab pos="8048160" algn="l"/>
                <a:tab pos="8505360" algn="l"/>
                <a:tab pos="8962560" algn="l"/>
                <a:tab pos="9419760" algn="l"/>
              </a:tabLst>
            </a:pPr>
            <a:endParaRPr lang="en-GB" sz="1300" dirty="0">
              <a:latin typeface="Lucida Grande" pitchFamily="18"/>
            </a:endParaRPr>
          </a:p>
          <a:p>
            <a:pPr marL="285750" indent="-285750">
              <a:lnSpc>
                <a:spcPct val="110000"/>
              </a:lnSpc>
              <a:spcBef>
                <a:spcPts val="499"/>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800" dirty="0"/>
              <a:t>To represent this syntax as trees (abstract syntax) in Scheme, we </a:t>
            </a:r>
            <a:r>
              <a:rPr lang="en-GB" sz="1800" dirty="0" smtClean="0"/>
              <a:t>define</a:t>
            </a:r>
            <a:br>
              <a:rPr lang="en-GB" sz="1800" dirty="0" smtClean="0"/>
            </a:br>
            <a:r>
              <a:rPr lang="en-GB" sz="1600" b="1" dirty="0" smtClean="0">
                <a:solidFill>
                  <a:srgbClr val="0000FF"/>
                </a:solidFill>
                <a:latin typeface="Consolas" panose="020B0609020204030204" pitchFamily="49" charset="0"/>
              </a:rPr>
              <a:t>; </a:t>
            </a:r>
            <a:r>
              <a:rPr lang="en-GB" sz="1600" b="1" i="1" dirty="0" err="1">
                <a:solidFill>
                  <a:srgbClr val="0000FF"/>
                </a:solidFill>
                <a:latin typeface="Consolas" panose="020B0609020204030204" pitchFamily="49" charset="0"/>
              </a:rPr>
              <a:t>exp</a:t>
            </a:r>
            <a:r>
              <a:rPr lang="en-GB" sz="1600" b="1" dirty="0">
                <a:solidFill>
                  <a:srgbClr val="0000FF"/>
                </a:solidFill>
                <a:latin typeface="Consolas" panose="020B0609020204030204" pitchFamily="49" charset="0"/>
              </a:rPr>
              <a:t> := (make-</a:t>
            </a:r>
            <a:r>
              <a:rPr lang="en-GB" sz="1600" b="1" dirty="0" err="1">
                <a:solidFill>
                  <a:srgbClr val="0000FF"/>
                </a:solidFill>
                <a:latin typeface="Consolas" panose="020B0609020204030204" pitchFamily="49" charset="0"/>
              </a:rPr>
              <a:t>num</a:t>
            </a:r>
            <a:r>
              <a:rPr lang="en-GB" sz="1600" b="1" dirty="0">
                <a:solidFill>
                  <a:srgbClr val="0000FF"/>
                </a:solidFill>
                <a:latin typeface="Consolas" panose="020B0609020204030204" pitchFamily="49" charset="0"/>
              </a:rPr>
              <a:t> </a:t>
            </a:r>
            <a:r>
              <a:rPr lang="en-GB" sz="1600" b="1" i="1" dirty="0">
                <a:solidFill>
                  <a:srgbClr val="0000FF"/>
                </a:solidFill>
                <a:latin typeface="Consolas" panose="020B0609020204030204" pitchFamily="49" charset="0"/>
              </a:rPr>
              <a:t>number</a:t>
            </a:r>
            <a:r>
              <a:rPr lang="en-GB" sz="1600" b="1" dirty="0">
                <a:solidFill>
                  <a:srgbClr val="0000FF"/>
                </a:solidFill>
                <a:latin typeface="Consolas" panose="020B0609020204030204" pitchFamily="49" charset="0"/>
              </a:rPr>
              <a:t>) + (make-</a:t>
            </a:r>
            <a:r>
              <a:rPr lang="en-GB" sz="1600" b="1" dirty="0" err="1">
                <a:solidFill>
                  <a:srgbClr val="0000FF"/>
                </a:solidFill>
                <a:latin typeface="Consolas" panose="020B0609020204030204" pitchFamily="49" charset="0"/>
              </a:rPr>
              <a:t>var</a:t>
            </a:r>
            <a:r>
              <a:rPr lang="en-GB" sz="1600" b="1" dirty="0">
                <a:solidFill>
                  <a:srgbClr val="0000FF"/>
                </a:solidFill>
                <a:latin typeface="Consolas" panose="020B0609020204030204" pitchFamily="49" charset="0"/>
              </a:rPr>
              <a:t> </a:t>
            </a:r>
            <a:r>
              <a:rPr lang="en-GB" sz="1600" b="1" i="1" dirty="0">
                <a:solidFill>
                  <a:srgbClr val="0000FF"/>
                </a:solidFill>
                <a:latin typeface="Consolas" panose="020B0609020204030204" pitchFamily="49" charset="0"/>
              </a:rPr>
              <a:t>symbol</a:t>
            </a:r>
            <a:r>
              <a:rPr lang="en-GB" sz="1600" b="1" dirty="0">
                <a:solidFill>
                  <a:srgbClr val="0000FF"/>
                </a:solidFill>
                <a:latin typeface="Consolas" panose="020B0609020204030204" pitchFamily="49" charset="0"/>
              </a:rPr>
              <a:t>) + (make-app </a:t>
            </a:r>
            <a:r>
              <a:rPr lang="en-GB" sz="1600" b="1" i="1" dirty="0" err="1">
                <a:solidFill>
                  <a:srgbClr val="0000FF"/>
                </a:solidFill>
                <a:latin typeface="Consolas" panose="020B0609020204030204" pitchFamily="49" charset="0"/>
              </a:rPr>
              <a:t>exp</a:t>
            </a:r>
            <a:r>
              <a:rPr lang="en-GB" sz="1600" b="1" dirty="0">
                <a:solidFill>
                  <a:srgbClr val="0000FF"/>
                </a:solidFill>
                <a:latin typeface="Consolas" panose="020B0609020204030204" pitchFamily="49" charset="0"/>
              </a:rPr>
              <a:t> </a:t>
            </a:r>
            <a:r>
              <a:rPr lang="en-GB" sz="1600" b="1" i="1" dirty="0" err="1">
                <a:solidFill>
                  <a:srgbClr val="0000FF"/>
                </a:solidFill>
                <a:latin typeface="Consolas" panose="020B0609020204030204" pitchFamily="49" charset="0"/>
              </a:rPr>
              <a:t>exp</a:t>
            </a:r>
            <a:r>
              <a:rPr lang="en-GB" sz="1600" b="1" dirty="0" smtClean="0">
                <a:solidFill>
                  <a:srgbClr val="0000FF"/>
                </a:solidFill>
                <a:latin typeface="Consolas" panose="020B0609020204030204" pitchFamily="49" charset="0"/>
              </a:rPr>
              <a:t>)</a:t>
            </a:r>
            <a:br>
              <a:rPr lang="en-GB" sz="1600" b="1" dirty="0" smtClean="0">
                <a:solidFill>
                  <a:srgbClr val="0000FF"/>
                </a:solidFill>
                <a:latin typeface="Consolas" panose="020B0609020204030204" pitchFamily="49" charset="0"/>
              </a:rPr>
            </a:br>
            <a:r>
              <a:rPr lang="en-GB" sz="1600" b="1" dirty="0" smtClean="0">
                <a:solidFill>
                  <a:srgbClr val="0000FF"/>
                </a:solidFill>
                <a:latin typeface="Consolas" panose="020B0609020204030204" pitchFamily="49" charset="0"/>
              </a:rPr>
              <a:t>         + (</a:t>
            </a:r>
            <a:r>
              <a:rPr lang="en-GB" sz="1600" b="1" dirty="0">
                <a:solidFill>
                  <a:srgbClr val="0000FF"/>
                </a:solidFill>
                <a:latin typeface="Consolas" panose="020B0609020204030204" pitchFamily="49" charset="0"/>
              </a:rPr>
              <a:t>make-proc </a:t>
            </a:r>
            <a:r>
              <a:rPr lang="en-GB" sz="1600" b="1" i="1" dirty="0">
                <a:solidFill>
                  <a:srgbClr val="0000FF"/>
                </a:solidFill>
                <a:latin typeface="Consolas" panose="020B0609020204030204" pitchFamily="49" charset="0"/>
              </a:rPr>
              <a:t>symbol</a:t>
            </a:r>
            <a:r>
              <a:rPr lang="en-GB" sz="1600" b="1" dirty="0">
                <a:solidFill>
                  <a:srgbClr val="0000FF"/>
                </a:solidFill>
                <a:latin typeface="Consolas" panose="020B0609020204030204" pitchFamily="49" charset="0"/>
              </a:rPr>
              <a:t> </a:t>
            </a:r>
            <a:r>
              <a:rPr lang="en-GB" sz="1600" b="1" i="1" dirty="0" err="1">
                <a:solidFill>
                  <a:srgbClr val="0000FF"/>
                </a:solidFill>
                <a:latin typeface="Consolas" panose="020B0609020204030204" pitchFamily="49" charset="0"/>
              </a:rPr>
              <a:t>exp</a:t>
            </a:r>
            <a:r>
              <a:rPr lang="en-GB" sz="1600" b="1" dirty="0">
                <a:solidFill>
                  <a:srgbClr val="0000FF"/>
                </a:solidFill>
                <a:latin typeface="Consolas" panose="020B0609020204030204" pitchFamily="49" charset="0"/>
              </a:rPr>
              <a:t>) + (make-add </a:t>
            </a:r>
            <a:r>
              <a:rPr lang="en-GB" sz="1600" b="1" i="1" dirty="0" err="1">
                <a:solidFill>
                  <a:srgbClr val="0000FF"/>
                </a:solidFill>
                <a:latin typeface="Consolas" panose="020B0609020204030204" pitchFamily="49" charset="0"/>
              </a:rPr>
              <a:t>exp</a:t>
            </a:r>
            <a:r>
              <a:rPr lang="en-GB" sz="1600" b="1" dirty="0">
                <a:solidFill>
                  <a:srgbClr val="0000FF"/>
                </a:solidFill>
                <a:latin typeface="Consolas" panose="020B0609020204030204" pitchFamily="49" charset="0"/>
              </a:rPr>
              <a:t> </a:t>
            </a:r>
            <a:r>
              <a:rPr lang="en-GB" sz="1600" b="1" i="1" dirty="0" err="1">
                <a:solidFill>
                  <a:srgbClr val="0000FF"/>
                </a:solidFill>
                <a:latin typeface="Consolas" panose="020B0609020204030204" pitchFamily="49" charset="0"/>
              </a:rPr>
              <a:t>exp</a:t>
            </a:r>
            <a:r>
              <a:rPr lang="en-GB" sz="1600" b="1" dirty="0" smtClean="0">
                <a:solidFill>
                  <a:srgbClr val="0000FF"/>
                </a:solidFill>
                <a:latin typeface="Consolas" panose="020B0609020204030204" pitchFamily="49" charset="0"/>
              </a:rPr>
              <a:t>)</a:t>
            </a:r>
            <a:r>
              <a:rPr lang="en-GB" sz="1600" b="1" dirty="0">
                <a:solidFill>
                  <a:srgbClr val="0000FF"/>
                </a:solidFill>
                <a:latin typeface="Consolas" panose="020B0609020204030204" pitchFamily="49" charset="0"/>
              </a:rPr>
              <a:t/>
            </a:r>
            <a:br>
              <a:rPr lang="en-GB" sz="1600" b="1" dirty="0">
                <a:solidFill>
                  <a:srgbClr val="0000FF"/>
                </a:solidFill>
                <a:latin typeface="Consolas" panose="020B0609020204030204" pitchFamily="49" charset="0"/>
              </a:rPr>
            </a:br>
            <a:r>
              <a:rPr lang="en-GB" sz="1600" b="1" dirty="0">
                <a:solidFill>
                  <a:srgbClr val="0000FF"/>
                </a:solidFill>
                <a:latin typeface="Consolas" panose="020B0609020204030204" pitchFamily="49" charset="0"/>
              </a:rPr>
              <a:t>(define-</a:t>
            </a:r>
            <a:r>
              <a:rPr lang="en-GB" sz="1600" b="1" dirty="0" err="1">
                <a:solidFill>
                  <a:srgbClr val="0000FF"/>
                </a:solidFill>
                <a:latin typeface="Consolas" panose="020B0609020204030204" pitchFamily="49" charset="0"/>
              </a:rPr>
              <a:t>struct</a:t>
            </a:r>
            <a:r>
              <a:rPr lang="en-GB" sz="1600" b="1" dirty="0">
                <a:solidFill>
                  <a:srgbClr val="0000FF"/>
                </a:solidFill>
                <a:latin typeface="Consolas" panose="020B0609020204030204" pitchFamily="49" charset="0"/>
              </a:rPr>
              <a:t> </a:t>
            </a:r>
            <a:r>
              <a:rPr lang="en-GB" sz="1600" b="1" dirty="0" err="1">
                <a:solidFill>
                  <a:srgbClr val="0000FF"/>
                </a:solidFill>
                <a:latin typeface="Consolas" panose="020B0609020204030204" pitchFamily="49" charset="0"/>
              </a:rPr>
              <a:t>num</a:t>
            </a:r>
            <a:r>
              <a:rPr lang="en-GB" sz="1600" b="1" dirty="0">
                <a:solidFill>
                  <a:srgbClr val="0000FF"/>
                </a:solidFill>
                <a:latin typeface="Consolas" panose="020B0609020204030204" pitchFamily="49" charset="0"/>
              </a:rPr>
              <a:t> (n))            ;; n is a Scheme </a:t>
            </a:r>
            <a:r>
              <a:rPr lang="en-GB" sz="1600" b="1" dirty="0" smtClean="0">
                <a:solidFill>
                  <a:srgbClr val="0000FF"/>
                </a:solidFill>
                <a:latin typeface="Consolas" panose="020B0609020204030204" pitchFamily="49" charset="0"/>
              </a:rPr>
              <a:t>number</a:t>
            </a:r>
            <a:br>
              <a:rPr lang="en-GB" sz="1600" b="1" dirty="0" smtClean="0">
                <a:solidFill>
                  <a:srgbClr val="0000FF"/>
                </a:solidFill>
                <a:latin typeface="Consolas" panose="020B0609020204030204" pitchFamily="49" charset="0"/>
              </a:rPr>
            </a:br>
            <a:r>
              <a:rPr lang="en-GB" sz="1600" b="1" dirty="0" smtClean="0">
                <a:solidFill>
                  <a:srgbClr val="0000FF"/>
                </a:solidFill>
                <a:latin typeface="Consolas" panose="020B0609020204030204" pitchFamily="49" charset="0"/>
              </a:rPr>
              <a:t>(</a:t>
            </a:r>
            <a:r>
              <a:rPr lang="en-GB" sz="1600" b="1" dirty="0">
                <a:solidFill>
                  <a:srgbClr val="0000FF"/>
                </a:solidFill>
                <a:latin typeface="Consolas" panose="020B0609020204030204" pitchFamily="49" charset="0"/>
              </a:rPr>
              <a:t>define-</a:t>
            </a:r>
            <a:r>
              <a:rPr lang="en-GB" sz="1600" b="1" dirty="0" err="1">
                <a:solidFill>
                  <a:srgbClr val="0000FF"/>
                </a:solidFill>
                <a:latin typeface="Consolas" panose="020B0609020204030204" pitchFamily="49" charset="0"/>
              </a:rPr>
              <a:t>struct</a:t>
            </a:r>
            <a:r>
              <a:rPr lang="en-GB" sz="1600" b="1" dirty="0">
                <a:solidFill>
                  <a:srgbClr val="0000FF"/>
                </a:solidFill>
                <a:latin typeface="Consolas" panose="020B0609020204030204" pitchFamily="49" charset="0"/>
              </a:rPr>
              <a:t> </a:t>
            </a:r>
            <a:r>
              <a:rPr lang="en-GB" sz="1600" b="1" dirty="0" err="1">
                <a:solidFill>
                  <a:srgbClr val="0000FF"/>
                </a:solidFill>
                <a:latin typeface="Consolas" panose="020B0609020204030204" pitchFamily="49" charset="0"/>
              </a:rPr>
              <a:t>var</a:t>
            </a:r>
            <a:r>
              <a:rPr lang="en-GB" sz="1600" b="1" dirty="0">
                <a:solidFill>
                  <a:srgbClr val="0000FF"/>
                </a:solidFill>
                <a:latin typeface="Consolas" panose="020B0609020204030204" pitchFamily="49" charset="0"/>
              </a:rPr>
              <a:t> (s))            ;; s is a Scheme symbol </a:t>
            </a:r>
            <a:r>
              <a:rPr lang="en-GB" sz="1600" b="1" dirty="0" smtClean="0">
                <a:solidFill>
                  <a:srgbClr val="0000FF"/>
                </a:solidFill>
                <a:latin typeface="Consolas" panose="020B0609020204030204" pitchFamily="49" charset="0"/>
              </a:rPr>
              <a:t/>
            </a:r>
            <a:br>
              <a:rPr lang="en-GB" sz="1600" b="1" dirty="0" smtClean="0">
                <a:solidFill>
                  <a:srgbClr val="0000FF"/>
                </a:solidFill>
                <a:latin typeface="Consolas" panose="020B0609020204030204" pitchFamily="49" charset="0"/>
              </a:rPr>
            </a:br>
            <a:r>
              <a:rPr lang="en-GB" sz="1600" b="1" dirty="0" smtClean="0">
                <a:solidFill>
                  <a:srgbClr val="0000FF"/>
                </a:solidFill>
                <a:latin typeface="Consolas" panose="020B0609020204030204" pitchFamily="49" charset="0"/>
              </a:rPr>
              <a:t>(</a:t>
            </a:r>
            <a:r>
              <a:rPr lang="en-GB" sz="1600" b="1" dirty="0">
                <a:solidFill>
                  <a:srgbClr val="0000FF"/>
                </a:solidFill>
                <a:latin typeface="Consolas" panose="020B0609020204030204" pitchFamily="49" charset="0"/>
              </a:rPr>
              <a:t>define-</a:t>
            </a:r>
            <a:r>
              <a:rPr lang="en-GB" sz="1600" b="1" dirty="0" err="1">
                <a:solidFill>
                  <a:srgbClr val="0000FF"/>
                </a:solidFill>
                <a:latin typeface="Consolas" panose="020B0609020204030204" pitchFamily="49" charset="0"/>
              </a:rPr>
              <a:t>struct</a:t>
            </a:r>
            <a:r>
              <a:rPr lang="en-GB" sz="1600" b="1" dirty="0">
                <a:solidFill>
                  <a:srgbClr val="0000FF"/>
                </a:solidFill>
                <a:latin typeface="Consolas" panose="020B0609020204030204" pitchFamily="49" charset="0"/>
              </a:rPr>
              <a:t> app (</a:t>
            </a:r>
            <a:r>
              <a:rPr lang="en-GB" sz="1600" b="1" dirty="0" err="1">
                <a:solidFill>
                  <a:srgbClr val="0000FF"/>
                </a:solidFill>
                <a:latin typeface="Consolas" panose="020B0609020204030204" pitchFamily="49" charset="0"/>
              </a:rPr>
              <a:t>rator</a:t>
            </a:r>
            <a:r>
              <a:rPr lang="en-GB" sz="1600" b="1" dirty="0">
                <a:solidFill>
                  <a:srgbClr val="0000FF"/>
                </a:solidFill>
                <a:latin typeface="Consolas" panose="020B0609020204030204" pitchFamily="49" charset="0"/>
              </a:rPr>
              <a:t> rand))</a:t>
            </a:r>
            <a:br>
              <a:rPr lang="en-GB" sz="1600" b="1" dirty="0">
                <a:solidFill>
                  <a:srgbClr val="0000FF"/>
                </a:solidFill>
                <a:latin typeface="Consolas" panose="020B0609020204030204" pitchFamily="49" charset="0"/>
              </a:rPr>
            </a:br>
            <a:r>
              <a:rPr lang="en-GB" sz="1600" b="1" dirty="0">
                <a:solidFill>
                  <a:srgbClr val="0000FF"/>
                </a:solidFill>
                <a:latin typeface="Consolas" panose="020B0609020204030204" pitchFamily="49" charset="0"/>
              </a:rPr>
              <a:t>(define-</a:t>
            </a:r>
            <a:r>
              <a:rPr lang="en-GB" sz="1600" b="1" dirty="0" err="1">
                <a:solidFill>
                  <a:srgbClr val="0000FF"/>
                </a:solidFill>
                <a:latin typeface="Consolas" panose="020B0609020204030204" pitchFamily="49" charset="0"/>
              </a:rPr>
              <a:t>struct</a:t>
            </a:r>
            <a:r>
              <a:rPr lang="en-GB" sz="1600" b="1" dirty="0">
                <a:solidFill>
                  <a:srgbClr val="0000FF"/>
                </a:solidFill>
                <a:latin typeface="Consolas" panose="020B0609020204030204" pitchFamily="49" charset="0"/>
              </a:rPr>
              <a:t> proc (</a:t>
            </a:r>
            <a:r>
              <a:rPr lang="en-GB" sz="1600" b="1" dirty="0" err="1">
                <a:solidFill>
                  <a:srgbClr val="0000FF"/>
                </a:solidFill>
                <a:latin typeface="Consolas" panose="020B0609020204030204" pitchFamily="49" charset="0"/>
              </a:rPr>
              <a:t>param</a:t>
            </a:r>
            <a:r>
              <a:rPr lang="en-GB" sz="1600" b="1" dirty="0">
                <a:solidFill>
                  <a:srgbClr val="0000FF"/>
                </a:solidFill>
                <a:latin typeface="Consolas" panose="020B0609020204030204" pitchFamily="49" charset="0"/>
              </a:rPr>
              <a:t> body))  ;; </a:t>
            </a:r>
            <a:r>
              <a:rPr lang="en-GB" sz="1600" b="1" dirty="0" err="1">
                <a:solidFill>
                  <a:srgbClr val="0000FF"/>
                </a:solidFill>
                <a:latin typeface="Consolas" panose="020B0609020204030204" pitchFamily="49" charset="0"/>
              </a:rPr>
              <a:t>param</a:t>
            </a:r>
            <a:r>
              <a:rPr lang="en-GB" sz="1600" b="1" dirty="0">
                <a:solidFill>
                  <a:srgbClr val="0000FF"/>
                </a:solidFill>
                <a:latin typeface="Consolas" panose="020B0609020204030204" pitchFamily="49" charset="0"/>
              </a:rPr>
              <a:t> is a symbol not a </a:t>
            </a:r>
            <a:r>
              <a:rPr lang="en-GB" sz="1600" b="1" dirty="0" err="1">
                <a:solidFill>
                  <a:srgbClr val="0000FF"/>
                </a:solidFill>
                <a:latin typeface="Consolas" panose="020B0609020204030204" pitchFamily="49" charset="0"/>
              </a:rPr>
              <a:t>var</a:t>
            </a:r>
            <a:r>
              <a:rPr lang="en-GB" sz="1600" b="1" dirty="0">
                <a:solidFill>
                  <a:srgbClr val="0000FF"/>
                </a:solidFill>
                <a:latin typeface="Consolas" panose="020B0609020204030204" pitchFamily="49" charset="0"/>
              </a:rPr>
              <a:t>!</a:t>
            </a:r>
            <a:br>
              <a:rPr lang="en-GB" sz="1600" b="1" dirty="0">
                <a:solidFill>
                  <a:srgbClr val="0000FF"/>
                </a:solidFill>
                <a:latin typeface="Consolas" panose="020B0609020204030204" pitchFamily="49" charset="0"/>
              </a:rPr>
            </a:br>
            <a:r>
              <a:rPr lang="en-GB" sz="1600" b="1" dirty="0">
                <a:solidFill>
                  <a:srgbClr val="0000FF"/>
                </a:solidFill>
                <a:latin typeface="Consolas" panose="020B0609020204030204" pitchFamily="49" charset="0"/>
              </a:rPr>
              <a:t>(define-</a:t>
            </a:r>
            <a:r>
              <a:rPr lang="en-GB" sz="1600" b="1" dirty="0" err="1">
                <a:solidFill>
                  <a:srgbClr val="0000FF"/>
                </a:solidFill>
                <a:latin typeface="Consolas" panose="020B0609020204030204" pitchFamily="49" charset="0"/>
              </a:rPr>
              <a:t>struct</a:t>
            </a:r>
            <a:r>
              <a:rPr lang="en-GB" sz="1600" b="1" dirty="0">
                <a:solidFill>
                  <a:srgbClr val="0000FF"/>
                </a:solidFill>
                <a:latin typeface="Consolas" panose="020B0609020204030204" pitchFamily="49" charset="0"/>
              </a:rPr>
              <a:t> add (left right</a:t>
            </a:r>
            <a:r>
              <a:rPr lang="en-GB" sz="1600" b="1" dirty="0" smtClean="0">
                <a:solidFill>
                  <a:srgbClr val="0000FF"/>
                </a:solidFill>
                <a:latin typeface="Consolas" panose="020B0609020204030204" pitchFamily="49" charset="0"/>
              </a:rPr>
              <a:t>)</a:t>
            </a:r>
          </a:p>
          <a:p>
            <a:pPr marL="114480" lvl="1" indent="0">
              <a:lnSpc>
                <a:spcPct val="100000"/>
              </a:lnSpc>
              <a:spcBef>
                <a:spcPts val="499"/>
              </a:spcBef>
              <a:buSzPct val="100000"/>
              <a:buNone/>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800" dirty="0">
                <a:latin typeface="Times New Roman" panose="02020603050405020304" pitchFamily="18" charset="0"/>
                <a:cs typeface="Times New Roman" panose="02020603050405020304" pitchFamily="18" charset="0"/>
              </a:rPr>
              <a:t>w</a:t>
            </a:r>
            <a:r>
              <a:rPr lang="en-GB" sz="1800" dirty="0" smtClean="0">
                <a:latin typeface="Times New Roman" panose="02020603050405020304" pitchFamily="18" charset="0"/>
                <a:cs typeface="Times New Roman" panose="02020603050405020304" pitchFamily="18" charset="0"/>
              </a:rPr>
              <a:t>here the structures</a:t>
            </a:r>
            <a:r>
              <a:rPr lang="en-GB" sz="1800" dirty="0" smtClean="0"/>
              <a:t/>
            </a:r>
            <a:br>
              <a:rPr lang="en-GB" sz="1800" dirty="0" smtClean="0"/>
            </a:br>
            <a:r>
              <a:rPr lang="en-GB" sz="1800" dirty="0"/>
              <a:t> </a:t>
            </a:r>
            <a:r>
              <a:rPr lang="en-GB" sz="1800" dirty="0" smtClean="0"/>
              <a:t>  </a:t>
            </a:r>
            <a:r>
              <a:rPr lang="en-GB" sz="1700" b="1" dirty="0" smtClean="0">
                <a:solidFill>
                  <a:srgbClr val="0000FF"/>
                </a:solidFill>
                <a:latin typeface="Consolas" panose="020B0609020204030204" pitchFamily="49" charset="0"/>
              </a:rPr>
              <a:t>app</a:t>
            </a:r>
            <a:r>
              <a:rPr lang="en-GB" sz="1700" b="1" dirty="0" smtClean="0">
                <a:solidFill>
                  <a:srgbClr val="0000FF"/>
                </a:solidFill>
                <a:latin typeface="Lucida Sans Typewriter" pitchFamily="18"/>
              </a:rPr>
              <a:t> </a:t>
            </a:r>
            <a:r>
              <a:rPr lang="en-GB" sz="1800" dirty="0" smtClean="0">
                <a:latin typeface="Times New Roman" panose="02020603050405020304" pitchFamily="18" charset="0"/>
                <a:cs typeface="Times New Roman" panose="02020603050405020304" pitchFamily="18" charset="0"/>
              </a:rPr>
              <a:t>represent function applications,</a:t>
            </a:r>
            <a:br>
              <a:rPr lang="en-GB" sz="1800" dirty="0" smtClean="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a:t>
            </a:r>
            <a:r>
              <a:rPr lang="en-GB" sz="1700" b="1" dirty="0" smtClean="0">
                <a:solidFill>
                  <a:srgbClr val="0000FF"/>
                </a:solidFill>
                <a:latin typeface="Consolas" panose="020B0609020204030204" pitchFamily="49" charset="0"/>
              </a:rPr>
              <a:t>proc</a:t>
            </a:r>
            <a:r>
              <a:rPr lang="en-GB" sz="1700" dirty="0" smtClean="0">
                <a:solidFill>
                  <a:srgbClr val="0000FF"/>
                </a:solidFill>
                <a:latin typeface="Lucida Sans Typewriter" pitchFamily="18"/>
              </a:rPr>
              <a:t> </a:t>
            </a:r>
            <a:r>
              <a:rPr lang="en-GB" sz="1800" dirty="0" smtClean="0">
                <a:latin typeface="Times New Roman" panose="02020603050405020304" pitchFamily="18" charset="0"/>
                <a:cs typeface="Times New Roman" panose="02020603050405020304" pitchFamily="18" charset="0"/>
              </a:rPr>
              <a:t>represent </a:t>
            </a:r>
            <a:r>
              <a:rPr lang="en-GB" sz="1800" dirty="0">
                <a:latin typeface="Times New Roman" panose="02020603050405020304" pitchFamily="18" charset="0"/>
                <a:cs typeface="Times New Roman" panose="02020603050405020304" pitchFamily="18" charset="0"/>
              </a:rPr>
              <a:t>function </a:t>
            </a:r>
            <a:r>
              <a:rPr lang="en-GB" sz="1800" dirty="0" smtClean="0">
                <a:latin typeface="Times New Roman" panose="02020603050405020304" pitchFamily="18" charset="0"/>
                <a:cs typeface="Times New Roman" panose="02020603050405020304" pitchFamily="18" charset="0"/>
              </a:rPr>
              <a:t>definitions</a:t>
            </a:r>
            <a:r>
              <a:rPr lang="en-GB" sz="2000" b="1" dirty="0" smtClean="0"/>
              <a:t> </a:t>
            </a:r>
            <a:r>
              <a:rPr lang="en-GB" sz="1800" b="1" dirty="0">
                <a:latin typeface="Consolas" panose="020B0609020204030204" pitchFamily="49" charset="0"/>
              </a:rPr>
              <a:t>(</a:t>
            </a:r>
            <a:r>
              <a:rPr lang="en-GB" sz="1800" b="1" dirty="0">
                <a:solidFill>
                  <a:srgbClr val="0000FF"/>
                </a:solidFill>
                <a:latin typeface="Consolas" panose="020B0609020204030204" pitchFamily="49" charset="0"/>
              </a:rPr>
              <a:t>lambda</a:t>
            </a:r>
            <a:r>
              <a:rPr lang="en-GB" sz="1800" dirty="0">
                <a:latin typeface="Consolas" panose="020B0609020204030204" pitchFamily="49" charset="0"/>
              </a:rPr>
              <a:t> </a:t>
            </a:r>
            <a:r>
              <a:rPr lang="en-GB" sz="1800" b="1" dirty="0" smtClean="0">
                <a:latin typeface="Consolas" panose="020B0609020204030204" pitchFamily="49" charset="0"/>
              </a:rPr>
              <a:t>x</a:t>
            </a:r>
            <a:r>
              <a:rPr lang="en-GB" sz="1800" dirty="0" smtClean="0">
                <a:latin typeface="Consolas" panose="020B0609020204030204" pitchFamily="49" charset="0"/>
              </a:rPr>
              <a:t> </a:t>
            </a:r>
            <a:r>
              <a:rPr lang="en-GB" sz="1800" b="1" dirty="0" err="1" smtClean="0">
                <a:solidFill>
                  <a:srgbClr val="0000FF"/>
                </a:solidFill>
                <a:latin typeface="Consolas" panose="020B0609020204030204" pitchFamily="49" charset="0"/>
              </a:rPr>
              <a:t>exp</a:t>
            </a:r>
            <a:r>
              <a:rPr lang="en-GB" sz="2000" b="1" dirty="0" smtClean="0">
                <a:solidFill>
                  <a:srgbClr val="0000FF"/>
                </a:solidFill>
                <a:latin typeface="Consolas" panose="020B0609020204030204" pitchFamily="49" charset="0"/>
              </a:rPr>
              <a:t>)</a:t>
            </a:r>
            <a:r>
              <a:rPr lang="en-GB" sz="1800" dirty="0" smtClean="0">
                <a:latin typeface="Times New Roman" panose="02020603050405020304" pitchFamily="18" charset="0"/>
                <a:cs typeface="Times New Roman" panose="02020603050405020304" pitchFamily="18" charset="0"/>
              </a:rPr>
              <a:t>, and</a:t>
            </a:r>
            <a:r>
              <a:rPr lang="en-GB" sz="2000" dirty="0" smtClean="0"/>
              <a:t/>
            </a:r>
            <a:br>
              <a:rPr lang="en-GB" sz="2000" dirty="0" smtClean="0"/>
            </a:br>
            <a:r>
              <a:rPr lang="en-GB" sz="2000" dirty="0" smtClean="0"/>
              <a:t>   </a:t>
            </a:r>
            <a:r>
              <a:rPr lang="en-GB" sz="1700" b="1" dirty="0" smtClean="0">
                <a:solidFill>
                  <a:srgbClr val="0000FF"/>
                </a:solidFill>
                <a:latin typeface="Consolas" panose="020B0609020204030204" pitchFamily="49" charset="0"/>
              </a:rPr>
              <a:t>add</a:t>
            </a:r>
            <a:r>
              <a:rPr lang="en-GB" sz="1700" dirty="0" smtClean="0">
                <a:solidFill>
                  <a:srgbClr val="0000FF"/>
                </a:solidFill>
                <a:latin typeface="Lucida Sans Typewriter" pitchFamily="18"/>
              </a:rPr>
              <a:t> </a:t>
            </a:r>
            <a:r>
              <a:rPr lang="en-GB" sz="1800" dirty="0" smtClean="0">
                <a:latin typeface="Times New Roman" panose="02020603050405020304" pitchFamily="18" charset="0"/>
                <a:cs typeface="Times New Roman" panose="02020603050405020304" pitchFamily="18" charset="0"/>
              </a:rPr>
              <a:t>represent applications </a:t>
            </a:r>
            <a:r>
              <a:rPr lang="en-GB" sz="1800" dirty="0">
                <a:latin typeface="Times New Roman" panose="02020603050405020304" pitchFamily="18" charset="0"/>
                <a:cs typeface="Times New Roman" panose="02020603050405020304" pitchFamily="18" charset="0"/>
              </a:rPr>
              <a:t>of addition to two </a:t>
            </a:r>
            <a:r>
              <a:rPr lang="en-GB" sz="1800" dirty="0" smtClean="0">
                <a:latin typeface="Times New Roman" panose="02020603050405020304" pitchFamily="18" charset="0"/>
                <a:cs typeface="Times New Roman" panose="02020603050405020304" pitchFamily="18" charset="0"/>
              </a:rPr>
              <a:t>arguments.</a:t>
            </a:r>
            <a:endParaRPr lang="en-GB" sz="1800" dirty="0">
              <a:latin typeface="Times New Roman" panose="02020603050405020304" pitchFamily="18" charset="0"/>
              <a:cs typeface="Times New Roman" panose="02020603050405020304" pitchFamily="18" charset="0"/>
            </a:endParaRPr>
          </a:p>
          <a:p>
            <a:pPr marL="618840" lvl="0" indent="-614160">
              <a:lnSpc>
                <a:spcPct val="90000"/>
              </a:lnSpc>
              <a:spcBef>
                <a:spcPts val="499"/>
              </a:spcBef>
              <a:buSzPct val="45000"/>
              <a:buFont typeface="StarSymbol"/>
              <a:buChar char="●"/>
              <a:tabLst>
                <a:tab pos="618840" algn="l"/>
                <a:tab pos="732960" algn="l"/>
                <a:tab pos="1190160" algn="l"/>
                <a:tab pos="1647359" algn="l"/>
                <a:tab pos="2104559" algn="l"/>
                <a:tab pos="2561759" algn="l"/>
                <a:tab pos="3018959" algn="l"/>
                <a:tab pos="3476160" algn="l"/>
                <a:tab pos="3933359" algn="l"/>
                <a:tab pos="4390560" algn="l"/>
                <a:tab pos="4847759" algn="l"/>
                <a:tab pos="5304960" algn="l"/>
                <a:tab pos="5762160" algn="l"/>
                <a:tab pos="6219360" algn="l"/>
                <a:tab pos="6676560" algn="l"/>
                <a:tab pos="7133760" algn="l"/>
                <a:tab pos="7590960" algn="l"/>
                <a:tab pos="8048160" algn="l"/>
                <a:tab pos="8505360" algn="l"/>
                <a:tab pos="8962560" algn="l"/>
                <a:tab pos="9419760" algn="l"/>
              </a:tabLst>
            </a:pPr>
            <a:endParaRPr lang="en-GB" sz="2000" dirty="0"/>
          </a:p>
          <a:p>
            <a:pPr marL="618840" lvl="0" indent="-614160">
              <a:lnSpc>
                <a:spcPct val="90000"/>
              </a:lnSpc>
              <a:spcBef>
                <a:spcPts val="499"/>
              </a:spcBef>
              <a:tabLst>
                <a:tab pos="618840" algn="l"/>
                <a:tab pos="732960" algn="l"/>
                <a:tab pos="1190160" algn="l"/>
                <a:tab pos="1647359" algn="l"/>
                <a:tab pos="2104559" algn="l"/>
                <a:tab pos="2561759" algn="l"/>
                <a:tab pos="3018959" algn="l"/>
                <a:tab pos="3476160" algn="l"/>
                <a:tab pos="3933359" algn="l"/>
                <a:tab pos="4390560" algn="l"/>
                <a:tab pos="4847759" algn="l"/>
                <a:tab pos="5304960" algn="l"/>
                <a:tab pos="5762160" algn="l"/>
                <a:tab pos="6219360" algn="l"/>
                <a:tab pos="6676560" algn="l"/>
                <a:tab pos="7133760" algn="l"/>
                <a:tab pos="7590960" algn="l"/>
                <a:tab pos="8048160" algn="l"/>
                <a:tab pos="8505360" algn="l"/>
                <a:tab pos="8962560" algn="l"/>
                <a:tab pos="9419760" algn="l"/>
              </a:tabLst>
            </a:pPr>
            <a:endParaRPr lang="en-GB" dirty="0"/>
          </a:p>
          <a:p>
            <a:pPr marL="618840" lvl="0" indent="-614160">
              <a:lnSpc>
                <a:spcPct val="90000"/>
              </a:lnSpc>
              <a:spcBef>
                <a:spcPts val="499"/>
              </a:spcBef>
              <a:tabLst>
                <a:tab pos="618840" algn="l"/>
                <a:tab pos="732960" algn="l"/>
                <a:tab pos="1190160" algn="l"/>
                <a:tab pos="1647359" algn="l"/>
                <a:tab pos="2104559" algn="l"/>
                <a:tab pos="2561759" algn="l"/>
                <a:tab pos="3018959" algn="l"/>
                <a:tab pos="3476160" algn="l"/>
                <a:tab pos="3933359" algn="l"/>
                <a:tab pos="4390560" algn="l"/>
                <a:tab pos="4847759" algn="l"/>
                <a:tab pos="5304960" algn="l"/>
                <a:tab pos="5762160" algn="l"/>
                <a:tab pos="6219360" algn="l"/>
                <a:tab pos="6676560" algn="l"/>
                <a:tab pos="7133760" algn="l"/>
                <a:tab pos="7590960" algn="l"/>
                <a:tab pos="8048160" algn="l"/>
                <a:tab pos="8505360" algn="l"/>
                <a:tab pos="8962560" algn="l"/>
                <a:tab pos="9419760" algn="l"/>
              </a:tabLst>
            </a:pP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228240"/>
            <a:ext cx="7772400" cy="765360"/>
          </a:xfrm>
        </p:spPr>
        <p:txBody>
          <a:bodyPr wrap="square">
            <a:spAutoFit/>
          </a:bodyPr>
          <a:lstStyle/>
          <a:p>
            <a:pPr lvl="0">
              <a:lnSpc>
                <a:spcPct val="100000"/>
              </a:lnSpc>
            </a:pPr>
            <a:r>
              <a:rPr lang="en-GB"/>
              <a:t>Free and Bound Occurrences</a:t>
            </a:r>
          </a:p>
        </p:txBody>
      </p:sp>
      <p:sp>
        <p:nvSpPr>
          <p:cNvPr id="3" name="Text Placeholder 2"/>
          <p:cNvSpPr txBox="1">
            <a:spLocks noGrp="1"/>
          </p:cNvSpPr>
          <p:nvPr>
            <p:ph type="body" idx="4294967295"/>
          </p:nvPr>
        </p:nvSpPr>
        <p:spPr>
          <a:xfrm>
            <a:off x="457200" y="1143000"/>
            <a:ext cx="8229240" cy="5486399"/>
          </a:xfrm>
        </p:spPr>
        <p:txBody>
          <a:bodyPr wrap="square"/>
          <a:lstStyle/>
          <a:p>
            <a:pPr marL="285750" lvl="0" indent="-285750">
              <a:lnSpc>
                <a:spcPct val="9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600" dirty="0"/>
              <a:t>An important building block in characterizing the scope of variables is defining when a variable</a:t>
            </a:r>
            <a:r>
              <a:rPr lang="en-GB" sz="1600" i="1" dirty="0"/>
              <a:t> x </a:t>
            </a:r>
            <a:r>
              <a:rPr lang="en-GB" sz="1600" b="1" i="1" dirty="0"/>
              <a:t>occurs free in</a:t>
            </a:r>
            <a:r>
              <a:rPr lang="en-GB" sz="1600" dirty="0"/>
              <a:t> an expression.  For LC, this notion is easy to define inductively.</a:t>
            </a:r>
          </a:p>
          <a:p>
            <a:pPr marL="285750" lvl="0" indent="-285750">
              <a:lnSpc>
                <a:spcPct val="9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600" dirty="0"/>
              <a:t>Definition </a:t>
            </a:r>
            <a:r>
              <a:rPr lang="en-GB" sz="1600" dirty="0" smtClean="0"/>
              <a:t>(</a:t>
            </a:r>
            <a:r>
              <a:rPr lang="en-GB" sz="1600" i="1" dirty="0" smtClean="0"/>
              <a:t>free </a:t>
            </a:r>
            <a:r>
              <a:rPr lang="en-GB" sz="1600" i="1" dirty="0"/>
              <a:t>occurrence </a:t>
            </a:r>
            <a:r>
              <a:rPr lang="en-GB" sz="1600" dirty="0"/>
              <a:t>of a variable in LC):</a:t>
            </a:r>
            <a:br>
              <a:rPr lang="en-GB" sz="1600" dirty="0"/>
            </a:br>
            <a:r>
              <a:rPr lang="en-GB" sz="1600" dirty="0"/>
              <a:t>Let  </a:t>
            </a:r>
            <a:r>
              <a:rPr lang="en-GB" sz="1600" b="1" i="1" dirty="0">
                <a:solidFill>
                  <a:srgbClr val="0000FF"/>
                </a:solidFill>
                <a:latin typeface="Consolas" panose="020B0609020204030204" pitchFamily="49" charset="0"/>
              </a:rPr>
              <a:t>x</a:t>
            </a:r>
            <a:r>
              <a:rPr lang="en-GB" sz="1600" dirty="0"/>
              <a:t>,</a:t>
            </a:r>
            <a:r>
              <a:rPr lang="en-GB" sz="1600" dirty="0">
                <a:solidFill>
                  <a:srgbClr val="0000FF"/>
                </a:solidFill>
              </a:rPr>
              <a:t> </a:t>
            </a:r>
            <a:r>
              <a:rPr lang="en-GB" sz="1600" b="1" i="1" dirty="0">
                <a:solidFill>
                  <a:srgbClr val="0000FF"/>
                </a:solidFill>
                <a:latin typeface="Consolas" panose="020B0609020204030204" pitchFamily="49" charset="0"/>
              </a:rPr>
              <a:t>y</a:t>
            </a:r>
            <a:r>
              <a:rPr lang="en-GB" sz="1600" dirty="0"/>
              <a:t> </a:t>
            </a:r>
            <a:r>
              <a:rPr lang="en-GB" sz="1600" dirty="0" smtClean="0"/>
              <a:t> range </a:t>
            </a:r>
            <a:r>
              <a:rPr lang="en-GB" sz="1600" dirty="0"/>
              <a:t>over the elements of  </a:t>
            </a:r>
            <a:r>
              <a:rPr lang="en-GB" sz="1600" b="1" dirty="0">
                <a:solidFill>
                  <a:srgbClr val="0000FF"/>
                </a:solidFill>
                <a:latin typeface="Consolas" panose="020B0609020204030204" pitchFamily="49" charset="0"/>
              </a:rPr>
              <a:t>Var</a:t>
            </a:r>
            <a:r>
              <a:rPr lang="en-GB" sz="1600" dirty="0">
                <a:latin typeface="Consolas" panose="020B0609020204030204" pitchFamily="49" charset="0"/>
                <a:cs typeface="Times New Roman" panose="02020603050405020304" pitchFamily="18" charset="0"/>
              </a:rPr>
              <a:t>.</a:t>
            </a:r>
            <a:r>
              <a:rPr lang="en-GB" sz="1600" dirty="0"/>
              <a:t>  Let  </a:t>
            </a:r>
            <a:r>
              <a:rPr lang="en-GB" sz="1600" b="1" i="1" dirty="0">
                <a:solidFill>
                  <a:srgbClr val="0000FF"/>
                </a:solidFill>
                <a:latin typeface="Consolas" panose="020B0609020204030204" pitchFamily="49" charset="0"/>
              </a:rPr>
              <a:t>M</a:t>
            </a:r>
            <a:r>
              <a:rPr lang="en-GB" sz="1600" dirty="0">
                <a:latin typeface="Consolas" panose="020B0609020204030204" pitchFamily="49" charset="0"/>
              </a:rPr>
              <a:t>,</a:t>
            </a:r>
            <a:r>
              <a:rPr lang="en-GB" sz="1600" dirty="0"/>
              <a:t> </a:t>
            </a:r>
            <a:r>
              <a:rPr lang="en-GB" sz="1600" b="1" i="1" dirty="0">
                <a:solidFill>
                  <a:srgbClr val="0000FF"/>
                </a:solidFill>
                <a:latin typeface="Consolas" panose="020B0609020204030204" pitchFamily="49" charset="0"/>
              </a:rPr>
              <a:t>N</a:t>
            </a:r>
            <a:r>
              <a:rPr lang="en-GB" sz="1600" dirty="0"/>
              <a:t> range over the elements of </a:t>
            </a:r>
            <a:r>
              <a:rPr lang="en-GB" sz="1600" b="1" dirty="0">
                <a:solidFill>
                  <a:srgbClr val="0000FF"/>
                </a:solidFill>
                <a:latin typeface="Consolas" panose="020B0609020204030204" pitchFamily="49" charset="0"/>
              </a:rPr>
              <a:t>Exp</a:t>
            </a:r>
            <a:r>
              <a:rPr lang="en-GB" sz="1600" dirty="0"/>
              <a:t>. Then </a:t>
            </a:r>
            <a:r>
              <a:rPr lang="en-GB" sz="1600" b="1" i="1" dirty="0">
                <a:solidFill>
                  <a:srgbClr val="0000FF"/>
                </a:solidFill>
                <a:latin typeface="Consolas" panose="020B0609020204030204" pitchFamily="49" charset="0"/>
              </a:rPr>
              <a:t>x</a:t>
            </a:r>
            <a:r>
              <a:rPr lang="en-GB" sz="1600" b="1" dirty="0"/>
              <a:t> </a:t>
            </a:r>
            <a:r>
              <a:rPr lang="en-GB" sz="1600" b="1" i="1" dirty="0"/>
              <a:t>occurs free in</a:t>
            </a:r>
            <a:r>
              <a:rPr lang="en-GB" sz="1600" dirty="0"/>
              <a:t>:</a:t>
            </a:r>
          </a:p>
          <a:p>
            <a:pPr marL="628650" lvl="2" indent="-171450">
              <a:lnSpc>
                <a:spcPct val="100000"/>
              </a:lnSpc>
              <a:spcBef>
                <a:spcPts val="697"/>
              </a:spcBef>
              <a:buClr>
                <a:schemeClr val="tx1"/>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600" b="1" i="1" dirty="0">
                <a:solidFill>
                  <a:srgbClr val="0000FF"/>
                </a:solidFill>
                <a:latin typeface="Consolas" panose="020B0609020204030204" pitchFamily="49" charset="0"/>
                <a:ea typeface="MS Gothic" pitchFamily="2"/>
              </a:rPr>
              <a:t>y</a:t>
            </a:r>
            <a:r>
              <a:rPr lang="en-GB" sz="1400" dirty="0">
                <a:solidFill>
                  <a:srgbClr val="000000"/>
                </a:solidFill>
                <a:latin typeface="Times New Roman" pitchFamily="18"/>
                <a:ea typeface="MS Gothic" pitchFamily="2"/>
              </a:rPr>
              <a:t>    </a:t>
            </a:r>
            <a:r>
              <a:rPr lang="en-GB" sz="1800" dirty="0">
                <a:solidFill>
                  <a:srgbClr val="000000"/>
                </a:solidFill>
                <a:latin typeface="Times New Roman" pitchFamily="18"/>
                <a:ea typeface="MS Gothic" pitchFamily="2"/>
              </a:rPr>
              <a:t>if</a:t>
            </a:r>
            <a:r>
              <a:rPr lang="en-GB" sz="1400" dirty="0">
                <a:solidFill>
                  <a:srgbClr val="000000"/>
                </a:solidFill>
                <a:latin typeface="Times New Roman" pitchFamily="18"/>
                <a:ea typeface="MS Gothic" pitchFamily="2"/>
              </a:rPr>
              <a:t>  </a:t>
            </a:r>
            <a:r>
              <a:rPr lang="en-GB" sz="1600" b="1" i="1" dirty="0">
                <a:solidFill>
                  <a:srgbClr val="0000FF"/>
                </a:solidFill>
                <a:latin typeface="Consolas" panose="020B0609020204030204" pitchFamily="49" charset="0"/>
                <a:ea typeface="MS Gothic" pitchFamily="2"/>
              </a:rPr>
              <a:t>x</a:t>
            </a:r>
            <a:r>
              <a:rPr lang="en-GB" sz="1400" dirty="0">
                <a:solidFill>
                  <a:srgbClr val="000000"/>
                </a:solidFill>
                <a:latin typeface="Times New Roman" pitchFamily="18"/>
                <a:ea typeface="MS Gothic" pitchFamily="2"/>
              </a:rPr>
              <a:t> = </a:t>
            </a:r>
            <a:r>
              <a:rPr lang="en-GB" sz="1600" b="1" i="1" dirty="0">
                <a:solidFill>
                  <a:srgbClr val="0000FF"/>
                </a:solidFill>
                <a:latin typeface="Consolas" panose="020B0609020204030204" pitchFamily="49" charset="0"/>
                <a:ea typeface="MS Gothic" pitchFamily="2"/>
              </a:rPr>
              <a:t>y</a:t>
            </a:r>
            <a:r>
              <a:rPr lang="en-GB" sz="1400" dirty="0">
                <a:solidFill>
                  <a:srgbClr val="000000"/>
                </a:solidFill>
                <a:latin typeface="Times New Roman" pitchFamily="18"/>
                <a:ea typeface="MS Gothic" pitchFamily="2"/>
              </a:rPr>
              <a:t>;</a:t>
            </a:r>
          </a:p>
          <a:p>
            <a:pPr marL="628650" lvl="2" indent="-171450">
              <a:lnSpc>
                <a:spcPct val="100000"/>
              </a:lnSpc>
              <a:spcBef>
                <a:spcPts val="697"/>
              </a:spcBef>
              <a:buClr>
                <a:schemeClr val="tx1"/>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600" b="1" dirty="0">
                <a:solidFill>
                  <a:srgbClr val="0000FF"/>
                </a:solidFill>
                <a:latin typeface="Consolas" panose="020B0609020204030204" pitchFamily="49" charset="0"/>
                <a:ea typeface="MS Gothic" pitchFamily="2"/>
              </a:rPr>
              <a:t>(lambda </a:t>
            </a:r>
            <a:r>
              <a:rPr lang="en-GB" sz="1600" b="1" i="1" dirty="0">
                <a:solidFill>
                  <a:srgbClr val="0000FF"/>
                </a:solidFill>
                <a:latin typeface="Consolas" panose="020B0609020204030204" pitchFamily="49" charset="0"/>
                <a:ea typeface="MS Gothic" pitchFamily="2"/>
              </a:rPr>
              <a:t>y</a:t>
            </a:r>
            <a:r>
              <a:rPr lang="en-GB" sz="1600" b="1" dirty="0">
                <a:solidFill>
                  <a:srgbClr val="0000FF"/>
                </a:solidFill>
                <a:latin typeface="Consolas" panose="020B0609020204030204" pitchFamily="49" charset="0"/>
                <a:ea typeface="MS Gothic" pitchFamily="2"/>
              </a:rPr>
              <a:t> </a:t>
            </a:r>
            <a:r>
              <a:rPr lang="en-GB" sz="1600" b="1" i="1" dirty="0" smtClean="0">
                <a:solidFill>
                  <a:srgbClr val="0000FF"/>
                </a:solidFill>
                <a:latin typeface="Consolas" panose="020B0609020204030204" pitchFamily="49" charset="0"/>
                <a:ea typeface="MS Gothic" pitchFamily="2"/>
              </a:rPr>
              <a:t>M</a:t>
            </a:r>
            <a:r>
              <a:rPr lang="en-GB" sz="1600" b="1" dirty="0" smtClean="0">
                <a:solidFill>
                  <a:srgbClr val="0000FF"/>
                </a:solidFill>
                <a:latin typeface="Consolas" panose="020B0609020204030204" pitchFamily="49" charset="0"/>
                <a:ea typeface="MS Gothic" pitchFamily="2"/>
              </a:rPr>
              <a:t>)</a:t>
            </a:r>
            <a:r>
              <a:rPr lang="en-GB" sz="1600" dirty="0" smtClean="0">
                <a:solidFill>
                  <a:srgbClr val="000000"/>
                </a:solidFill>
                <a:latin typeface="Consolas" panose="020B0609020204030204" pitchFamily="49" charset="0"/>
                <a:ea typeface="MS Gothic" pitchFamily="2"/>
              </a:rPr>
              <a:t>  </a:t>
            </a:r>
            <a:r>
              <a:rPr lang="en-GB" sz="1800" dirty="0">
                <a:solidFill>
                  <a:srgbClr val="000000"/>
                </a:solidFill>
                <a:latin typeface="Times New Roman" pitchFamily="18"/>
                <a:ea typeface="MS Gothic" pitchFamily="2"/>
              </a:rPr>
              <a:t>if</a:t>
            </a:r>
            <a:r>
              <a:rPr lang="en-GB" sz="1400" dirty="0">
                <a:solidFill>
                  <a:srgbClr val="000000"/>
                </a:solidFill>
                <a:latin typeface="Times New Roman" pitchFamily="18"/>
                <a:ea typeface="MS Gothic" pitchFamily="2"/>
              </a:rPr>
              <a:t>  </a:t>
            </a:r>
            <a:r>
              <a:rPr lang="en-GB" sz="1600" b="1" i="1" dirty="0">
                <a:solidFill>
                  <a:srgbClr val="0000FF"/>
                </a:solidFill>
                <a:latin typeface="Consolas" panose="020B0609020204030204" pitchFamily="49" charset="0"/>
                <a:ea typeface="MS Gothic" pitchFamily="2"/>
              </a:rPr>
              <a:t>x</a:t>
            </a:r>
            <a:r>
              <a:rPr lang="en-GB" sz="1600" dirty="0">
                <a:solidFill>
                  <a:srgbClr val="000000"/>
                </a:solidFill>
                <a:latin typeface="Consolas" panose="020B0609020204030204" pitchFamily="49" charset="0"/>
                <a:ea typeface="MS Gothic" pitchFamily="2"/>
              </a:rPr>
              <a:t> </a:t>
            </a:r>
            <a:r>
              <a:rPr lang="en-GB" sz="1800" dirty="0" smtClean="0">
                <a:solidFill>
                  <a:srgbClr val="000000"/>
                </a:solidFill>
                <a:latin typeface="Times New Roman" pitchFamily="18"/>
                <a:ea typeface="MS Gothic" pitchFamily="2"/>
              </a:rPr>
              <a:t>!=</a:t>
            </a:r>
            <a:r>
              <a:rPr lang="en-GB" sz="1400" dirty="0" smtClean="0">
                <a:solidFill>
                  <a:srgbClr val="000000"/>
                </a:solidFill>
                <a:latin typeface="Times New Roman" pitchFamily="18"/>
                <a:ea typeface="MS Gothic" pitchFamily="2"/>
              </a:rPr>
              <a:t> </a:t>
            </a:r>
            <a:r>
              <a:rPr lang="en-GB" sz="1600" b="1" i="1" dirty="0">
                <a:solidFill>
                  <a:srgbClr val="0000FF"/>
                </a:solidFill>
                <a:latin typeface="Consolas" panose="020B0609020204030204" pitchFamily="49" charset="0"/>
                <a:ea typeface="MS Gothic" pitchFamily="2"/>
              </a:rPr>
              <a:t>y</a:t>
            </a:r>
            <a:r>
              <a:rPr lang="en-GB" sz="1400" dirty="0">
                <a:solidFill>
                  <a:srgbClr val="000000"/>
                </a:solidFill>
                <a:latin typeface="Times New Roman" pitchFamily="18"/>
                <a:ea typeface="MS Gothic" pitchFamily="2"/>
              </a:rPr>
              <a:t> </a:t>
            </a:r>
            <a:r>
              <a:rPr lang="en-GB" sz="1400" dirty="0" smtClean="0">
                <a:solidFill>
                  <a:srgbClr val="000000"/>
                </a:solidFill>
                <a:latin typeface="Times New Roman" pitchFamily="18"/>
                <a:ea typeface="MS Gothic" pitchFamily="2"/>
              </a:rPr>
              <a:t> </a:t>
            </a:r>
            <a:r>
              <a:rPr lang="en-GB" sz="1800" dirty="0" smtClean="0">
                <a:solidFill>
                  <a:srgbClr val="000000"/>
                </a:solidFill>
                <a:latin typeface="Times New Roman" pitchFamily="18"/>
                <a:ea typeface="MS Gothic" pitchFamily="2"/>
              </a:rPr>
              <a:t>and</a:t>
            </a:r>
            <a:r>
              <a:rPr lang="en-GB" sz="1400" dirty="0" smtClean="0">
                <a:solidFill>
                  <a:srgbClr val="000000"/>
                </a:solidFill>
                <a:latin typeface="Times New Roman" pitchFamily="18"/>
                <a:ea typeface="MS Gothic" pitchFamily="2"/>
              </a:rPr>
              <a:t> </a:t>
            </a:r>
            <a:r>
              <a:rPr lang="en-GB" sz="1600" b="1" i="1" dirty="0">
                <a:solidFill>
                  <a:srgbClr val="0000FF"/>
                </a:solidFill>
                <a:latin typeface="Consolas" panose="020B0609020204030204" pitchFamily="49" charset="0"/>
                <a:ea typeface="MS Gothic" pitchFamily="2"/>
              </a:rPr>
              <a:t>x</a:t>
            </a:r>
            <a:r>
              <a:rPr lang="en-GB" sz="1400" dirty="0">
                <a:solidFill>
                  <a:srgbClr val="000000"/>
                </a:solidFill>
                <a:latin typeface="Times New Roman" pitchFamily="18"/>
                <a:ea typeface="MS Gothic" pitchFamily="2"/>
              </a:rPr>
              <a:t> </a:t>
            </a:r>
            <a:r>
              <a:rPr lang="en-GB" sz="1400" dirty="0" smtClean="0">
                <a:solidFill>
                  <a:srgbClr val="000000"/>
                </a:solidFill>
                <a:latin typeface="Times New Roman" pitchFamily="18"/>
                <a:ea typeface="MS Gothic" pitchFamily="2"/>
              </a:rPr>
              <a:t> </a:t>
            </a:r>
            <a:r>
              <a:rPr lang="en-GB" sz="1800" dirty="0" smtClean="0">
                <a:solidFill>
                  <a:srgbClr val="000000"/>
                </a:solidFill>
                <a:latin typeface="Times New Roman" pitchFamily="18"/>
                <a:ea typeface="MS Gothic" pitchFamily="2"/>
              </a:rPr>
              <a:t>occurs </a:t>
            </a:r>
            <a:r>
              <a:rPr lang="en-GB" sz="1800" dirty="0">
                <a:solidFill>
                  <a:srgbClr val="000000"/>
                </a:solidFill>
                <a:latin typeface="Times New Roman" pitchFamily="18"/>
                <a:ea typeface="MS Gothic" pitchFamily="2"/>
              </a:rPr>
              <a:t>free in </a:t>
            </a:r>
            <a:r>
              <a:rPr lang="en-GB" sz="1400" dirty="0">
                <a:solidFill>
                  <a:srgbClr val="000000"/>
                </a:solidFill>
                <a:latin typeface="Times New Roman" pitchFamily="18"/>
                <a:ea typeface="MS Gothic" pitchFamily="2"/>
              </a:rPr>
              <a:t> </a:t>
            </a:r>
            <a:r>
              <a:rPr lang="en-GB" sz="1600" b="1" i="1" dirty="0">
                <a:solidFill>
                  <a:srgbClr val="0000FF"/>
                </a:solidFill>
                <a:latin typeface="Consolas" panose="020B0609020204030204" pitchFamily="49" charset="0"/>
                <a:ea typeface="MS Gothic" pitchFamily="2"/>
              </a:rPr>
              <a:t>M</a:t>
            </a:r>
          </a:p>
          <a:p>
            <a:pPr marL="628650" lvl="2" indent="-171450">
              <a:lnSpc>
                <a:spcPct val="100000"/>
              </a:lnSpc>
              <a:spcBef>
                <a:spcPts val="697"/>
              </a:spcBef>
              <a:buClr>
                <a:schemeClr val="tx1"/>
              </a:buClr>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600" b="1" dirty="0">
                <a:solidFill>
                  <a:srgbClr val="0000FF"/>
                </a:solidFill>
                <a:latin typeface="Consolas" panose="020B0609020204030204" pitchFamily="49" charset="0"/>
                <a:ea typeface="MS Gothic" pitchFamily="2"/>
              </a:rPr>
              <a:t>(</a:t>
            </a:r>
            <a:r>
              <a:rPr lang="en-GB" sz="1600" b="1" i="1" dirty="0">
                <a:solidFill>
                  <a:srgbClr val="0000FF"/>
                </a:solidFill>
                <a:latin typeface="Consolas" panose="020B0609020204030204" pitchFamily="49" charset="0"/>
                <a:ea typeface="MS Gothic" pitchFamily="2"/>
              </a:rPr>
              <a:t>M</a:t>
            </a:r>
            <a:r>
              <a:rPr lang="en-GB" sz="1600" b="1" dirty="0">
                <a:solidFill>
                  <a:srgbClr val="0000FF"/>
                </a:solidFill>
                <a:latin typeface="Consolas" panose="020B0609020204030204" pitchFamily="49" charset="0"/>
                <a:ea typeface="MS Gothic" pitchFamily="2"/>
              </a:rPr>
              <a:t> </a:t>
            </a:r>
            <a:r>
              <a:rPr lang="en-GB" sz="1600" b="1" i="1" dirty="0">
                <a:solidFill>
                  <a:srgbClr val="0000FF"/>
                </a:solidFill>
                <a:latin typeface="Consolas" panose="020B0609020204030204" pitchFamily="49" charset="0"/>
                <a:ea typeface="MS Gothic" pitchFamily="2"/>
              </a:rPr>
              <a:t>N</a:t>
            </a:r>
            <a:r>
              <a:rPr lang="en-GB" sz="1600" b="1" dirty="0" smtClean="0">
                <a:solidFill>
                  <a:srgbClr val="0000FF"/>
                </a:solidFill>
                <a:latin typeface="Consolas" panose="020B0609020204030204" pitchFamily="49" charset="0"/>
                <a:ea typeface="MS Gothic" pitchFamily="2"/>
              </a:rPr>
              <a:t>)</a:t>
            </a:r>
            <a:r>
              <a:rPr lang="en-GB" sz="1400" dirty="0" smtClean="0">
                <a:solidFill>
                  <a:srgbClr val="000000"/>
                </a:solidFill>
                <a:latin typeface="Consolas" panose="020B0609020204030204" pitchFamily="49" charset="0"/>
                <a:ea typeface="MS Gothic" pitchFamily="2"/>
              </a:rPr>
              <a:t> </a:t>
            </a:r>
            <a:r>
              <a:rPr lang="en-GB" sz="1400" dirty="0" smtClean="0">
                <a:solidFill>
                  <a:srgbClr val="000000"/>
                </a:solidFill>
                <a:latin typeface="Times New Roman" pitchFamily="18"/>
                <a:ea typeface="MS Gothic" pitchFamily="2"/>
              </a:rPr>
              <a:t>  </a:t>
            </a:r>
            <a:r>
              <a:rPr lang="en-GB" sz="1800" dirty="0">
                <a:solidFill>
                  <a:srgbClr val="000000"/>
                </a:solidFill>
                <a:latin typeface="Times New Roman" pitchFamily="18"/>
                <a:ea typeface="MS Gothic" pitchFamily="2"/>
              </a:rPr>
              <a:t>if it occurs free either in </a:t>
            </a:r>
            <a:r>
              <a:rPr lang="en-GB" sz="1600" b="1" i="1" dirty="0" smtClean="0">
                <a:solidFill>
                  <a:srgbClr val="0000FF"/>
                </a:solidFill>
                <a:latin typeface="Consolas" panose="020B0609020204030204" pitchFamily="49" charset="0"/>
                <a:ea typeface="MS Gothic" pitchFamily="2"/>
              </a:rPr>
              <a:t>M</a:t>
            </a:r>
            <a:r>
              <a:rPr lang="en-GB" sz="1400" dirty="0" smtClean="0">
                <a:solidFill>
                  <a:srgbClr val="000000"/>
                </a:solidFill>
                <a:latin typeface="Times New Roman" pitchFamily="18"/>
                <a:ea typeface="MS Gothic" pitchFamily="2"/>
              </a:rPr>
              <a:t>  or </a:t>
            </a:r>
            <a:r>
              <a:rPr lang="en-GB" sz="1400" dirty="0">
                <a:solidFill>
                  <a:srgbClr val="000000"/>
                </a:solidFill>
                <a:latin typeface="Times New Roman" pitchFamily="18"/>
                <a:ea typeface="MS Gothic" pitchFamily="2"/>
              </a:rPr>
              <a:t>in </a:t>
            </a:r>
            <a:r>
              <a:rPr lang="en-GB" sz="1600" b="1" i="1" dirty="0">
                <a:solidFill>
                  <a:srgbClr val="0000FF"/>
                </a:solidFill>
                <a:latin typeface="Consolas" panose="020B0609020204030204" pitchFamily="49" charset="0"/>
                <a:ea typeface="MS Gothic" pitchFamily="2"/>
              </a:rPr>
              <a:t>N</a:t>
            </a:r>
            <a:r>
              <a:rPr lang="en-GB" sz="1400" dirty="0">
                <a:solidFill>
                  <a:srgbClr val="000000"/>
                </a:solidFill>
                <a:latin typeface="Times New Roman" pitchFamily="18"/>
                <a:ea typeface="MS Gothic" pitchFamily="2"/>
              </a:rPr>
              <a:t>.</a:t>
            </a:r>
          </a:p>
          <a:p>
            <a:pPr marL="285750" lvl="0" indent="-285750">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600" dirty="0"/>
              <a:t>The relation </a:t>
            </a:r>
            <a:r>
              <a:rPr lang="en-GB" sz="1600" dirty="0"/>
              <a:t>" </a:t>
            </a:r>
            <a:r>
              <a:rPr lang="en-GB" sz="1600" b="1" i="1" dirty="0" smtClean="0">
                <a:solidFill>
                  <a:srgbClr val="0000FF"/>
                </a:solidFill>
                <a:latin typeface="Consolas" panose="020B0609020204030204" pitchFamily="49" charset="0"/>
              </a:rPr>
              <a:t>x</a:t>
            </a:r>
            <a:r>
              <a:rPr lang="en-GB" sz="1600" i="1" dirty="0" smtClean="0">
                <a:latin typeface="Consolas" panose="020B0609020204030204" pitchFamily="49" charset="0"/>
              </a:rPr>
              <a:t> </a:t>
            </a:r>
            <a:r>
              <a:rPr lang="en-GB" sz="1600" b="1" i="1" dirty="0"/>
              <a:t>occurs free in </a:t>
            </a:r>
            <a:r>
              <a:rPr lang="en-GB" sz="1600" b="1" i="1" dirty="0" smtClean="0"/>
              <a:t> </a:t>
            </a:r>
            <a:r>
              <a:rPr lang="en-GB" sz="1600" b="1" i="1" dirty="0" smtClean="0">
                <a:solidFill>
                  <a:srgbClr val="0000FF"/>
                </a:solidFill>
                <a:latin typeface="Consolas" panose="020B0609020204030204" pitchFamily="49" charset="0"/>
              </a:rPr>
              <a:t>M </a:t>
            </a:r>
            <a:r>
              <a:rPr lang="en-GB" sz="1600" dirty="0" smtClean="0"/>
              <a:t>" </a:t>
            </a:r>
            <a:r>
              <a:rPr lang="en-GB" sz="1600" dirty="0" smtClean="0"/>
              <a:t>is </a:t>
            </a:r>
            <a:r>
              <a:rPr lang="en-GB" sz="1600" dirty="0"/>
              <a:t>the least relation on</a:t>
            </a:r>
            <a:r>
              <a:rPr lang="en-GB" sz="2000" dirty="0"/>
              <a:t> </a:t>
            </a:r>
            <a:r>
              <a:rPr lang="en-GB" sz="1600" dirty="0"/>
              <a:t>LC expressions satisfying the preceding constraints.  Note that no variable </a:t>
            </a:r>
            <a:r>
              <a:rPr lang="en-GB" sz="1600" b="1" i="1" dirty="0">
                <a:solidFill>
                  <a:srgbClr val="0000FF"/>
                </a:solidFill>
                <a:latin typeface="Consolas" panose="020B0609020204030204" pitchFamily="49" charset="0"/>
              </a:rPr>
              <a:t>x</a:t>
            </a:r>
            <a:r>
              <a:rPr lang="en-GB" sz="1600" b="1" dirty="0"/>
              <a:t> </a:t>
            </a:r>
            <a:r>
              <a:rPr lang="en-GB" sz="1600" i="1" dirty="0" smtClean="0"/>
              <a:t>occurs </a:t>
            </a:r>
            <a:r>
              <a:rPr lang="en-GB" sz="1600" i="1" dirty="0"/>
              <a:t>free in </a:t>
            </a:r>
            <a:r>
              <a:rPr lang="en-GB" sz="1600" dirty="0"/>
              <a:t>a number.</a:t>
            </a:r>
          </a:p>
          <a:p>
            <a:pPr marL="285750" lvl="0" indent="-285750">
              <a:lnSpc>
                <a:spcPct val="100000"/>
              </a:lnSpc>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600" dirty="0"/>
              <a:t>T</a:t>
            </a:r>
            <a:r>
              <a:rPr lang="en-GB" sz="1600" dirty="0" smtClean="0"/>
              <a:t>he </a:t>
            </a:r>
            <a:r>
              <a:rPr lang="en-GB" sz="1600" dirty="0"/>
              <a:t>variable name </a:t>
            </a:r>
            <a:r>
              <a:rPr lang="en-GB" sz="1600" dirty="0" smtClean="0"/>
              <a:t>immediately following (“introduced by”) </a:t>
            </a:r>
            <a:r>
              <a:rPr lang="en-GB" sz="1600" dirty="0"/>
              <a:t>a </a:t>
            </a:r>
            <a:r>
              <a:rPr lang="en-GB" sz="1600" b="1" dirty="0">
                <a:solidFill>
                  <a:srgbClr val="0000FF"/>
                </a:solidFill>
                <a:latin typeface="Consolas" panose="020B0609020204030204" pitchFamily="49" charset="0"/>
              </a:rPr>
              <a:t>lambda</a:t>
            </a:r>
            <a:r>
              <a:rPr lang="en-GB" sz="1600" dirty="0"/>
              <a:t> is not considered a conventional “occurrence” of the variable and is not classified as either </a:t>
            </a:r>
            <a:r>
              <a:rPr lang="en-GB" sz="1600" i="1" dirty="0"/>
              <a:t>free</a:t>
            </a:r>
            <a:r>
              <a:rPr lang="en-GB" sz="1600" dirty="0"/>
              <a:t> or </a:t>
            </a:r>
            <a:r>
              <a:rPr lang="en-GB" sz="1600" i="1" dirty="0"/>
              <a:t>not free</a:t>
            </a:r>
            <a:r>
              <a:rPr lang="en-GB" sz="1600" dirty="0"/>
              <a:t>. It is </a:t>
            </a:r>
            <a:r>
              <a:rPr lang="en-GB" sz="1600" dirty="0" smtClean="0"/>
              <a:t>usually </a:t>
            </a:r>
            <a:r>
              <a:rPr lang="en-GB" sz="1600" dirty="0"/>
              <a:t>called a </a:t>
            </a:r>
            <a:r>
              <a:rPr lang="en-GB" sz="1600" i="1" dirty="0"/>
              <a:t>binding occurrence </a:t>
            </a:r>
            <a:r>
              <a:rPr lang="en-GB" sz="1600" dirty="0"/>
              <a:t>of a variable.</a:t>
            </a:r>
          </a:p>
          <a:p>
            <a:pPr marL="285750" lvl="0" indent="-285750">
              <a:lnSpc>
                <a:spcPct val="100000"/>
              </a:lnSpc>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600" dirty="0"/>
              <a:t>It is straightforward but tedious to define when a particular </a:t>
            </a:r>
            <a:r>
              <a:rPr lang="en-GB" sz="1600" i="1" dirty="0"/>
              <a:t>occurrence </a:t>
            </a:r>
            <a:r>
              <a:rPr lang="en-GB" sz="1600" dirty="0"/>
              <a:t>(excluding binding </a:t>
            </a:r>
            <a:r>
              <a:rPr lang="en-GB" sz="1600" dirty="0" smtClean="0"/>
              <a:t>occurrences</a:t>
            </a:r>
            <a:r>
              <a:rPr lang="en-GB" sz="1600" dirty="0"/>
              <a:t>) of a variable </a:t>
            </a:r>
            <a:r>
              <a:rPr lang="en-GB" sz="1600" b="1" i="1" dirty="0">
                <a:solidFill>
                  <a:srgbClr val="0000FF"/>
                </a:solidFill>
                <a:latin typeface="Consolas" panose="020B0609020204030204" pitchFamily="49" charset="0"/>
              </a:rPr>
              <a:t>x</a:t>
            </a:r>
            <a:r>
              <a:rPr lang="en-GB" sz="1600" dirty="0"/>
              <a:t> </a:t>
            </a:r>
            <a:r>
              <a:rPr lang="en-GB" sz="1600" dirty="0" smtClean="0"/>
              <a:t> (</a:t>
            </a:r>
            <a:r>
              <a:rPr lang="en-GB" sz="1600" dirty="0"/>
              <a:t>identified by a path of tree selectors) is </a:t>
            </a:r>
            <a:r>
              <a:rPr lang="en-GB" sz="1600" i="1" dirty="0"/>
              <a:t>free</a:t>
            </a:r>
            <a:r>
              <a:rPr lang="en-GB" sz="1600" dirty="0"/>
              <a:t> or </a:t>
            </a:r>
            <a:r>
              <a:rPr lang="en-GB" sz="1600" i="1" dirty="0"/>
              <a:t>not free</a:t>
            </a:r>
            <a:r>
              <a:rPr lang="en-GB" sz="1600" dirty="0"/>
              <a:t>; the definition proceeds along similar lines to the definition of </a:t>
            </a:r>
            <a:r>
              <a:rPr lang="en-GB" sz="1600" i="1" dirty="0"/>
              <a:t>occurs free </a:t>
            </a:r>
            <a:r>
              <a:rPr lang="en-GB" sz="1600" dirty="0"/>
              <a:t>given above.</a:t>
            </a:r>
          </a:p>
          <a:p>
            <a:pPr marL="285750" lvl="0" indent="-285750">
              <a:lnSpc>
                <a:spcPct val="100000"/>
              </a:lnSpc>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1600" dirty="0"/>
              <a:t>Definition: an </a:t>
            </a:r>
            <a:r>
              <a:rPr lang="en-GB" sz="1600" i="1" dirty="0"/>
              <a:t>occurrence</a:t>
            </a:r>
            <a:r>
              <a:rPr lang="en-GB" sz="1600" dirty="0"/>
              <a:t> of </a:t>
            </a:r>
            <a:r>
              <a:rPr lang="en-GB" sz="1600" b="1" i="1" dirty="0">
                <a:solidFill>
                  <a:srgbClr val="0000FF"/>
                </a:solidFill>
                <a:latin typeface="Consolas" panose="020B0609020204030204" pitchFamily="49" charset="0"/>
              </a:rPr>
              <a:t>x</a:t>
            </a:r>
            <a:r>
              <a:rPr lang="en-GB" sz="1600" dirty="0"/>
              <a:t> is </a:t>
            </a:r>
            <a:r>
              <a:rPr lang="en-GB" sz="1600" i="1" dirty="0"/>
              <a:t>bound </a:t>
            </a:r>
            <a:r>
              <a:rPr lang="en-GB" sz="1600" dirty="0"/>
              <a:t>in </a:t>
            </a:r>
            <a:r>
              <a:rPr lang="en-GB" sz="1600" i="1" dirty="0"/>
              <a:t> </a:t>
            </a:r>
            <a:r>
              <a:rPr lang="en-GB" sz="1600" b="1" i="1" dirty="0">
                <a:solidFill>
                  <a:srgbClr val="0000FF"/>
                </a:solidFill>
                <a:latin typeface="Consolas" panose="020B0609020204030204" pitchFamily="49" charset="0"/>
              </a:rPr>
              <a:t>M</a:t>
            </a:r>
            <a:r>
              <a:rPr lang="en-GB" sz="1600" i="1" dirty="0"/>
              <a:t> </a:t>
            </a:r>
            <a:r>
              <a:rPr lang="en-GB" sz="1600" dirty="0"/>
              <a:t> </a:t>
            </a:r>
            <a:r>
              <a:rPr lang="en-GB" sz="1600" dirty="0" err="1"/>
              <a:t>iff</a:t>
            </a:r>
            <a:r>
              <a:rPr lang="en-GB" sz="1600" dirty="0"/>
              <a:t> it is </a:t>
            </a:r>
            <a:r>
              <a:rPr lang="en-GB" sz="1600" b="1" dirty="0"/>
              <a:t>not</a:t>
            </a:r>
            <a:r>
              <a:rPr lang="en-GB" sz="1600" dirty="0"/>
              <a:t> free in  </a:t>
            </a:r>
            <a:r>
              <a:rPr lang="en-GB" sz="1600" b="1" i="1" dirty="0">
                <a:solidFill>
                  <a:srgbClr val="0000FF"/>
                </a:solidFill>
                <a:latin typeface="Consolas" panose="020B0609020204030204" pitchFamily="49" charset="0"/>
              </a:rPr>
              <a:t>M</a:t>
            </a:r>
            <a:r>
              <a:rPr lang="en-GB" sz="1600" b="1" i="1" dirty="0"/>
              <a:t> </a:t>
            </a:r>
            <a:r>
              <a:rPr lang="en-GB" sz="1600" b="1" i="1" dirty="0" smtClean="0"/>
              <a:t> </a:t>
            </a:r>
            <a:r>
              <a:rPr lang="en-GB" sz="1600" dirty="0" smtClean="0"/>
              <a:t>and </a:t>
            </a:r>
            <a:r>
              <a:rPr lang="en-GB" sz="1600" dirty="0"/>
              <a:t>it is not a </a:t>
            </a:r>
            <a:r>
              <a:rPr lang="en-GB" sz="1600" i="1" dirty="0"/>
              <a:t>binding occurrence</a:t>
            </a:r>
            <a:r>
              <a:rPr lang="en-GB" sz="1600" dirty="0"/>
              <a:t> (which is neither bound nor free).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227520"/>
            <a:ext cx="8321040" cy="765360"/>
          </a:xfrm>
        </p:spPr>
        <p:txBody>
          <a:bodyPr wrap="square">
            <a:spAutoFit/>
          </a:bodyPr>
          <a:lstStyle/>
          <a:p>
            <a:pPr lvl="0">
              <a:lnSpc>
                <a:spcPct val="100000"/>
              </a:lnSpc>
            </a:pPr>
            <a:r>
              <a:rPr lang="en-GB" sz="3600"/>
              <a:t>Examples of Free and Bound Occurrences</a:t>
            </a:r>
          </a:p>
        </p:txBody>
      </p:sp>
      <p:sp>
        <p:nvSpPr>
          <p:cNvPr id="3" name="Text Placeholder 2"/>
          <p:cNvSpPr txBox="1">
            <a:spLocks noGrp="1"/>
          </p:cNvSpPr>
          <p:nvPr>
            <p:ph type="body" idx="4294967295"/>
          </p:nvPr>
        </p:nvSpPr>
        <p:spPr>
          <a:xfrm>
            <a:off x="457200" y="1641513"/>
            <a:ext cx="8432800" cy="4987886"/>
          </a:xfrm>
        </p:spPr>
        <p:txBody>
          <a:bodyPr wrap="square"/>
          <a:lstStyle/>
          <a:p>
            <a:pPr marL="285750" lvl="0" indent="-285750">
              <a:lnSpc>
                <a:spcPct val="15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a:t>Consider the LC expression </a:t>
            </a:r>
            <a:r>
              <a:rPr lang="en-GB" sz="2000" b="1" i="1" dirty="0">
                <a:solidFill>
                  <a:srgbClr val="0000FF"/>
                </a:solidFill>
                <a:latin typeface="Consolas" panose="020B0609020204030204" pitchFamily="49" charset="0"/>
              </a:rPr>
              <a:t>M</a:t>
            </a:r>
            <a:r>
              <a:rPr lang="en-GB" sz="2000" b="1" dirty="0">
                <a:solidFill>
                  <a:srgbClr val="0000FF"/>
                </a:solidFill>
                <a:latin typeface="Lucida Sans Typewriter Regular" pitchFamily="49"/>
              </a:rPr>
              <a:t> </a:t>
            </a:r>
            <a:r>
              <a:rPr lang="en-GB" sz="2000" b="1" dirty="0"/>
              <a:t>= </a:t>
            </a:r>
            <a:r>
              <a:rPr lang="en-GB" sz="2000" b="1" dirty="0">
                <a:solidFill>
                  <a:srgbClr val="0000FF"/>
                </a:solidFill>
                <a:latin typeface="Consolas" panose="020B0609020204030204" pitchFamily="49" charset="0"/>
              </a:rPr>
              <a:t>(lambda y</a:t>
            </a:r>
            <a:r>
              <a:rPr lang="en-GB" sz="2000" b="1" i="1" dirty="0">
                <a:solidFill>
                  <a:srgbClr val="0000FF"/>
                </a:solidFill>
                <a:latin typeface="Consolas" panose="020B0609020204030204" pitchFamily="49" charset="0"/>
              </a:rPr>
              <a:t> </a:t>
            </a:r>
            <a:r>
              <a:rPr lang="en-GB" sz="2000" b="1" dirty="0">
                <a:solidFill>
                  <a:srgbClr val="0000FF"/>
                </a:solidFill>
                <a:latin typeface="Consolas" panose="020B0609020204030204" pitchFamily="49" charset="0"/>
              </a:rPr>
              <a:t>(y x</a:t>
            </a:r>
            <a:r>
              <a:rPr lang="en-GB" sz="2000" b="1" dirty="0" smtClean="0">
                <a:solidFill>
                  <a:srgbClr val="0000FF"/>
                </a:solidFill>
                <a:latin typeface="Consolas" panose="020B0609020204030204" pitchFamily="49" charset="0"/>
              </a:rPr>
              <a:t>))</a:t>
            </a:r>
            <a:r>
              <a:rPr lang="en-GB" sz="2000" dirty="0" smtClean="0">
                <a:latin typeface="Consolas" panose="020B0609020204030204" pitchFamily="49" charset="0"/>
              </a:rPr>
              <a:t>.</a:t>
            </a:r>
          </a:p>
          <a:p>
            <a:pPr marL="285750" lvl="0" indent="-285750">
              <a:lnSpc>
                <a:spcPct val="15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smtClean="0"/>
              <a:t>The </a:t>
            </a:r>
            <a:r>
              <a:rPr lang="en-GB" sz="2000" dirty="0"/>
              <a:t>first occurrence of  </a:t>
            </a:r>
            <a:r>
              <a:rPr lang="en-GB" sz="2000" b="1" dirty="0">
                <a:solidFill>
                  <a:srgbClr val="0000FF"/>
                </a:solidFill>
                <a:latin typeface="Consolas" panose="020B0609020204030204" pitchFamily="49" charset="0"/>
              </a:rPr>
              <a:t>y</a:t>
            </a:r>
            <a:r>
              <a:rPr lang="en-GB" sz="2000" dirty="0"/>
              <a:t> in </a:t>
            </a:r>
            <a:r>
              <a:rPr lang="en-GB" sz="2000" b="1" i="1" dirty="0">
                <a:solidFill>
                  <a:srgbClr val="0000FF"/>
                </a:solidFill>
                <a:latin typeface="Consolas" panose="020B0609020204030204" pitchFamily="49" charset="0"/>
              </a:rPr>
              <a:t>M</a:t>
            </a:r>
            <a:r>
              <a:rPr lang="en-GB" sz="2000" dirty="0"/>
              <a:t> </a:t>
            </a:r>
            <a:r>
              <a:rPr lang="en-GB" sz="2000" dirty="0" smtClean="0"/>
              <a:t> is </a:t>
            </a:r>
            <a:r>
              <a:rPr lang="en-GB" sz="2000" dirty="0"/>
              <a:t>a binding occurrence</a:t>
            </a:r>
            <a:r>
              <a:rPr lang="en-GB" sz="2000" dirty="0" smtClean="0"/>
              <a:t>.</a:t>
            </a:r>
          </a:p>
          <a:p>
            <a:pPr marL="285750" lvl="0" indent="-285750">
              <a:lnSpc>
                <a:spcPct val="15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smtClean="0"/>
              <a:t>The </a:t>
            </a:r>
            <a:r>
              <a:rPr lang="en-GB" sz="2000" dirty="0"/>
              <a:t>second occurrence of </a:t>
            </a:r>
            <a:r>
              <a:rPr lang="en-GB" sz="2000" b="1" dirty="0" smtClean="0">
                <a:solidFill>
                  <a:srgbClr val="0000FF"/>
                </a:solidFill>
                <a:latin typeface="Lucida Sans Typewriter Regular" pitchFamily="49"/>
              </a:rPr>
              <a:t>y</a:t>
            </a:r>
            <a:r>
              <a:rPr lang="en-GB" sz="2000" b="1" i="1" dirty="0" smtClean="0"/>
              <a:t> </a:t>
            </a:r>
            <a:r>
              <a:rPr lang="en-GB" sz="2000" dirty="0" smtClean="0"/>
              <a:t>in</a:t>
            </a:r>
            <a:r>
              <a:rPr lang="en-GB" sz="2000" dirty="0" smtClean="0">
                <a:solidFill>
                  <a:srgbClr val="800000"/>
                </a:solidFill>
              </a:rPr>
              <a:t> </a:t>
            </a:r>
            <a:r>
              <a:rPr lang="en-GB" sz="2000" b="1" i="1" dirty="0">
                <a:solidFill>
                  <a:srgbClr val="0000FF"/>
                </a:solidFill>
                <a:latin typeface="Consolas" panose="020B0609020204030204" pitchFamily="49" charset="0"/>
              </a:rPr>
              <a:t>M</a:t>
            </a:r>
            <a:r>
              <a:rPr lang="en-GB" sz="2000" dirty="0" smtClean="0"/>
              <a:t>  is </a:t>
            </a:r>
            <a:r>
              <a:rPr lang="en-GB" sz="2000" dirty="0"/>
              <a:t>bound by the binding occurrence</a:t>
            </a:r>
            <a:r>
              <a:rPr lang="en-GB" sz="2000" dirty="0" smtClean="0">
                <a:solidFill>
                  <a:srgbClr val="800000"/>
                </a:solidFill>
              </a:rPr>
              <a:t>.</a:t>
            </a:r>
          </a:p>
          <a:p>
            <a:pPr marL="285750" lvl="0" indent="-285750">
              <a:lnSpc>
                <a:spcPct val="15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smtClean="0">
                <a:solidFill>
                  <a:schemeClr val="tx1"/>
                </a:solidFill>
              </a:rPr>
              <a:t>There are no other occurrences of </a:t>
            </a:r>
            <a:r>
              <a:rPr lang="en-GB" sz="2000" b="1" dirty="0">
                <a:solidFill>
                  <a:srgbClr val="0000FF"/>
                </a:solidFill>
                <a:latin typeface="Lucida Sans Typewriter Regular" pitchFamily="49"/>
              </a:rPr>
              <a:t>y</a:t>
            </a:r>
            <a:r>
              <a:rPr lang="en-GB" sz="2000" b="1" i="1" dirty="0"/>
              <a:t> </a:t>
            </a:r>
            <a:r>
              <a:rPr lang="en-GB" sz="2000" dirty="0"/>
              <a:t>in</a:t>
            </a:r>
            <a:r>
              <a:rPr lang="en-GB" sz="2000" dirty="0">
                <a:solidFill>
                  <a:srgbClr val="800000"/>
                </a:solidFill>
              </a:rPr>
              <a:t> </a:t>
            </a:r>
            <a:r>
              <a:rPr lang="en-GB" sz="2000" b="1" i="1" dirty="0">
                <a:solidFill>
                  <a:srgbClr val="0000FF"/>
                </a:solidFill>
                <a:latin typeface="Consolas" panose="020B0609020204030204" pitchFamily="49" charset="0"/>
              </a:rPr>
              <a:t>M</a:t>
            </a:r>
            <a:r>
              <a:rPr lang="en-GB" sz="2000" dirty="0" smtClean="0"/>
              <a:t> .  Hence, </a:t>
            </a:r>
            <a:r>
              <a:rPr lang="en-GB" sz="2000" b="1" dirty="0" smtClean="0">
                <a:solidFill>
                  <a:srgbClr val="0000FF"/>
                </a:solidFill>
                <a:latin typeface="Lucida Sans Typewriter Regular" pitchFamily="49"/>
              </a:rPr>
              <a:t>y</a:t>
            </a:r>
            <a:r>
              <a:rPr lang="en-GB" sz="2000" dirty="0" smtClean="0">
                <a:solidFill>
                  <a:srgbClr val="002060"/>
                </a:solidFill>
              </a:rPr>
              <a:t> does not occur</a:t>
            </a:r>
            <a:r>
              <a:rPr lang="en-GB" sz="2000" dirty="0" smtClean="0"/>
              <a:t> </a:t>
            </a:r>
            <a:r>
              <a:rPr lang="en-GB" sz="2000" dirty="0"/>
              <a:t>free in</a:t>
            </a:r>
            <a:r>
              <a:rPr lang="en-GB" sz="2000" dirty="0">
                <a:solidFill>
                  <a:srgbClr val="800000"/>
                </a:solidFill>
              </a:rPr>
              <a:t> </a:t>
            </a:r>
            <a:r>
              <a:rPr lang="en-GB" sz="2000" b="1" i="1" dirty="0">
                <a:solidFill>
                  <a:srgbClr val="0000FF"/>
                </a:solidFill>
                <a:latin typeface="Consolas" panose="020B0609020204030204" pitchFamily="49" charset="0"/>
              </a:rPr>
              <a:t>M</a:t>
            </a:r>
            <a:r>
              <a:rPr lang="en-GB" sz="2000" b="1" i="1" dirty="0" smtClean="0">
                <a:solidFill>
                  <a:srgbClr val="0000FF"/>
                </a:solidFill>
                <a:latin typeface="Lucida Sans Typewriter Regular" pitchFamily="49"/>
              </a:rPr>
              <a:t> </a:t>
            </a:r>
            <a:endParaRPr lang="en-GB" sz="2000" dirty="0" smtClean="0">
              <a:solidFill>
                <a:srgbClr val="800000"/>
              </a:solidFill>
            </a:endParaRPr>
          </a:p>
          <a:p>
            <a:pPr marL="285750" lvl="0" indent="-285750">
              <a:lnSpc>
                <a:spcPct val="15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smtClean="0"/>
              <a:t>The </a:t>
            </a:r>
            <a:r>
              <a:rPr lang="en-GB" sz="2000" dirty="0"/>
              <a:t>variable</a:t>
            </a:r>
            <a:r>
              <a:rPr lang="en-GB" sz="2000" dirty="0">
                <a:solidFill>
                  <a:srgbClr val="800000"/>
                </a:solidFill>
              </a:rPr>
              <a:t> </a:t>
            </a:r>
            <a:r>
              <a:rPr lang="en-GB" sz="2000" b="1" dirty="0">
                <a:solidFill>
                  <a:srgbClr val="0000FF"/>
                </a:solidFill>
                <a:latin typeface="Consolas" panose="020B0609020204030204" pitchFamily="49" charset="0"/>
              </a:rPr>
              <a:t>x</a:t>
            </a:r>
            <a:r>
              <a:rPr lang="en-GB" sz="2000" b="1" i="1" dirty="0">
                <a:solidFill>
                  <a:srgbClr val="0000FF"/>
                </a:solidFill>
              </a:rPr>
              <a:t> </a:t>
            </a:r>
            <a:r>
              <a:rPr lang="en-GB" sz="2000" dirty="0"/>
              <a:t>occurs free in</a:t>
            </a:r>
            <a:r>
              <a:rPr lang="en-GB" sz="2000" dirty="0">
                <a:solidFill>
                  <a:srgbClr val="800000"/>
                </a:solidFill>
              </a:rPr>
              <a:t> </a:t>
            </a:r>
            <a:r>
              <a:rPr lang="en-GB" sz="2000" dirty="0" smtClean="0">
                <a:solidFill>
                  <a:srgbClr val="800000"/>
                </a:solidFill>
              </a:rPr>
              <a:t> </a:t>
            </a:r>
            <a:r>
              <a:rPr lang="en-GB" sz="2000" b="1" i="1" dirty="0" smtClean="0">
                <a:solidFill>
                  <a:srgbClr val="0000FF"/>
                </a:solidFill>
                <a:latin typeface="Consolas" panose="020B0609020204030204" pitchFamily="49" charset="0"/>
              </a:rPr>
              <a:t>M</a:t>
            </a:r>
            <a:r>
              <a:rPr lang="en-GB" sz="2000" dirty="0" smtClean="0"/>
              <a:t>; </a:t>
            </a:r>
            <a:r>
              <a:rPr lang="en-GB" sz="2000" dirty="0"/>
              <a:t>the only occurrence of </a:t>
            </a:r>
            <a:r>
              <a:rPr lang="en-GB" sz="2000" b="1" dirty="0">
                <a:solidFill>
                  <a:srgbClr val="0000FF"/>
                </a:solidFill>
                <a:latin typeface="Consolas" panose="020B0609020204030204" pitchFamily="49" charset="0"/>
              </a:rPr>
              <a:t>x</a:t>
            </a:r>
            <a:r>
              <a:rPr lang="en-GB" sz="2000" b="1" i="1" dirty="0"/>
              <a:t> </a:t>
            </a:r>
            <a:r>
              <a:rPr lang="en-GB" sz="2000" dirty="0"/>
              <a:t>in </a:t>
            </a:r>
            <a:r>
              <a:rPr lang="en-GB" sz="2000" b="1" i="1" dirty="0">
                <a:solidFill>
                  <a:srgbClr val="0000FF"/>
                </a:solidFill>
                <a:latin typeface="Lucida Sans Typewriter Regular" pitchFamily="49"/>
              </a:rPr>
              <a:t>M</a:t>
            </a:r>
            <a:r>
              <a:rPr lang="en-GB" sz="2000" dirty="0">
                <a:solidFill>
                  <a:srgbClr val="800000"/>
                </a:solidFill>
              </a:rPr>
              <a:t> </a:t>
            </a:r>
            <a:r>
              <a:rPr lang="en-GB" sz="2000" dirty="0" smtClean="0">
                <a:solidFill>
                  <a:srgbClr val="800000"/>
                </a:solidFill>
              </a:rPr>
              <a:t> </a:t>
            </a:r>
            <a:r>
              <a:rPr lang="en-GB" sz="2000" dirty="0" smtClean="0">
                <a:solidFill>
                  <a:schemeClr val="tx1"/>
                </a:solidFill>
              </a:rPr>
              <a:t>is free.</a:t>
            </a:r>
          </a:p>
          <a:p>
            <a:pPr marL="285750" lvl="0" indent="-285750">
              <a:lnSpc>
                <a:spcPct val="15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smtClean="0"/>
              <a:t>The </a:t>
            </a:r>
            <a:r>
              <a:rPr lang="en-GB" sz="2000" dirty="0"/>
              <a:t>variable</a:t>
            </a:r>
            <a:r>
              <a:rPr lang="en-GB" sz="2000" dirty="0">
                <a:solidFill>
                  <a:srgbClr val="800000"/>
                </a:solidFill>
              </a:rPr>
              <a:t> </a:t>
            </a:r>
            <a:r>
              <a:rPr lang="en-GB" sz="2000" b="1" dirty="0">
                <a:solidFill>
                  <a:srgbClr val="0000FF"/>
                </a:solidFill>
                <a:latin typeface="Consolas" panose="020B0609020204030204" pitchFamily="49" charset="0"/>
              </a:rPr>
              <a:t>y</a:t>
            </a:r>
            <a:r>
              <a:rPr lang="en-GB" sz="2000" b="1" i="1" dirty="0">
                <a:solidFill>
                  <a:srgbClr val="0000FF"/>
                </a:solidFill>
              </a:rPr>
              <a:t> </a:t>
            </a:r>
            <a:r>
              <a:rPr lang="en-GB" sz="2000" dirty="0"/>
              <a:t>occurs free in</a:t>
            </a:r>
            <a:r>
              <a:rPr lang="en-GB" sz="2000" dirty="0">
                <a:solidFill>
                  <a:srgbClr val="800000"/>
                </a:solidFill>
              </a:rPr>
              <a:t> </a:t>
            </a:r>
            <a:r>
              <a:rPr lang="en-GB" sz="2000" b="1" dirty="0">
                <a:solidFill>
                  <a:srgbClr val="0000FF"/>
                </a:solidFill>
                <a:latin typeface="Lucida Sans Typewriter Regular" pitchFamily="49"/>
              </a:rPr>
              <a:t>(y x)</a:t>
            </a:r>
            <a:r>
              <a:rPr lang="en-GB" sz="2000" dirty="0"/>
              <a:t>; so does the variable</a:t>
            </a:r>
            <a:r>
              <a:rPr lang="en-GB" sz="2000" dirty="0">
                <a:solidFill>
                  <a:srgbClr val="800000"/>
                </a:solidFill>
              </a:rPr>
              <a:t> </a:t>
            </a:r>
            <a:r>
              <a:rPr lang="en-GB" sz="2000" b="1" dirty="0">
                <a:solidFill>
                  <a:srgbClr val="0000FF"/>
                </a:solidFill>
                <a:latin typeface="Lucida Sans Typewriter Regular" pitchFamily="49"/>
              </a:rPr>
              <a:t>x</a:t>
            </a:r>
            <a:r>
              <a:rPr lang="en-GB" sz="2000" dirty="0">
                <a:solidFill>
                  <a:srgbClr val="800000"/>
                </a:solidFill>
              </a:rPr>
              <a:t>.</a:t>
            </a:r>
          </a:p>
          <a:p>
            <a:pPr lvl="0">
              <a:buSzPct val="45000"/>
              <a:buFont typeface="StarSymbol"/>
              <a:buChar char="●"/>
            </a:pPr>
            <a:endParaRPr lang="en-GB" sz="1800" dirty="0">
              <a:solidFill>
                <a:srgbClr val="800000"/>
              </a:solidFill>
            </a:endParaRPr>
          </a:p>
          <a:p>
            <a:pPr lvl="0">
              <a:buSzPct val="45000"/>
              <a:buFont typeface="StarSymbol"/>
              <a:buChar char="●"/>
            </a:pPr>
            <a:endParaRPr lang="en-GB" sz="1800" dirty="0">
              <a:solidFill>
                <a:srgbClr val="800000"/>
              </a:solidFill>
            </a:endParaRPr>
          </a:p>
          <a:p>
            <a:pPr lvl="0"/>
            <a:endParaRPr lang="en-GB" sz="1800" dirty="0">
              <a:solidFill>
                <a:srgbClr val="800000"/>
              </a:solidFill>
            </a:endParaRPr>
          </a:p>
          <a:p>
            <a:pPr marL="0" lvl="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endParaRPr lang="en-GB" dirty="0"/>
          </a:p>
          <a:p>
            <a:pPr marL="0" lvl="0">
              <a:lnSpc>
                <a:spcPct val="100000"/>
              </a:lnSpc>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endParaRPr lang="en-GB"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74004"/>
            <a:ext cx="7772400" cy="765360"/>
          </a:xfrm>
        </p:spPr>
        <p:txBody>
          <a:bodyPr wrap="square">
            <a:spAutoFit/>
          </a:bodyPr>
          <a:lstStyle/>
          <a:p>
            <a:pPr lvl="0">
              <a:lnSpc>
                <a:spcPct val="100000"/>
              </a:lnSpc>
            </a:pPr>
            <a:r>
              <a:rPr lang="en-GB" dirty="0">
                <a:latin typeface="Times New Roman" panose="02020603050405020304" pitchFamily="18" charset="0"/>
                <a:cs typeface="Times New Roman" panose="02020603050405020304" pitchFamily="18" charset="0"/>
              </a:rPr>
              <a:t>Nested Scope</a:t>
            </a:r>
          </a:p>
        </p:txBody>
      </p:sp>
      <p:sp>
        <p:nvSpPr>
          <p:cNvPr id="3" name="Text Placeholder 2"/>
          <p:cNvSpPr txBox="1">
            <a:spLocks noGrp="1"/>
          </p:cNvSpPr>
          <p:nvPr>
            <p:ph type="body" idx="4294967295"/>
          </p:nvPr>
        </p:nvSpPr>
        <p:spPr>
          <a:xfrm>
            <a:off x="286438" y="894448"/>
            <a:ext cx="8372820" cy="5486399"/>
          </a:xfrm>
        </p:spPr>
        <p:txBody>
          <a:bodyPr wrap="square"/>
          <a:lstStyle/>
          <a:p>
            <a:pPr marL="285750" lvl="0" indent="-285750">
              <a:lnSpc>
                <a:spcPct val="9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400" dirty="0" smtClean="0">
                <a:latin typeface="Times New Roman" panose="02020603050405020304" pitchFamily="18" charset="0"/>
                <a:cs typeface="Times New Roman" panose="02020603050405020304" pitchFamily="18" charset="0"/>
              </a:rPr>
              <a:t>A lambda-expression of the form </a:t>
            </a:r>
            <a:r>
              <a:rPr lang="en-GB" sz="2000" b="1" dirty="0" smtClean="0">
                <a:solidFill>
                  <a:srgbClr val="0000FF"/>
                </a:solidFill>
                <a:latin typeface="Consolas" panose="020B0609020204030204" pitchFamily="49" charset="0"/>
              </a:rPr>
              <a:t>(lambda </a:t>
            </a:r>
            <a:r>
              <a:rPr lang="en-GB" sz="2000" b="1" i="1" dirty="0" err="1" smtClean="0">
                <a:solidFill>
                  <a:srgbClr val="0000FF"/>
                </a:solidFill>
                <a:latin typeface="Consolas" panose="020B0609020204030204" pitchFamily="49" charset="0"/>
              </a:rPr>
              <a:t>Var</a:t>
            </a:r>
            <a:r>
              <a:rPr lang="en-GB" sz="2000" b="1" dirty="0" smtClean="0">
                <a:solidFill>
                  <a:srgbClr val="0000FF"/>
                </a:solidFill>
                <a:latin typeface="Consolas" panose="020B0609020204030204" pitchFamily="49" charset="0"/>
              </a:rPr>
              <a:t> </a:t>
            </a:r>
            <a:r>
              <a:rPr lang="en-GB" sz="2000" b="1" i="1" dirty="0" err="1" smtClean="0">
                <a:solidFill>
                  <a:srgbClr val="0000FF"/>
                </a:solidFill>
                <a:latin typeface="Consolas" panose="020B0609020204030204" pitchFamily="49" charset="0"/>
              </a:rPr>
              <a:t>Exp</a:t>
            </a:r>
            <a:r>
              <a:rPr lang="en-GB" sz="2000" b="1" dirty="0" smtClean="0">
                <a:solidFill>
                  <a:srgbClr val="0000FF"/>
                </a:solidFill>
                <a:latin typeface="Consolas" panose="020B0609020204030204" pitchFamily="49" charset="0"/>
              </a:rPr>
              <a:t>)</a:t>
            </a:r>
            <a:r>
              <a:rPr lang="en-GB" sz="2000" dirty="0" smtClean="0">
                <a:latin typeface="Consolas" panose="020B0609020204030204" pitchFamily="49" charset="0"/>
              </a:rPr>
              <a:t> </a:t>
            </a:r>
            <a:r>
              <a:rPr lang="en-GB" sz="2400" dirty="0" smtClean="0">
                <a:latin typeface="Times New Roman" panose="02020603050405020304" pitchFamily="18" charset="0"/>
                <a:cs typeface="Times New Roman" panose="02020603050405020304" pitchFamily="18" charset="0"/>
              </a:rPr>
              <a:t>is called a </a:t>
            </a:r>
            <a:r>
              <a:rPr lang="en-GB" sz="2400" i="1" dirty="0" smtClean="0">
                <a:latin typeface="Times New Roman" panose="02020603050405020304" pitchFamily="18" charset="0"/>
                <a:cs typeface="Times New Roman" panose="02020603050405020304" pitchFamily="18" charset="0"/>
              </a:rPr>
              <a:t>lambda abstraction</a:t>
            </a:r>
            <a:r>
              <a:rPr lang="en-GB" sz="2400" dirty="0" smtClean="0">
                <a:latin typeface="Times New Roman" panose="02020603050405020304" pitchFamily="18" charset="0"/>
                <a:cs typeface="Times New Roman" panose="02020603050405020304" pitchFamily="18" charset="0"/>
              </a:rPr>
              <a:t>.  </a:t>
            </a:r>
          </a:p>
          <a:p>
            <a:pPr marL="628830" lvl="1" indent="-285750">
              <a:spcBef>
                <a:spcPts val="598"/>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smtClean="0">
                <a:latin typeface="Times New Roman" panose="02020603050405020304" pitchFamily="18" charset="0"/>
                <a:cs typeface="Times New Roman" panose="02020603050405020304" pitchFamily="18" charset="0"/>
              </a:rPr>
              <a:t>The expression </a:t>
            </a:r>
            <a:r>
              <a:rPr lang="en-GB" sz="1800" b="1" i="1" dirty="0" err="1" smtClean="0">
                <a:solidFill>
                  <a:srgbClr val="0000FF"/>
                </a:solidFill>
                <a:latin typeface="Lucida Sans Typewriter Regular" pitchFamily="49"/>
              </a:rPr>
              <a:t>Exp</a:t>
            </a:r>
            <a:r>
              <a:rPr lang="en-GB" sz="1800" dirty="0" smtClean="0"/>
              <a:t>  </a:t>
            </a:r>
            <a:r>
              <a:rPr lang="en-GB" sz="2000" dirty="0" smtClean="0">
                <a:latin typeface="Times New Roman" panose="02020603050405020304" pitchFamily="18" charset="0"/>
                <a:cs typeface="Times New Roman" panose="02020603050405020304" pitchFamily="18" charset="0"/>
              </a:rPr>
              <a:t>forming the body of a lambda abstraction can contain lambda abstractions.  For example, the lambda abstrac</a:t>
            </a:r>
            <a:r>
              <a:rPr lang="en-GB" sz="1800" dirty="0" smtClean="0">
                <a:latin typeface="Times New Roman" panose="02020603050405020304" pitchFamily="18" charset="0"/>
                <a:cs typeface="Times New Roman" panose="02020603050405020304" pitchFamily="18" charset="0"/>
              </a:rPr>
              <a:t>tion </a:t>
            </a:r>
            <a:r>
              <a:rPr lang="en-GB" sz="1800" b="1" dirty="0" smtClean="0">
                <a:solidFill>
                  <a:srgbClr val="0000FF"/>
                </a:solidFill>
                <a:latin typeface="Lucida Sans Typewriter" pitchFamily="18"/>
              </a:rPr>
              <a:t>(</a:t>
            </a:r>
            <a:r>
              <a:rPr lang="en-GB" sz="1800" b="1" dirty="0" smtClean="0">
                <a:solidFill>
                  <a:srgbClr val="0000FF"/>
                </a:solidFill>
                <a:latin typeface="Lucida Sans Typewriter Regular" pitchFamily="49"/>
              </a:rPr>
              <a:t>lambda y (lambda x y))</a:t>
            </a:r>
            <a:r>
              <a:rPr lang="en-GB" sz="1800" dirty="0" smtClean="0"/>
              <a:t> </a:t>
            </a:r>
            <a:r>
              <a:rPr lang="en-GB" sz="2000" dirty="0" smtClean="0">
                <a:latin typeface="Times New Roman" panose="02020603050405020304" pitchFamily="18" charset="0"/>
                <a:cs typeface="Times New Roman" panose="02020603050405020304" pitchFamily="18" charset="0"/>
              </a:rPr>
              <a:t>defines a function that takes an input </a:t>
            </a:r>
            <a:r>
              <a:rPr lang="en-GB" sz="1800" b="1" dirty="0" smtClean="0">
                <a:solidFill>
                  <a:srgbClr val="0000FF"/>
                </a:solidFill>
                <a:latin typeface="Consolas" panose="020B0609020204030204" pitchFamily="49" charset="0"/>
              </a:rPr>
              <a:t>y</a:t>
            </a:r>
            <a:r>
              <a:rPr lang="en-GB" sz="1800" dirty="0" smtClean="0">
                <a:latin typeface="Palatino Linotype" panose="02040502050505030304" pitchFamily="18" charset="0"/>
              </a:rPr>
              <a:t> </a:t>
            </a:r>
            <a:r>
              <a:rPr lang="en-GB" sz="2000" dirty="0" smtClean="0">
                <a:latin typeface="Times New Roman" panose="02020603050405020304" pitchFamily="18" charset="0"/>
                <a:cs typeface="Times New Roman" panose="02020603050405020304" pitchFamily="18" charset="0"/>
              </a:rPr>
              <a:t>and returns the constant function that always returns </a:t>
            </a:r>
            <a:r>
              <a:rPr lang="en-GB" sz="1800" b="1" dirty="0" smtClean="0">
                <a:solidFill>
                  <a:srgbClr val="0000FF"/>
                </a:solidFill>
                <a:latin typeface="Lucida Sans Typewriter Regular" pitchFamily="49"/>
              </a:rPr>
              <a:t>y</a:t>
            </a:r>
            <a:r>
              <a:rPr lang="en-GB" sz="1800" dirty="0" smtClean="0"/>
              <a:t>.  </a:t>
            </a:r>
          </a:p>
          <a:p>
            <a:pPr marL="628830" lvl="1" indent="-285750">
              <a:spcBef>
                <a:spcPts val="598"/>
              </a:spcBef>
              <a:buSzPct val="100000"/>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000" dirty="0" smtClean="0">
                <a:latin typeface="Palatino Linotype" panose="02040502050505030304" pitchFamily="18" charset="0"/>
              </a:rPr>
              <a:t>The inner lambda abstraction </a:t>
            </a:r>
            <a:r>
              <a:rPr lang="en-GB" sz="1800" b="1" dirty="0" smtClean="0">
                <a:solidFill>
                  <a:srgbClr val="0000FF"/>
                </a:solidFill>
                <a:latin typeface="Lucida Sans Typewriter Regular" pitchFamily="49"/>
              </a:rPr>
              <a:t>(lambda x </a:t>
            </a:r>
            <a:r>
              <a:rPr lang="en-GB" sz="2000" b="1" dirty="0" smtClean="0">
                <a:solidFill>
                  <a:srgbClr val="0000FF"/>
                </a:solidFill>
                <a:latin typeface="Lucida Sans Typewriter Regular" pitchFamily="49"/>
              </a:rPr>
              <a:t>y</a:t>
            </a:r>
            <a:r>
              <a:rPr lang="en-GB" sz="2000" b="1" dirty="0" smtClean="0">
                <a:solidFill>
                  <a:srgbClr val="0000FF"/>
                </a:solidFill>
                <a:latin typeface="Lucida Sans Typewriter Regular" pitchFamily="49"/>
              </a:rPr>
              <a:t>)</a:t>
            </a:r>
            <a:r>
              <a:rPr lang="en-GB" sz="2000" dirty="0" smtClean="0">
                <a:latin typeface="Times New Roman" panose="02020603050405020304" pitchFamily="18" charset="0"/>
                <a:cs typeface="Times New Roman" panose="02020603050405020304" pitchFamily="18" charset="0"/>
              </a:rPr>
              <a:t> introduces </a:t>
            </a:r>
            <a:r>
              <a:rPr lang="en-GB" sz="2000" dirty="0" smtClean="0">
                <a:latin typeface="Times New Roman" panose="02020603050405020304" pitchFamily="18" charset="0"/>
                <a:cs typeface="Times New Roman" panose="02020603050405020304" pitchFamily="18" charset="0"/>
              </a:rPr>
              <a:t>a binding occurrence of the variable</a:t>
            </a:r>
            <a:r>
              <a:rPr lang="en-GB" sz="2000" i="1" dirty="0" smtClean="0">
                <a:latin typeface="Times New Roman" panose="02020603050405020304" pitchFamily="18" charset="0"/>
                <a:cs typeface="Times New Roman" panose="02020603050405020304" pitchFamily="18" charset="0"/>
              </a:rPr>
              <a:t> </a:t>
            </a:r>
            <a:r>
              <a:rPr lang="en-GB" sz="1800" b="1" dirty="0" smtClean="0">
                <a:solidFill>
                  <a:srgbClr val="0000FF"/>
                </a:solidFill>
                <a:latin typeface="Lucida Sans Typewriter Regular" pitchFamily="49"/>
              </a:rPr>
              <a:t>x</a:t>
            </a:r>
            <a:r>
              <a:rPr lang="en-GB" sz="1800" dirty="0" smtClean="0"/>
              <a:t>.  </a:t>
            </a:r>
            <a:r>
              <a:rPr lang="en-GB" sz="2000" dirty="0" smtClean="0">
                <a:latin typeface="Times New Roman" panose="02020603050405020304" pitchFamily="18" charset="0"/>
                <a:cs typeface="Times New Roman" panose="02020603050405020304" pitchFamily="18" charset="0"/>
              </a:rPr>
              <a:t>In LC, the scope a variable introduced in a lambda abstraction is simply the </a:t>
            </a:r>
            <a:r>
              <a:rPr lang="en-GB" sz="2000" i="1" dirty="0" smtClean="0">
                <a:latin typeface="Times New Roman" panose="02020603050405020304" pitchFamily="18" charset="0"/>
                <a:cs typeface="Times New Roman" panose="02020603050405020304" pitchFamily="18" charset="0"/>
              </a:rPr>
              <a:t>body</a:t>
            </a:r>
            <a:r>
              <a:rPr lang="en-GB" sz="2000" dirty="0" smtClean="0">
                <a:latin typeface="Times New Roman" panose="02020603050405020304" pitchFamily="18" charset="0"/>
                <a:cs typeface="Times New Roman" panose="02020603050405020304" pitchFamily="18" charset="0"/>
              </a:rPr>
              <a:t> of the lambda abstraction.  The choice of the variable name </a:t>
            </a:r>
            <a:r>
              <a:rPr lang="en-GB" sz="1800" b="1" dirty="0" smtClean="0">
                <a:solidFill>
                  <a:srgbClr val="0000FF"/>
                </a:solidFill>
                <a:latin typeface="Lucida Sans Typewriter Regular" pitchFamily="49"/>
              </a:rPr>
              <a:t>x</a:t>
            </a:r>
            <a:r>
              <a:rPr lang="en-GB" sz="1800" dirty="0" smtClean="0"/>
              <a:t> </a:t>
            </a:r>
            <a:r>
              <a:rPr lang="en-GB" sz="2000" dirty="0" smtClean="0">
                <a:latin typeface="Times New Roman" panose="02020603050405020304" pitchFamily="18" charset="0"/>
                <a:cs typeface="Times New Roman" panose="02020603050405020304" pitchFamily="18" charset="0"/>
              </a:rPr>
              <a:t>is </a:t>
            </a:r>
            <a:r>
              <a:rPr lang="en-GB" sz="2000" i="1" dirty="0" smtClean="0">
                <a:latin typeface="Times New Roman" panose="02020603050405020304" pitchFamily="18" charset="0"/>
                <a:cs typeface="Times New Roman" panose="02020603050405020304" pitchFamily="18" charset="0"/>
              </a:rPr>
              <a:t>almost</a:t>
            </a:r>
            <a:r>
              <a:rPr lang="en-GB" sz="2000" dirty="0" smtClean="0">
                <a:latin typeface="Times New Roman" panose="02020603050405020304" pitchFamily="18" charset="0"/>
                <a:cs typeface="Times New Roman" panose="02020603050405020304" pitchFamily="18" charset="0"/>
              </a:rPr>
              <a:t> arbitrary. We could use </a:t>
            </a:r>
            <a:r>
              <a:rPr lang="en-GB" sz="1800" b="1" dirty="0" smtClean="0">
                <a:solidFill>
                  <a:srgbClr val="0000FF"/>
                </a:solidFill>
                <a:latin typeface="Lucida Sans Typewriter Regular" pitchFamily="49"/>
              </a:rPr>
              <a:t>z</a:t>
            </a:r>
            <a:r>
              <a:rPr lang="en-GB" sz="1800" dirty="0" smtClean="0"/>
              <a:t> </a:t>
            </a:r>
            <a:r>
              <a:rPr lang="en-GB" sz="2000" dirty="0" smtClean="0">
                <a:latin typeface="Times New Roman" panose="02020603050405020304" pitchFamily="18" charset="0"/>
                <a:cs typeface="Times New Roman" panose="02020603050405020304" pitchFamily="18" charset="0"/>
              </a:rPr>
              <a:t>or</a:t>
            </a:r>
            <a:r>
              <a:rPr lang="en-GB" sz="1800" dirty="0" smtClean="0">
                <a:latin typeface="Times New Roman" panose="02020603050405020304" pitchFamily="18" charset="0"/>
                <a:cs typeface="Times New Roman" panose="02020603050405020304" pitchFamily="18" charset="0"/>
              </a:rPr>
              <a:t> </a:t>
            </a:r>
            <a:r>
              <a:rPr lang="en-GB" sz="1800" b="1" dirty="0" smtClean="0">
                <a:solidFill>
                  <a:srgbClr val="0000FF"/>
                </a:solidFill>
                <a:latin typeface="Lucida Sans Typewriter Regular" pitchFamily="49"/>
              </a:rPr>
              <a:t>v</a:t>
            </a:r>
            <a:r>
              <a:rPr lang="en-GB" sz="1800" dirty="0" smtClean="0"/>
              <a:t> </a:t>
            </a:r>
            <a:r>
              <a:rPr lang="en-GB" sz="2000" dirty="0" smtClean="0">
                <a:latin typeface="Times New Roman" panose="02020603050405020304" pitchFamily="18" charset="0"/>
                <a:cs typeface="Times New Roman" panose="02020603050405020304" pitchFamily="18" charset="0"/>
              </a:rPr>
              <a:t>instead.  Of course, we would have to change the name of all free occurrences of  </a:t>
            </a:r>
            <a:r>
              <a:rPr lang="en-GB" sz="1800" b="1" dirty="0" smtClean="0">
                <a:solidFill>
                  <a:srgbClr val="0000FF"/>
                </a:solidFill>
                <a:latin typeface="Lucida Sans Typewriter Regular" pitchFamily="49"/>
              </a:rPr>
              <a:t>x</a:t>
            </a:r>
            <a:r>
              <a:rPr lang="en-GB" sz="1800" dirty="0" smtClean="0"/>
              <a:t>  </a:t>
            </a:r>
            <a:r>
              <a:rPr lang="en-GB" sz="2000" dirty="0" smtClean="0">
                <a:latin typeface="Times New Roman" panose="02020603050405020304" pitchFamily="18" charset="0"/>
                <a:cs typeface="Times New Roman" panose="02020603050405020304" pitchFamily="18" charset="0"/>
              </a:rPr>
              <a:t>in the body to the new variable name.  Nevertheless, we could use any variable name instead of </a:t>
            </a:r>
            <a:r>
              <a:rPr lang="en-GB" sz="1800" b="1" dirty="0" smtClean="0">
                <a:solidFill>
                  <a:srgbClr val="0000FF"/>
                </a:solidFill>
                <a:latin typeface="Lucida Sans Typewriter Regular" pitchFamily="49"/>
              </a:rPr>
              <a:t>x</a:t>
            </a:r>
            <a:r>
              <a:rPr lang="en-GB" sz="1800" dirty="0" smtClean="0"/>
              <a:t> </a:t>
            </a:r>
            <a:r>
              <a:rPr lang="en-GB" sz="2000" i="1" dirty="0" smtClean="0">
                <a:latin typeface="Times New Roman" panose="02020603050405020304" pitchFamily="18" charset="0"/>
                <a:cs typeface="Times New Roman" panose="02020603050405020304" pitchFamily="18" charset="0"/>
              </a:rPr>
              <a:t>except</a:t>
            </a:r>
            <a:r>
              <a:rPr lang="en-GB" sz="1800" dirty="0" smtClean="0"/>
              <a:t> </a:t>
            </a:r>
            <a:r>
              <a:rPr lang="en-GB" sz="1800" b="1" dirty="0" smtClean="0">
                <a:solidFill>
                  <a:srgbClr val="0000FF"/>
                </a:solidFill>
                <a:latin typeface="Lucida Sans Typewriter Regular" pitchFamily="49"/>
              </a:rPr>
              <a:t>y</a:t>
            </a:r>
            <a:r>
              <a:rPr lang="en-GB" sz="1800" dirty="0" smtClean="0"/>
              <a:t>.  </a:t>
            </a:r>
            <a:r>
              <a:rPr lang="en-GB" sz="2000" dirty="0" smtClean="0">
                <a:latin typeface="Times New Roman" panose="02020603050405020304" pitchFamily="18" charset="0"/>
                <a:cs typeface="Times New Roman" panose="02020603050405020304" pitchFamily="18" charset="0"/>
              </a:rPr>
              <a:t>Why?  If we use </a:t>
            </a:r>
            <a:r>
              <a:rPr lang="en-GB" sz="1800" b="1" dirty="0" smtClean="0">
                <a:solidFill>
                  <a:srgbClr val="0000FF"/>
                </a:solidFill>
                <a:latin typeface="Lucida Sans Typewriter Regular" pitchFamily="49"/>
              </a:rPr>
              <a:t>y</a:t>
            </a:r>
            <a:r>
              <a:rPr lang="en-GB" sz="1800" dirty="0" smtClean="0"/>
              <a:t> </a:t>
            </a:r>
            <a:r>
              <a:rPr lang="en-GB" sz="2000" dirty="0" smtClean="0">
                <a:latin typeface="Times New Roman" panose="02020603050405020304" pitchFamily="18" charset="0"/>
                <a:cs typeface="Times New Roman" panose="02020603050405020304" pitchFamily="18" charset="0"/>
              </a:rPr>
              <a:t>as the name of the variable introduced by the inner lambda abstraction, we would </a:t>
            </a:r>
            <a:r>
              <a:rPr lang="en-GB" sz="2000" i="1" dirty="0" smtClean="0">
                <a:latin typeface="Times New Roman" panose="02020603050405020304" pitchFamily="18" charset="0"/>
                <a:cs typeface="Times New Roman" panose="02020603050405020304" pitchFamily="18" charset="0"/>
              </a:rPr>
              <a:t>shadow</a:t>
            </a:r>
            <a:r>
              <a:rPr lang="en-GB" sz="2000" dirty="0" smtClean="0">
                <a:latin typeface="Times New Roman" panose="02020603050405020304" pitchFamily="18" charset="0"/>
                <a:cs typeface="Times New Roman" panose="02020603050405020304" pitchFamily="18" charset="0"/>
              </a:rPr>
              <a:t> the variable of the same name introduced by the outer lambda abstraction.  No matter what name we choose for the variable introduced by the inner lambda abstraction, that variable hides any variable with the </a:t>
            </a:r>
            <a:r>
              <a:rPr lang="en-GB" sz="2000" i="1" dirty="0" smtClean="0">
                <a:latin typeface="Times New Roman" panose="02020603050405020304" pitchFamily="18" charset="0"/>
                <a:cs typeface="Times New Roman" panose="02020603050405020304" pitchFamily="18" charset="0"/>
              </a:rPr>
              <a:t>same</a:t>
            </a:r>
            <a:r>
              <a:rPr lang="en-GB" sz="2000" dirty="0" smtClean="0">
                <a:latin typeface="Times New Roman" panose="02020603050405020304" pitchFamily="18" charset="0"/>
                <a:cs typeface="Times New Roman" panose="02020603050405020304" pitchFamily="18" charset="0"/>
              </a:rPr>
              <a:t> name in an enclosing lambda abstraction.</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85799" y="228240"/>
            <a:ext cx="7772400" cy="765360"/>
          </a:xfrm>
        </p:spPr>
        <p:txBody>
          <a:bodyPr wrap="square">
            <a:spAutoFit/>
          </a:bodyPr>
          <a:lstStyle/>
          <a:p>
            <a:pPr lvl="0">
              <a:lnSpc>
                <a:spcPct val="100000"/>
              </a:lnSpc>
            </a:pPr>
            <a:r>
              <a:rPr lang="en-GB" dirty="0"/>
              <a:t>Nested </a:t>
            </a:r>
            <a:r>
              <a:rPr lang="en-GB" dirty="0" smtClean="0"/>
              <a:t>Scope cont.</a:t>
            </a:r>
            <a:endParaRPr lang="en-GB" dirty="0"/>
          </a:p>
        </p:txBody>
      </p:sp>
      <p:sp>
        <p:nvSpPr>
          <p:cNvPr id="3" name="Text Placeholder 2"/>
          <p:cNvSpPr txBox="1">
            <a:spLocks noGrp="1"/>
          </p:cNvSpPr>
          <p:nvPr>
            <p:ph type="body" idx="4294967295"/>
          </p:nvPr>
        </p:nvSpPr>
        <p:spPr>
          <a:xfrm>
            <a:off x="457379" y="1209102"/>
            <a:ext cx="8229240" cy="5486399"/>
          </a:xfrm>
        </p:spPr>
        <p:txBody>
          <a:bodyPr wrap="square"/>
          <a:lstStyle/>
          <a:p>
            <a:pPr marL="342900" lvl="0" indent="-342900">
              <a:lnSpc>
                <a:spcPct val="9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100" dirty="0" smtClean="0">
                <a:latin typeface="Palatino Linotype" panose="02040502050505030304" pitchFamily="18" charset="0"/>
              </a:rPr>
              <a:t>At </a:t>
            </a:r>
            <a:r>
              <a:rPr lang="en-GB" sz="2100" dirty="0">
                <a:latin typeface="Palatino Linotype" panose="02040502050505030304" pitchFamily="18" charset="0"/>
              </a:rPr>
              <a:t>any point in an LC program, a </a:t>
            </a:r>
            <a:r>
              <a:rPr lang="en-GB" sz="2100" dirty="0" smtClean="0">
                <a:latin typeface="Palatino Linotype" panose="02040502050505030304" pitchFamily="18" charset="0"/>
              </a:rPr>
              <a:t>finite collection </a:t>
            </a:r>
            <a:r>
              <a:rPr lang="en-GB" sz="2100" dirty="0">
                <a:latin typeface="Palatino Linotype" panose="02040502050505030304" pitchFamily="18" charset="0"/>
              </a:rPr>
              <a:t>of variables—introduced in enclosing lambda abstractions—is visible.  This collection is always finite because all programs are finite in size.  </a:t>
            </a:r>
            <a:endParaRPr lang="en-GB" sz="2100" dirty="0" smtClean="0">
              <a:latin typeface="Palatino Linotype" panose="02040502050505030304" pitchFamily="18" charset="0"/>
            </a:endParaRPr>
          </a:p>
          <a:p>
            <a:pPr marL="342900" lvl="0" indent="-342900">
              <a:lnSpc>
                <a:spcPct val="9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100" dirty="0" smtClean="0">
                <a:latin typeface="Palatino Linotype" panose="02040502050505030304" pitchFamily="18" charset="0"/>
              </a:rPr>
              <a:t>If </a:t>
            </a:r>
            <a:r>
              <a:rPr lang="en-GB" sz="2100" dirty="0">
                <a:latin typeface="Palatino Linotype" panose="02040502050505030304" pitchFamily="18" charset="0"/>
              </a:rPr>
              <a:t>we try to access a variable that has not been introduced in an enclosing lambda abstraction, then </a:t>
            </a:r>
            <a:r>
              <a:rPr lang="en-GB" sz="2100" dirty="0" smtClean="0">
                <a:latin typeface="Palatino Linotype" panose="02040502050505030304" pitchFamily="18" charset="0"/>
              </a:rPr>
              <a:t>the </a:t>
            </a:r>
            <a:r>
              <a:rPr lang="en-GB" sz="2100" dirty="0">
                <a:latin typeface="Palatino Linotype" panose="02040502050505030304" pitchFamily="18" charset="0"/>
              </a:rPr>
              <a:t>attempted access will generate a runtime error.  It is easy to detect such references because they are precisely the free variables of the whole program.  </a:t>
            </a:r>
            <a:endParaRPr lang="en-GB" sz="2100" dirty="0" smtClean="0">
              <a:latin typeface="Palatino Linotype" panose="02040502050505030304" pitchFamily="18" charset="0"/>
            </a:endParaRPr>
          </a:p>
          <a:p>
            <a:pPr marL="342900" lvl="0" indent="-342900">
              <a:lnSpc>
                <a:spcPct val="9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100" dirty="0" smtClean="0">
                <a:latin typeface="Palatino Linotype" panose="02040502050505030304" pitchFamily="18" charset="0"/>
              </a:rPr>
              <a:t>If </a:t>
            </a:r>
            <a:r>
              <a:rPr lang="en-GB" sz="2100" dirty="0">
                <a:latin typeface="Palatino Linotype" panose="02040502050505030304" pitchFamily="18" charset="0"/>
              </a:rPr>
              <a:t>we control the content of an entire LC program, we can make sure that all variable names are unique, avoiding all shadowing.  </a:t>
            </a:r>
            <a:endParaRPr lang="en-GB" sz="2100" dirty="0" smtClean="0">
              <a:latin typeface="Palatino Linotype" panose="02040502050505030304" pitchFamily="18" charset="0"/>
            </a:endParaRPr>
          </a:p>
          <a:p>
            <a:pPr marL="342900" lvl="0" indent="-342900">
              <a:lnSpc>
                <a:spcPct val="90000"/>
              </a:lnSpc>
              <a:spcBef>
                <a:spcPts val="598"/>
              </a:spcBef>
              <a:buSzPct val="100000"/>
              <a:buFont typeface="Arial" panose="020B0604020202020204" pitchFamily="34" charset="0"/>
              <a:buChar char="•"/>
              <a:tabLst>
                <a:tab pos="0" algn="l"/>
                <a:tab pos="114120" algn="l"/>
                <a:tab pos="571320" algn="l"/>
                <a:tab pos="1028519" algn="l"/>
                <a:tab pos="1485719" algn="l"/>
                <a:tab pos="1942919" algn="l"/>
                <a:tab pos="2400119" algn="l"/>
                <a:tab pos="2857320" algn="l"/>
                <a:tab pos="3314519" algn="l"/>
                <a:tab pos="3771720" algn="l"/>
                <a:tab pos="4228919" algn="l"/>
                <a:tab pos="4686120" algn="l"/>
                <a:tab pos="5143320" algn="l"/>
                <a:tab pos="5600520" algn="l"/>
                <a:tab pos="6057720" algn="l"/>
                <a:tab pos="6514920" algn="l"/>
                <a:tab pos="6972120" algn="l"/>
                <a:tab pos="7429320" algn="l"/>
                <a:tab pos="7886520" algn="l"/>
                <a:tab pos="8343720" algn="l"/>
                <a:tab pos="8800920" algn="l"/>
              </a:tabLst>
            </a:pPr>
            <a:r>
              <a:rPr lang="en-GB" sz="2100" dirty="0" smtClean="0">
                <a:latin typeface="Palatino Linotype" panose="02040502050505030304" pitchFamily="18" charset="0"/>
              </a:rPr>
              <a:t>In </a:t>
            </a:r>
            <a:r>
              <a:rPr lang="en-GB" sz="2100" dirty="0">
                <a:latin typeface="Palatino Linotype" panose="02040502050505030304" pitchFamily="18" charset="0"/>
              </a:rPr>
              <a:t>practice, we typically do not have control over all of the code in a program, particularly code that may be revised in the future, so shadowing </a:t>
            </a:r>
            <a:r>
              <a:rPr lang="en-GB" sz="2100" dirty="0" smtClean="0">
                <a:latin typeface="Palatino Linotype" panose="02040502050505030304" pitchFamily="18" charset="0"/>
              </a:rPr>
              <a:t>happens even if we avoid it in th</a:t>
            </a:r>
            <a:r>
              <a:rPr lang="en-GB" sz="2100" dirty="0" smtClean="0">
                <a:latin typeface="Palatino Linotype" panose="02040502050505030304" pitchFamily="18" charset="0"/>
              </a:rPr>
              <a:t>e code under our control</a:t>
            </a:r>
            <a:r>
              <a:rPr lang="en-GB" sz="2100" dirty="0" smtClean="0">
                <a:latin typeface="Palatino Linotype" panose="02040502050505030304" pitchFamily="18" charset="0"/>
              </a:rPr>
              <a:t>.</a:t>
            </a:r>
            <a:endParaRPr lang="en-GB" sz="2100" dirty="0">
              <a:latin typeface="Palatino Linotype" panose="02040502050505030304" pitchFamily="18" charset="0"/>
            </a:endParaRPr>
          </a:p>
        </p:txBody>
      </p:sp>
    </p:spTree>
    <p:extLst>
      <p:ext uri="{BB962C8B-B14F-4D97-AF65-F5344CB8AC3E}">
        <p14:creationId xmlns:p14="http://schemas.microsoft.com/office/powerpoint/2010/main" val="3747274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45146</TotalTime>
  <Words>908</Words>
  <Application>Microsoft Office PowerPoint</Application>
  <PresentationFormat>On-screen Show (4:3)</PresentationFormat>
  <Paragraphs>74</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Microsoft YaHei</vt:lpstr>
      <vt:lpstr>MS Gothic</vt:lpstr>
      <vt:lpstr>Arial</vt:lpstr>
      <vt:lpstr>Calibri</vt:lpstr>
      <vt:lpstr>Consolas</vt:lpstr>
      <vt:lpstr>Lucida Grande</vt:lpstr>
      <vt:lpstr>Lucida Sans Typewriter</vt:lpstr>
      <vt:lpstr>Lucida Sans Typewriter Regular</vt:lpstr>
      <vt:lpstr>Mangal</vt:lpstr>
      <vt:lpstr>Palatino Linotype</vt:lpstr>
      <vt:lpstr>StarSymbol</vt:lpstr>
      <vt:lpstr>Times New Roman</vt:lpstr>
      <vt:lpstr>Default</vt:lpstr>
      <vt:lpstr>Comp 411 Principles of Programming Languages Lecture 4 The Scope of Variables</vt:lpstr>
      <vt:lpstr>Variables </vt:lpstr>
      <vt:lpstr>Some scoping examples</vt:lpstr>
      <vt:lpstr>Formalizing Scope Using LC</vt:lpstr>
      <vt:lpstr>Abstract Syntax of LC</vt:lpstr>
      <vt:lpstr>Free and Bound Occurrences</vt:lpstr>
      <vt:lpstr>Examples of Free and Bound Occurrences</vt:lpstr>
      <vt:lpstr>Nested Scope</vt:lpstr>
      <vt:lpstr>Nested Scope cont.</vt:lpstr>
      <vt:lpstr>Static Distance Representation</vt:lpstr>
      <vt:lpstr>Generalized Static Distance</vt:lpstr>
      <vt:lpstr>Generalized SD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311 Lecture 1 Course Overview and Culture</dc:title>
  <dc:creator>cork</dc:creator>
  <cp:lastModifiedBy>Robert Cartwright</cp:lastModifiedBy>
  <cp:revision>60</cp:revision>
  <dcterms:modified xsi:type="dcterms:W3CDTF">2022-01-19T04:39:17Z</dcterms:modified>
</cp:coreProperties>
</file>