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snapToGrid="0">
      <p:cViewPr varScale="1">
        <p:scale>
          <a:sx n="90" d="100"/>
          <a:sy n="90" d="100"/>
        </p:scale>
        <p:origin x="17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05F9E81E-4988-4DFE-860F-13F336B2CBEB}" type="slidenum">
              <a:t>‹#›</a:t>
            </a:fld>
            <a:endParaRPr lang="en-US" sz="1400" b="0" i="0" u="none" strike="noStrike" baseline="0">
              <a:ln>
                <a:noFill/>
              </a:ln>
              <a:solidFill>
                <a:srgbClr val="000000"/>
              </a:solidFill>
              <a:latin typeface="Times New Roman" pitchFamily="18"/>
              <a:ea typeface="MS Gothic" pitchFamily="2"/>
              <a:cs typeface="MS Gothic" pitchFamily="2"/>
            </a:endParaRPr>
          </a:p>
        </p:txBody>
      </p:sp>
    </p:spTree>
    <p:extLst>
      <p:ext uri="{BB962C8B-B14F-4D97-AF65-F5344CB8AC3E}">
        <p14:creationId xmlns:p14="http://schemas.microsoft.com/office/powerpoint/2010/main" val="229925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cap="sq">
            <a:noFill/>
            <a:prstDash val="solid"/>
          </a:ln>
        </p:spPr>
        <p:txBody>
          <a:bodyPr vert="horz" wrap="none" lIns="90000" tIns="45000" rIns="90000" bIns="45000" anchor="ctr" anchorCtr="1"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4" name="Freeform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5" name="Slide Image Placeholder 4"/>
          <p:cNvSpPr>
            <a:spLocks noGrp="1" noRot="1" noChangeAspect="1"/>
          </p:cNvSpPr>
          <p:nvPr>
            <p:ph type="sldImg" idx="2"/>
          </p:nvPr>
        </p:nvSpPr>
        <p:spPr>
          <a:xfrm>
            <a:off x="-360" y="-6470999"/>
            <a:ext cx="360" cy="14330880"/>
          </a:xfrm>
          <a:prstGeom prst="rect">
            <a:avLst/>
          </a:prstGeom>
          <a:noFill/>
          <a:ln>
            <a:noFill/>
            <a:prstDash val="solid"/>
          </a:ln>
        </p:spPr>
      </p:sp>
      <p:sp>
        <p:nvSpPr>
          <p:cNvPr id="6" name="Notes Placeholder 5"/>
          <p:cNvSpPr txBox="1">
            <a:spLocks noGrp="1"/>
          </p:cNvSpPr>
          <p:nvPr>
            <p:ph type="body" sz="quarter" idx="3"/>
          </p:nvPr>
        </p:nvSpPr>
        <p:spPr>
          <a:xfrm>
            <a:off x="685440" y="4343400"/>
            <a:ext cx="5481719" cy="411372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656070277"/>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143000" y="69515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400"/>
            <a:ext cx="5483159" cy="4115520"/>
          </a:xfrm>
        </p:spPr>
        <p:txBody>
          <a:bodyPr/>
          <a:lstStyle/>
          <a:p>
            <a:endParaRPr lang="en-US"/>
          </a:p>
        </p:txBody>
      </p:sp>
    </p:spTree>
    <p:extLst>
      <p:ext uri="{BB962C8B-B14F-4D97-AF65-F5344CB8AC3E}">
        <p14:creationId xmlns:p14="http://schemas.microsoft.com/office/powerpoint/2010/main" val="225709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143000" y="69515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400"/>
            <a:ext cx="5483159" cy="4115520"/>
          </a:xfrm>
        </p:spPr>
        <p:txBody>
          <a:bodyPr/>
          <a:lstStyle/>
          <a:p>
            <a:endParaRPr lang="en-US"/>
          </a:p>
        </p:txBody>
      </p:sp>
    </p:spTree>
    <p:extLst>
      <p:ext uri="{BB962C8B-B14F-4D97-AF65-F5344CB8AC3E}">
        <p14:creationId xmlns:p14="http://schemas.microsoft.com/office/powerpoint/2010/main" val="419211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553575" y="-6470650"/>
            <a:ext cx="19107150" cy="14330363"/>
          </a:xfrm>
          <a:solidFill>
            <a:srgbClr val="729FCF"/>
          </a:solidFill>
          <a:ln w="25400">
            <a:solidFill>
              <a:srgbClr val="3465AF"/>
            </a:solidFill>
            <a:prstDash val="solid"/>
          </a:ln>
        </p:spPr>
      </p:sp>
      <p:sp>
        <p:nvSpPr>
          <p:cNvPr id="3" name="Notes Placeholder 2"/>
          <p:cNvSpPr txBox="1">
            <a:spLocks noGrp="1"/>
          </p:cNvSpPr>
          <p:nvPr>
            <p:ph type="body" sz="quarter" idx="1"/>
          </p:nvPr>
        </p:nvSpPr>
        <p:spPr>
          <a:xfrm>
            <a:off x="685440" y="4343400"/>
            <a:ext cx="5481719" cy="4114079"/>
          </a:xfrm>
        </p:spPr>
        <p:txBody>
          <a:bodyPr/>
          <a:lstStyle/>
          <a:p>
            <a:endParaRPr lang="en-US"/>
          </a:p>
        </p:txBody>
      </p:sp>
    </p:spTree>
    <p:extLst>
      <p:ext uri="{BB962C8B-B14F-4D97-AF65-F5344CB8AC3E}">
        <p14:creationId xmlns:p14="http://schemas.microsoft.com/office/powerpoint/2010/main" val="229516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400"/>
            <a:ext cx="5483159" cy="4115520"/>
          </a:xfrm>
        </p:spPr>
        <p:txBody>
          <a:bodyPr/>
          <a:lstStyle/>
          <a:p>
            <a:endParaRPr lang="en-US"/>
          </a:p>
        </p:txBody>
      </p:sp>
    </p:spTree>
    <p:extLst>
      <p:ext uri="{BB962C8B-B14F-4D97-AF65-F5344CB8AC3E}">
        <p14:creationId xmlns:p14="http://schemas.microsoft.com/office/powerpoint/2010/main" val="65651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143000" y="69515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400"/>
            <a:ext cx="5483159" cy="4115520"/>
          </a:xfrm>
        </p:spPr>
        <p:txBody>
          <a:bodyPr/>
          <a:lstStyle/>
          <a:p>
            <a:endParaRPr lang="en-US"/>
          </a:p>
        </p:txBody>
      </p:sp>
    </p:spTree>
    <p:extLst>
      <p:ext uri="{BB962C8B-B14F-4D97-AF65-F5344CB8AC3E}">
        <p14:creationId xmlns:p14="http://schemas.microsoft.com/office/powerpoint/2010/main" val="427136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0" y="-6470640"/>
            <a:ext cx="1440" cy="14333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400"/>
            <a:ext cx="5483159" cy="4115520"/>
          </a:xfrm>
        </p:spPr>
        <p:txBody>
          <a:bodyPr/>
          <a:lstStyle/>
          <a:p>
            <a:endParaRPr lang="en-US"/>
          </a:p>
        </p:txBody>
      </p:sp>
    </p:spTree>
    <p:extLst>
      <p:ext uri="{BB962C8B-B14F-4D97-AF65-F5344CB8AC3E}">
        <p14:creationId xmlns:p14="http://schemas.microsoft.com/office/powerpoint/2010/main" val="265224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553575" y="-6470650"/>
            <a:ext cx="19108738" cy="14331950"/>
          </a:xfrm>
          <a:solidFill>
            <a:srgbClr val="729FCF"/>
          </a:solidFill>
          <a:ln w="25400">
            <a:solidFill>
              <a:srgbClr val="3465AF"/>
            </a:solidFill>
            <a:prstDash val="solid"/>
          </a:ln>
        </p:spPr>
      </p:sp>
      <p:sp>
        <p:nvSpPr>
          <p:cNvPr id="3" name="Notes Placeholder 2"/>
          <p:cNvSpPr txBox="1">
            <a:spLocks noGrp="1"/>
          </p:cNvSpPr>
          <p:nvPr>
            <p:ph type="body" sz="quarter" idx="1"/>
          </p:nvPr>
        </p:nvSpPr>
        <p:spPr>
          <a:xfrm>
            <a:off x="685440" y="4343040"/>
            <a:ext cx="5483159" cy="4025159"/>
          </a:xfrm>
        </p:spPr>
        <p:txBody>
          <a:bodyPr/>
          <a:lstStyle/>
          <a:p>
            <a:endParaRPr lang="en-US"/>
          </a:p>
        </p:txBody>
      </p:sp>
    </p:spTree>
    <p:extLst>
      <p:ext uri="{BB962C8B-B14F-4D97-AF65-F5344CB8AC3E}">
        <p14:creationId xmlns:p14="http://schemas.microsoft.com/office/powerpoint/2010/main" val="89465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553575" y="-6470650"/>
            <a:ext cx="19108738" cy="14331950"/>
          </a:xfrm>
          <a:solidFill>
            <a:srgbClr val="729FCF"/>
          </a:solidFill>
          <a:ln w="25400">
            <a:solidFill>
              <a:srgbClr val="3465AF"/>
            </a:solidFill>
            <a:prstDash val="solid"/>
          </a:ln>
        </p:spPr>
      </p:sp>
      <p:sp>
        <p:nvSpPr>
          <p:cNvPr id="3" name="Notes Placeholder 2"/>
          <p:cNvSpPr txBox="1">
            <a:spLocks noGrp="1"/>
          </p:cNvSpPr>
          <p:nvPr>
            <p:ph type="body" sz="quarter" idx="1"/>
          </p:nvPr>
        </p:nvSpPr>
        <p:spPr>
          <a:xfrm>
            <a:off x="685440" y="4343040"/>
            <a:ext cx="5483159" cy="4025159"/>
          </a:xfrm>
        </p:spPr>
        <p:txBody>
          <a:bodyPr/>
          <a:lstStyle/>
          <a:p>
            <a:endParaRPr lang="en-US"/>
          </a:p>
        </p:txBody>
      </p:sp>
    </p:spTree>
    <p:extLst>
      <p:ext uri="{BB962C8B-B14F-4D97-AF65-F5344CB8AC3E}">
        <p14:creationId xmlns:p14="http://schemas.microsoft.com/office/powerpoint/2010/main" val="178806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22EBE003-4F73-43BA-B36B-4832EC6603EE}" type="slidenum">
              <a:t>‹#›</a:t>
            </a:fld>
            <a:endParaRPr lang="en-GB"/>
          </a:p>
        </p:txBody>
      </p:sp>
    </p:spTree>
    <p:extLst>
      <p:ext uri="{BB962C8B-B14F-4D97-AF65-F5344CB8AC3E}">
        <p14:creationId xmlns:p14="http://schemas.microsoft.com/office/powerpoint/2010/main" val="99929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98BD8663-2B3E-4815-ABD3-74BC47E6C91A}" type="slidenum">
              <a:t>‹#›</a:t>
            </a:fld>
            <a:endParaRPr lang="en-GB"/>
          </a:p>
        </p:txBody>
      </p:sp>
    </p:spTree>
    <p:extLst>
      <p:ext uri="{BB962C8B-B14F-4D97-AF65-F5344CB8AC3E}">
        <p14:creationId xmlns:p14="http://schemas.microsoft.com/office/powerpoint/2010/main" val="401176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5" y="609600"/>
            <a:ext cx="1941513" cy="5348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3725" cy="5348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F68E9D88-00DD-47C7-9991-5B254D4E2E30}" type="slidenum">
              <a:t>‹#›</a:t>
            </a:fld>
            <a:endParaRPr lang="en-GB"/>
          </a:p>
        </p:txBody>
      </p:sp>
    </p:spTree>
    <p:extLst>
      <p:ext uri="{BB962C8B-B14F-4D97-AF65-F5344CB8AC3E}">
        <p14:creationId xmlns:p14="http://schemas.microsoft.com/office/powerpoint/2010/main" val="210010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BDFA7E03-A220-4941-860A-C681BFC4E2CD}" type="slidenum">
              <a:t>‹#›</a:t>
            </a:fld>
            <a:endParaRPr lang="en-GB"/>
          </a:p>
        </p:txBody>
      </p:sp>
    </p:spTree>
    <p:extLst>
      <p:ext uri="{BB962C8B-B14F-4D97-AF65-F5344CB8AC3E}">
        <p14:creationId xmlns:p14="http://schemas.microsoft.com/office/powerpoint/2010/main" val="224402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8A83FA3F-4C1D-42B3-9BEC-074B9495158D}" type="slidenum">
              <a:t>‹#›</a:t>
            </a:fld>
            <a:endParaRPr lang="en-GB"/>
          </a:p>
        </p:txBody>
      </p:sp>
    </p:spTree>
    <p:extLst>
      <p:ext uri="{BB962C8B-B14F-4D97-AF65-F5344CB8AC3E}">
        <p14:creationId xmlns:p14="http://schemas.microsoft.com/office/powerpoint/2010/main" val="1323756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6825"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00"/>
            <a:ext cx="3808413"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044F8A6B-1491-44C7-94FF-72D79915A15B}" type="slidenum">
              <a:t>‹#›</a:t>
            </a:fld>
            <a:endParaRPr lang="en-GB"/>
          </a:p>
        </p:txBody>
      </p:sp>
    </p:spTree>
    <p:extLst>
      <p:ext uri="{BB962C8B-B14F-4D97-AF65-F5344CB8AC3E}">
        <p14:creationId xmlns:p14="http://schemas.microsoft.com/office/powerpoint/2010/main" val="37739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9DE45DFB-8A23-4ACE-B782-E3FAAAF0E5C8}" type="slidenum">
              <a:t>‹#›</a:t>
            </a:fld>
            <a:endParaRPr lang="en-GB"/>
          </a:p>
        </p:txBody>
      </p:sp>
    </p:spTree>
    <p:extLst>
      <p:ext uri="{BB962C8B-B14F-4D97-AF65-F5344CB8AC3E}">
        <p14:creationId xmlns:p14="http://schemas.microsoft.com/office/powerpoint/2010/main" val="247821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5373CC68-30AA-4229-ACE5-F2EC93DE39E8}" type="slidenum">
              <a:t>‹#›</a:t>
            </a:fld>
            <a:endParaRPr lang="en-GB"/>
          </a:p>
        </p:txBody>
      </p:sp>
    </p:spTree>
    <p:extLst>
      <p:ext uri="{BB962C8B-B14F-4D97-AF65-F5344CB8AC3E}">
        <p14:creationId xmlns:p14="http://schemas.microsoft.com/office/powerpoint/2010/main" val="21004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9C27612E-F3EF-433B-9879-B7FD552596DC}" type="slidenum">
              <a:t>‹#›</a:t>
            </a:fld>
            <a:endParaRPr lang="en-GB"/>
          </a:p>
        </p:txBody>
      </p:sp>
    </p:spTree>
    <p:extLst>
      <p:ext uri="{BB962C8B-B14F-4D97-AF65-F5344CB8AC3E}">
        <p14:creationId xmlns:p14="http://schemas.microsoft.com/office/powerpoint/2010/main" val="1503957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CB618C45-2077-4FA4-8238-AAD53B043FFF}" type="slidenum">
              <a:t>‹#›</a:t>
            </a:fld>
            <a:endParaRPr lang="en-GB"/>
          </a:p>
        </p:txBody>
      </p:sp>
    </p:spTree>
    <p:extLst>
      <p:ext uri="{BB962C8B-B14F-4D97-AF65-F5344CB8AC3E}">
        <p14:creationId xmlns:p14="http://schemas.microsoft.com/office/powerpoint/2010/main" val="1665806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82A728BC-7641-4D27-B1D6-CF8F8A1D4185}" type="slidenum">
              <a:t>‹#›</a:t>
            </a:fld>
            <a:endParaRPr lang="en-GB"/>
          </a:p>
        </p:txBody>
      </p:sp>
    </p:spTree>
    <p:extLst>
      <p:ext uri="{BB962C8B-B14F-4D97-AF65-F5344CB8AC3E}">
        <p14:creationId xmlns:p14="http://schemas.microsoft.com/office/powerpoint/2010/main" val="90435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440" y="609120"/>
            <a:ext cx="7767720" cy="1141920"/>
          </a:xfrm>
          <a:prstGeom prst="rect">
            <a:avLst/>
          </a:prstGeom>
          <a:noFill/>
          <a:ln>
            <a:noFill/>
          </a:ln>
        </p:spPr>
        <p:txBody>
          <a:bodyPr vert="horz" lIns="90000" tIns="46800" rIns="90000" bIns="46800" anchor="ctr" anchorCtr="0" compatLnSpc="1"/>
          <a:lstStyle/>
          <a:p>
            <a:endParaRPr lang="en-US"/>
          </a:p>
        </p:txBody>
      </p:sp>
      <p:sp>
        <p:nvSpPr>
          <p:cNvPr id="3" name="Text Placeholder 2"/>
          <p:cNvSpPr txBox="1">
            <a:spLocks noGrp="1"/>
          </p:cNvSpPr>
          <p:nvPr>
            <p:ph type="body" idx="1"/>
          </p:nvPr>
        </p:nvSpPr>
        <p:spPr>
          <a:xfrm>
            <a:off x="685440" y="1981080"/>
            <a:ext cx="776772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685799" y="6248520"/>
            <a:ext cx="1900080" cy="452519"/>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5" name="Footer Placeholder 4"/>
          <p:cNvSpPr txBox="1">
            <a:spLocks noGrp="1"/>
          </p:cNvSpPr>
          <p:nvPr>
            <p:ph type="ftr" sz="quarter" idx="3"/>
          </p:nvPr>
        </p:nvSpPr>
        <p:spPr>
          <a:xfrm>
            <a:off x="3124079" y="6248520"/>
            <a:ext cx="2890800" cy="452519"/>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6" name="Slide Number Placeholder 5"/>
          <p:cNvSpPr txBox="1">
            <a:spLocks noGrp="1"/>
          </p:cNvSpPr>
          <p:nvPr>
            <p:ph type="sldNum" sz="quarter" idx="4"/>
          </p:nvPr>
        </p:nvSpPr>
        <p:spPr>
          <a:xfrm>
            <a:off x="6552719" y="6248520"/>
            <a:ext cx="1900440" cy="452519"/>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fld id="{1F22C526-5ACA-4D7E-BC4F-1B4AF138F599}" type="slidenum">
              <a:t>‹#›</a:t>
            </a:fld>
            <a:endParaRPr lang="en-GB"/>
          </a:p>
        </p:txBody>
      </p:sp>
      <p:pic>
        <p:nvPicPr>
          <p:cNvPr id="7" name="Picture 6"/>
          <p:cNvPicPr>
            <a:picLocks noChangeAspect="1"/>
          </p:cNvPicPr>
          <p:nvPr/>
        </p:nvPicPr>
        <p:blipFill>
          <a:blip r:embed="rId13">
            <a:lum bright="-50000"/>
            <a:alphaModFix/>
          </a:blip>
          <a:srcRect/>
          <a:stretch>
            <a:fillRect/>
          </a:stretch>
        </p:blipFill>
        <p:spPr>
          <a:xfrm>
            <a:off x="8458200" y="6019919"/>
            <a:ext cx="561960" cy="68579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ctr" rtl="0" hangingPunct="1">
        <a:lnSpc>
          <a:spcPct val="81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4400" b="0" i="0" u="none" strike="noStrike" baseline="0">
          <a:ln>
            <a:noFill/>
          </a:ln>
          <a:solidFill>
            <a:srgbClr val="000000"/>
          </a:solidFill>
          <a:latin typeface="Times New Roman" pitchFamily="18"/>
          <a:ea typeface="MS Gothic" pitchFamily="2"/>
        </a:defRPr>
      </a:lvl1pPr>
    </p:titleStyle>
    <p:bodyStyle>
      <a:lvl1pPr marL="0" marR="0" indent="0" algn="l" rtl="0" hangingPunct="1">
        <a:lnSpc>
          <a:spcPct val="81000"/>
        </a:lnSpc>
        <a:spcBef>
          <a:spcPts val="799"/>
        </a:spcBef>
        <a:spcAft>
          <a:spcPts val="0"/>
        </a:spcAft>
        <a:tabLst>
          <a:tab pos="118800" algn="l"/>
          <a:tab pos="576000" algn="l"/>
          <a:tab pos="1033199" algn="l"/>
          <a:tab pos="1490400" algn="l"/>
          <a:tab pos="1947600" algn="l"/>
          <a:tab pos="2404800" algn="l"/>
          <a:tab pos="2862000" algn="l"/>
          <a:tab pos="3319199" algn="l"/>
          <a:tab pos="3776400" algn="l"/>
          <a:tab pos="4233600" algn="l"/>
          <a:tab pos="4690800" algn="l"/>
          <a:tab pos="5148000" algn="l"/>
          <a:tab pos="5605200" algn="l"/>
          <a:tab pos="6062400" algn="l"/>
          <a:tab pos="6519600" algn="l"/>
          <a:tab pos="6976800" algn="l"/>
          <a:tab pos="7434000" algn="l"/>
          <a:tab pos="7891199" algn="l"/>
          <a:tab pos="8348400" algn="l"/>
          <a:tab pos="8805599" algn="l"/>
        </a:tabLst>
        <a:defRPr lang="en-US" sz="3200" b="0" i="0" u="none" strike="noStrike" baseline="0">
          <a:ln>
            <a:noFill/>
          </a:ln>
          <a:solidFill>
            <a:srgbClr val="000000"/>
          </a:solidFill>
          <a:latin typeface="Times New Roman"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l.acm.org/citation.cfm?id=96712"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Comp 311 Principles of Programming Languages Lecture 5 Syntactic Interpreters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914039"/>
            <a:ext cx="7772400" cy="2895839"/>
          </a:xfrm>
        </p:spPr>
        <p:txBody>
          <a:bodyPr wrap="square">
            <a:spAutoFit/>
          </a:bodyPr>
          <a:lstStyle/>
          <a:p>
            <a:pPr lvl="0">
              <a:lnSpc>
                <a:spcPct val="100000"/>
              </a:lnSpc>
            </a:pPr>
            <a:r>
              <a:rPr lang="en-US" sz="3600"/>
              <a:t>Comp 411</a:t>
            </a:r>
            <a:br>
              <a:rPr lang="en-US" sz="3600"/>
            </a:br>
            <a:r>
              <a:rPr lang="en-US" sz="3600"/>
              <a:t>Principles of Programming Languages</a:t>
            </a:r>
            <a:br>
              <a:rPr lang="en-US" sz="3600"/>
            </a:br>
            <a:r>
              <a:rPr lang="en-US" sz="3600"/>
              <a:t>Lecture 5</a:t>
            </a:r>
            <a:br>
              <a:rPr lang="en-US" sz="3600"/>
            </a:br>
            <a:r>
              <a:rPr lang="en-US" sz="3600"/>
              <a:t>Syntactic Interpreters</a:t>
            </a:r>
          </a:p>
        </p:txBody>
      </p:sp>
      <p:sp>
        <p:nvSpPr>
          <p:cNvPr id="3" name="Subtitle 2"/>
          <p:cNvSpPr txBox="1">
            <a:spLocks noGrp="1"/>
          </p:cNvSpPr>
          <p:nvPr>
            <p:ph type="subTitle" idx="4294967295"/>
          </p:nvPr>
        </p:nvSpPr>
        <p:spPr>
          <a:xfrm>
            <a:off x="1371599" y="4267080"/>
            <a:ext cx="6400799" cy="1181991"/>
          </a:xfrm>
        </p:spPr>
        <p:txBody>
          <a:bodyPr wrap="square">
            <a:spAutoFit/>
          </a:bodyPr>
          <a:lstStyle/>
          <a:p>
            <a:pPr lvl="0" algn="ctr">
              <a:lnSpc>
                <a:spcPct val="100000"/>
              </a:lnSpc>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t>Corky Cartwright</a:t>
            </a:r>
          </a:p>
          <a:p>
            <a:pPr lvl="0" algn="ctr">
              <a:lnSpc>
                <a:spcPct val="100000"/>
              </a:lnSpc>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smtClean="0"/>
              <a:t>January 21</a:t>
            </a:r>
            <a:r>
              <a:rPr lang="en-US" dirty="0" smtClean="0"/>
              <a:t>, 2022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A Syntactic Interpreter for LC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0"/>
            <a:ext cx="7772400" cy="1008359"/>
          </a:xfrm>
        </p:spPr>
        <p:txBody>
          <a:bodyPr wrap="square">
            <a:spAutoFit/>
          </a:bodyPr>
          <a:lstStyle/>
          <a:p>
            <a:pPr lvl="0" algn="l">
              <a:lnSpc>
                <a:spcPct val="100000"/>
              </a:lnSpc>
            </a:pPr>
            <a:r>
              <a:rPr lang="en-US" sz="4000" dirty="0"/>
              <a:t>A Syntactic Interpreter for LC</a:t>
            </a:r>
            <a:r>
              <a:rPr lang="en-US" sz="2000" dirty="0">
                <a:latin typeface="Lucida Grande" pitchFamily="18"/>
              </a:rPr>
              <a:t/>
            </a:r>
            <a:br>
              <a:rPr lang="en-US" sz="2000" dirty="0">
                <a:latin typeface="Lucida Grande" pitchFamily="18"/>
              </a:rPr>
            </a:br>
            <a:endParaRPr lang="en-US" sz="2000" dirty="0">
              <a:latin typeface="Lucida Grande" pitchFamily="18"/>
            </a:endParaRPr>
          </a:p>
        </p:txBody>
      </p:sp>
      <p:sp>
        <p:nvSpPr>
          <p:cNvPr id="3" name="Text Placeholder 2"/>
          <p:cNvSpPr txBox="1">
            <a:spLocks noGrp="1"/>
          </p:cNvSpPr>
          <p:nvPr>
            <p:ph type="body" idx="4294967295"/>
          </p:nvPr>
        </p:nvSpPr>
        <p:spPr>
          <a:xfrm>
            <a:off x="685799" y="837720"/>
            <a:ext cx="7848720" cy="5932394"/>
          </a:xfrm>
        </p:spPr>
        <p:txBody>
          <a:bodyPr wrap="square">
            <a:spAutoFit/>
          </a:bodyPr>
          <a:lstStyle/>
          <a:p>
            <a:pPr marL="342900" lvl="0" indent="-342900">
              <a:lnSpc>
                <a:spcPct val="90000"/>
              </a:lnSpc>
              <a:spcBef>
                <a:spcPts val="720"/>
              </a:spcBef>
              <a:spcAft>
                <a:spcPts val="283"/>
              </a:spcAft>
              <a:buClr>
                <a:srgbClr val="000000"/>
              </a:buClr>
              <a:buSzPct val="100000"/>
              <a:buFont typeface="Arial" panose="020B0604020202020204" pitchFamily="34" charset="0"/>
              <a:buChar char="•"/>
            </a:pPr>
            <a:r>
              <a:rPr lang="en-GB" sz="2000" dirty="0"/>
              <a:t>Recall our definition of the  </a:t>
            </a:r>
            <a:r>
              <a:rPr lang="en-GB" sz="2000" dirty="0" smtClean="0"/>
              <a:t>LC language:</a:t>
            </a:r>
            <a:br>
              <a:rPr lang="en-GB" sz="2000" dirty="0" smtClean="0"/>
            </a:br>
            <a:r>
              <a:rPr lang="en-GB" sz="2000" dirty="0" smtClean="0"/>
              <a:t/>
            </a:r>
            <a:br>
              <a:rPr lang="en-GB" sz="2000" dirty="0" smtClean="0"/>
            </a:br>
            <a:r>
              <a:rPr lang="en-GB" sz="2000" dirty="0" smtClean="0"/>
              <a:t>   </a:t>
            </a:r>
            <a:r>
              <a:rPr lang="en-GB" sz="1800" b="1" dirty="0" smtClean="0">
                <a:solidFill>
                  <a:srgbClr val="00CC99"/>
                </a:solidFill>
                <a:latin typeface="Lucida Sans Typewriter" pitchFamily="18"/>
              </a:rPr>
              <a:t>M </a:t>
            </a:r>
            <a:r>
              <a:rPr lang="en-GB" sz="1800" b="1" dirty="0">
                <a:solidFill>
                  <a:srgbClr val="00CC99"/>
                </a:solidFill>
                <a:latin typeface="Lucida Sans Typewriter" pitchFamily="18"/>
              </a:rPr>
              <a:t>:== x | n | (lambda </a:t>
            </a:r>
            <a:r>
              <a:rPr lang="en-GB" sz="1800" b="1" dirty="0" smtClean="0">
                <a:solidFill>
                  <a:srgbClr val="00CC99"/>
                </a:solidFill>
                <a:latin typeface="Lucida Sans Typewriter" pitchFamily="18"/>
              </a:rPr>
              <a:t>x </a:t>
            </a:r>
            <a:r>
              <a:rPr lang="en-GB" sz="1800" b="1" dirty="0">
                <a:solidFill>
                  <a:srgbClr val="00CC99"/>
                </a:solidFill>
                <a:latin typeface="Lucida Sans Typewriter" pitchFamily="18"/>
              </a:rPr>
              <a:t>M) | (M M) | (+ M M</a:t>
            </a:r>
            <a:r>
              <a:rPr lang="en-GB" sz="1800" b="1" dirty="0" smtClean="0">
                <a:solidFill>
                  <a:srgbClr val="00CC99"/>
                </a:solidFill>
                <a:latin typeface="Lucida Sans Typewriter" pitchFamily="18"/>
              </a:rPr>
              <a:t>)</a:t>
            </a:r>
            <a:br>
              <a:rPr lang="en-GB" sz="1800" b="1" dirty="0" smtClean="0">
                <a:solidFill>
                  <a:srgbClr val="00CC99"/>
                </a:solidFill>
                <a:latin typeface="Lucida Sans Typewriter" pitchFamily="18"/>
              </a:rPr>
            </a:br>
            <a:r>
              <a:rPr lang="en-GB" sz="1800" b="1" dirty="0" smtClean="0">
                <a:solidFill>
                  <a:srgbClr val="00CC99"/>
                </a:solidFill>
                <a:latin typeface="Lucida Sans Typewriter" pitchFamily="18"/>
              </a:rPr>
              <a:t/>
            </a:r>
            <a:br>
              <a:rPr lang="en-GB" sz="1800" b="1" dirty="0" smtClean="0">
                <a:solidFill>
                  <a:srgbClr val="00CC99"/>
                </a:solidFill>
                <a:latin typeface="Lucida Sans Typewriter" pitchFamily="18"/>
              </a:rPr>
            </a:br>
            <a:r>
              <a:rPr lang="en-GB" sz="2000" dirty="0" smtClean="0"/>
              <a:t>where </a:t>
            </a:r>
            <a:r>
              <a:rPr lang="en-GB" sz="1800" b="1" dirty="0">
                <a:solidFill>
                  <a:srgbClr val="00CC99"/>
                </a:solidFill>
                <a:latin typeface="Lucida Sans Typewriter" pitchFamily="18"/>
              </a:rPr>
              <a:t>x</a:t>
            </a:r>
            <a:r>
              <a:rPr lang="en-GB" sz="1800" dirty="0"/>
              <a:t> is any variable in </a:t>
            </a:r>
            <a:r>
              <a:rPr lang="en-GB" sz="1800" b="1" dirty="0" err="1">
                <a:solidFill>
                  <a:srgbClr val="00CC99"/>
                </a:solidFill>
                <a:latin typeface="Lucida Sans Typewriter" pitchFamily="18"/>
              </a:rPr>
              <a:t>Var</a:t>
            </a:r>
            <a:r>
              <a:rPr lang="en-GB" sz="1800" dirty="0"/>
              <a:t> and </a:t>
            </a:r>
            <a:r>
              <a:rPr lang="en-GB" sz="1800" b="1" dirty="0">
                <a:solidFill>
                  <a:srgbClr val="00CC99"/>
                </a:solidFill>
                <a:latin typeface="Lucida Sans Typewriter" pitchFamily="18"/>
              </a:rPr>
              <a:t>n</a:t>
            </a:r>
            <a:r>
              <a:rPr lang="en-GB" sz="1800" dirty="0"/>
              <a:t> is a number (integer) in </a:t>
            </a:r>
            <a:r>
              <a:rPr lang="en-GB" sz="1800" b="1" dirty="0">
                <a:solidFill>
                  <a:srgbClr val="00CC99"/>
                </a:solidFill>
                <a:latin typeface="Lucida Sans Typewriter" pitchFamily="18"/>
              </a:rPr>
              <a:t>Num</a:t>
            </a:r>
            <a:r>
              <a:rPr lang="en-GB" sz="1800" dirty="0"/>
              <a:t>. </a:t>
            </a:r>
            <a:r>
              <a:rPr lang="en-GB" sz="1800" b="1" dirty="0">
                <a:solidFill>
                  <a:srgbClr val="00CC99"/>
                </a:solidFill>
                <a:latin typeface="Lucida Sans Typewriter" pitchFamily="18"/>
              </a:rPr>
              <a:t> </a:t>
            </a:r>
            <a:r>
              <a:rPr lang="en-GB" sz="2000" dirty="0"/>
              <a:t>A </a:t>
            </a:r>
            <a:r>
              <a:rPr lang="en-GB" sz="2000" i="1" dirty="0"/>
              <a:t>proper</a:t>
            </a:r>
            <a:r>
              <a:rPr lang="en-GB" sz="2000" dirty="0"/>
              <a:t> LC program is an LC expression M that is </a:t>
            </a:r>
            <a:r>
              <a:rPr lang="en-GB" sz="2000" i="1" dirty="0"/>
              <a:t>closed</a:t>
            </a:r>
            <a:r>
              <a:rPr lang="en-GB" sz="2000" dirty="0"/>
              <a:t>, </a:t>
            </a:r>
            <a:r>
              <a:rPr lang="en-GB" sz="2000" i="1" dirty="0"/>
              <a:t>i.e</a:t>
            </a:r>
            <a:r>
              <a:rPr lang="en-GB" sz="2000" dirty="0"/>
              <a:t>., contains no </a:t>
            </a:r>
            <a:r>
              <a:rPr lang="en-GB" sz="2000" i="1" dirty="0"/>
              <a:t>free</a:t>
            </a:r>
            <a:r>
              <a:rPr lang="en-GB" sz="2000" dirty="0"/>
              <a:t> variables. An LC program is any LC expression.</a:t>
            </a:r>
          </a:p>
          <a:p>
            <a:pPr marL="342900" lvl="0" indent="-342900">
              <a:lnSpc>
                <a:spcPct val="90000"/>
              </a:lnSpc>
              <a:spcBef>
                <a:spcPts val="720"/>
              </a:spcBef>
              <a:spcAft>
                <a:spcPts val="283"/>
              </a:spcAft>
              <a:buClr>
                <a:srgbClr val="000000"/>
              </a:buClr>
              <a:buSzPct val="100000"/>
              <a:buFont typeface="Arial" panose="020B0604020202020204" pitchFamily="34" charset="0"/>
              <a:buChar char="•"/>
            </a:pPr>
            <a:r>
              <a:rPr lang="en-GB" sz="2000" dirty="0" smtClean="0"/>
              <a:t>The preceding is a </a:t>
            </a:r>
            <a:r>
              <a:rPr lang="en-GB" sz="2000" dirty="0"/>
              <a:t>conventional CFG definition but it parallels an abstract syntax definition (trees) because all constructed (non atomic) expressions are enclosed in parentheses, showing the precise structure of the corresponding </a:t>
            </a:r>
            <a:r>
              <a:rPr lang="en-GB" sz="2000" dirty="0" smtClean="0"/>
              <a:t>AST.</a:t>
            </a:r>
            <a:endParaRPr lang="en-GB" sz="2000" dirty="0"/>
          </a:p>
          <a:p>
            <a:pPr marL="342900" lvl="0" indent="-342900">
              <a:lnSpc>
                <a:spcPct val="100000"/>
              </a:lnSpc>
              <a:spcBef>
                <a:spcPts val="720"/>
              </a:spcBef>
              <a:spcAft>
                <a:spcPts val="283"/>
              </a:spcAft>
              <a:buClr>
                <a:srgbClr val="000000"/>
              </a:buClr>
              <a:buSzPct val="100000"/>
              <a:buFont typeface="Arial" panose="020B0604020202020204" pitchFamily="34" charset="0"/>
              <a:buChar char="•"/>
            </a:pPr>
            <a:r>
              <a:rPr lang="en-GB" sz="2000" dirty="0"/>
              <a:t>The set R of abstract representations is defined </a:t>
            </a:r>
            <a:r>
              <a:rPr lang="en-GB" sz="2000" dirty="0" err="1"/>
              <a:t>bv</a:t>
            </a:r>
            <a:r>
              <a:rPr lang="en-GB" sz="2000" dirty="0"/>
              <a:t> the equation</a:t>
            </a:r>
            <a:r>
              <a:rPr lang="en-GB" sz="2000" dirty="0" smtClean="0"/>
              <a:t>:</a:t>
            </a:r>
            <a:br>
              <a:rPr lang="en-GB" sz="2000" dirty="0" smtClean="0"/>
            </a:br>
            <a:r>
              <a:rPr lang="en-GB" sz="1400" b="1" dirty="0" smtClean="0">
                <a:solidFill>
                  <a:srgbClr val="00CC99"/>
                </a:solidFill>
                <a:latin typeface="Consolas" panose="020B0609020204030204" pitchFamily="49" charset="0"/>
                <a:cs typeface="Consolas" panose="020B0609020204030204" pitchFamily="49" charset="0"/>
              </a:rPr>
              <a:t>  R </a:t>
            </a:r>
            <a:r>
              <a:rPr lang="en-GB" sz="1400" b="1" dirty="0">
                <a:solidFill>
                  <a:srgbClr val="00CC99"/>
                </a:solidFill>
                <a:latin typeface="Consolas" panose="020B0609020204030204" pitchFamily="49" charset="0"/>
                <a:cs typeface="Consolas" panose="020B0609020204030204" pitchFamily="49" charset="0"/>
              </a:rPr>
              <a:t>= (make-</a:t>
            </a:r>
            <a:r>
              <a:rPr lang="en-GB" sz="1400" b="1" dirty="0" err="1">
                <a:solidFill>
                  <a:srgbClr val="00CC99"/>
                </a:solidFill>
                <a:latin typeface="Consolas" panose="020B0609020204030204" pitchFamily="49" charset="0"/>
                <a:cs typeface="Consolas" panose="020B0609020204030204" pitchFamily="49" charset="0"/>
              </a:rPr>
              <a:t>var</a:t>
            </a:r>
            <a:r>
              <a:rPr lang="en-GB" sz="1400" b="1" dirty="0">
                <a:solidFill>
                  <a:srgbClr val="00CC99"/>
                </a:solidFill>
                <a:latin typeface="Consolas" panose="020B0609020204030204" pitchFamily="49" charset="0"/>
                <a:cs typeface="Consolas" panose="020B0609020204030204" pitchFamily="49" charset="0"/>
              </a:rPr>
              <a:t> </a:t>
            </a:r>
            <a:r>
              <a:rPr lang="en-GB" sz="1400" b="1" dirty="0" err="1">
                <a:solidFill>
                  <a:srgbClr val="00CC99"/>
                </a:solidFill>
                <a:latin typeface="Consolas" panose="020B0609020204030204" pitchFamily="49" charset="0"/>
                <a:cs typeface="Consolas" panose="020B0609020204030204" pitchFamily="49" charset="0"/>
              </a:rPr>
              <a:t>Var</a:t>
            </a:r>
            <a:r>
              <a:rPr lang="en-GB" sz="1400" b="1" dirty="0">
                <a:solidFill>
                  <a:srgbClr val="00CC99"/>
                </a:solidFill>
                <a:latin typeface="Consolas" panose="020B0609020204030204" pitchFamily="49" charset="0"/>
                <a:cs typeface="Consolas" panose="020B0609020204030204" pitchFamily="49" charset="0"/>
              </a:rPr>
              <a:t>) | (make-</a:t>
            </a:r>
            <a:r>
              <a:rPr lang="en-GB" sz="1400" b="1" dirty="0" err="1">
                <a:solidFill>
                  <a:srgbClr val="00CC99"/>
                </a:solidFill>
                <a:latin typeface="Consolas" panose="020B0609020204030204" pitchFamily="49" charset="0"/>
                <a:cs typeface="Consolas" panose="020B0609020204030204" pitchFamily="49" charset="0"/>
              </a:rPr>
              <a:t>const</a:t>
            </a:r>
            <a:r>
              <a:rPr lang="en-GB" sz="1400" b="1" dirty="0">
                <a:solidFill>
                  <a:srgbClr val="00CC99"/>
                </a:solidFill>
                <a:latin typeface="Consolas" panose="020B0609020204030204" pitchFamily="49" charset="0"/>
                <a:cs typeface="Consolas" panose="020B0609020204030204" pitchFamily="49" charset="0"/>
              </a:rPr>
              <a:t> </a:t>
            </a:r>
            <a:r>
              <a:rPr lang="en-GB" sz="1400" b="1" dirty="0" err="1">
                <a:solidFill>
                  <a:srgbClr val="00CC99"/>
                </a:solidFill>
                <a:latin typeface="Consolas" panose="020B0609020204030204" pitchFamily="49" charset="0"/>
                <a:cs typeface="Consolas" panose="020B0609020204030204" pitchFamily="49" charset="0"/>
              </a:rPr>
              <a:t>Num</a:t>
            </a:r>
            <a:r>
              <a:rPr lang="en-GB" sz="1400" b="1" dirty="0">
                <a:solidFill>
                  <a:srgbClr val="00CC99"/>
                </a:solidFill>
                <a:latin typeface="Consolas" panose="020B0609020204030204" pitchFamily="49" charset="0"/>
                <a:cs typeface="Consolas" panose="020B0609020204030204" pitchFamily="49" charset="0"/>
              </a:rPr>
              <a:t>) | (make-proc </a:t>
            </a:r>
            <a:r>
              <a:rPr lang="en-GB" sz="1400" b="1" dirty="0" err="1">
                <a:solidFill>
                  <a:srgbClr val="00CC99"/>
                </a:solidFill>
                <a:latin typeface="Consolas" panose="020B0609020204030204" pitchFamily="49" charset="0"/>
                <a:cs typeface="Consolas" panose="020B0609020204030204" pitchFamily="49" charset="0"/>
              </a:rPr>
              <a:t>Var</a:t>
            </a:r>
            <a:r>
              <a:rPr lang="en-GB" sz="1400" b="1" dirty="0">
                <a:solidFill>
                  <a:srgbClr val="00CC99"/>
                </a:solidFill>
                <a:latin typeface="Consolas" panose="020B0609020204030204" pitchFamily="49" charset="0"/>
                <a:cs typeface="Consolas" panose="020B0609020204030204" pitchFamily="49" charset="0"/>
              </a:rPr>
              <a:t> R) </a:t>
            </a:r>
            <a:r>
              <a:rPr lang="en-GB" sz="1400" b="1" dirty="0" smtClean="0">
                <a:solidFill>
                  <a:srgbClr val="00CC99"/>
                </a:solidFill>
                <a:latin typeface="Consolas" panose="020B0609020204030204" pitchFamily="49" charset="0"/>
                <a:cs typeface="Consolas" panose="020B0609020204030204" pitchFamily="49" charset="0"/>
              </a:rPr>
              <a:t>|</a:t>
            </a:r>
            <a:br>
              <a:rPr lang="en-GB" sz="1400" b="1" dirty="0" smtClean="0">
                <a:solidFill>
                  <a:srgbClr val="00CC99"/>
                </a:solidFill>
                <a:latin typeface="Consolas" panose="020B0609020204030204" pitchFamily="49" charset="0"/>
                <a:cs typeface="Consolas" panose="020B0609020204030204" pitchFamily="49" charset="0"/>
              </a:rPr>
            </a:br>
            <a:r>
              <a:rPr lang="en-GB" sz="1400" b="1" dirty="0">
                <a:solidFill>
                  <a:srgbClr val="00CC99"/>
                </a:solidFill>
                <a:latin typeface="Consolas" panose="020B0609020204030204" pitchFamily="49" charset="0"/>
                <a:cs typeface="Consolas" panose="020B0609020204030204" pitchFamily="49" charset="0"/>
              </a:rPr>
              <a:t> </a:t>
            </a:r>
            <a:r>
              <a:rPr lang="en-GB" sz="1400" b="1" dirty="0" smtClean="0">
                <a:solidFill>
                  <a:srgbClr val="00CC99"/>
                </a:solidFill>
                <a:latin typeface="Consolas" panose="020B0609020204030204" pitchFamily="49" charset="0"/>
                <a:cs typeface="Consolas" panose="020B0609020204030204" pitchFamily="49" charset="0"/>
              </a:rPr>
              <a:t>     (</a:t>
            </a:r>
            <a:r>
              <a:rPr lang="en-GB" sz="1400" b="1" dirty="0">
                <a:solidFill>
                  <a:srgbClr val="00CC99"/>
                </a:solidFill>
                <a:latin typeface="Consolas" panose="020B0609020204030204" pitchFamily="49" charset="0"/>
                <a:cs typeface="Consolas" panose="020B0609020204030204" pitchFamily="49" charset="0"/>
              </a:rPr>
              <a:t>make-app R R) | (make-add R R)</a:t>
            </a:r>
            <a:r>
              <a:rPr lang="en-GB" sz="1600" b="1" dirty="0">
                <a:solidFill>
                  <a:srgbClr val="00CC99"/>
                </a:solidFill>
                <a:latin typeface="Consolas" panose="020B0609020204030204" pitchFamily="49" charset="0"/>
                <a:cs typeface="Consolas" panose="020B0609020204030204" pitchFamily="49" charset="0"/>
              </a:rPr>
              <a:t/>
            </a:r>
            <a:br>
              <a:rPr lang="en-GB" sz="1600" b="1" dirty="0">
                <a:solidFill>
                  <a:srgbClr val="00CC99"/>
                </a:solidFill>
                <a:latin typeface="Consolas" panose="020B0609020204030204" pitchFamily="49" charset="0"/>
                <a:cs typeface="Consolas" panose="020B0609020204030204" pitchFamily="49" charset="0"/>
              </a:rPr>
            </a:br>
            <a:r>
              <a:rPr lang="en-GB" sz="2000" dirty="0"/>
              <a:t>where </a:t>
            </a:r>
            <a:r>
              <a:rPr lang="en-US" sz="2000" dirty="0"/>
              <a:t>we have defined the following Scheme data </a:t>
            </a:r>
            <a:r>
              <a:rPr lang="en-US" sz="2000" dirty="0" smtClean="0"/>
              <a:t>types</a:t>
            </a:r>
            <a:r>
              <a:rPr lang="en-US" sz="1500" b="1" dirty="0" smtClean="0">
                <a:solidFill>
                  <a:srgbClr val="0000FF"/>
                </a:solidFill>
                <a:latin typeface="Consolas" panose="020B0609020204030204" pitchFamily="49" charset="0"/>
              </a:rPr>
              <a:t>   </a:t>
            </a:r>
          </a:p>
          <a:p>
            <a:pPr lvl="0">
              <a:lnSpc>
                <a:spcPct val="90000"/>
              </a:lnSpc>
              <a:spcBef>
                <a:spcPts val="720"/>
              </a:spcBef>
              <a:buClr>
                <a:srgbClr val="000000"/>
              </a:buClr>
              <a:buSzPct val="100000"/>
            </a:pPr>
            <a:r>
              <a:rPr lang="en-US" sz="1500" b="1" dirty="0">
                <a:solidFill>
                  <a:srgbClr val="0000FF"/>
                </a:solidFill>
                <a:latin typeface="Consolas" panose="020B0609020204030204" pitchFamily="49" charset="0"/>
              </a:rPr>
              <a:t> </a:t>
            </a:r>
            <a:r>
              <a:rPr lang="en-US" sz="1500" b="1" dirty="0" smtClean="0">
                <a:solidFill>
                  <a:srgbClr val="0000FF"/>
                </a:solidFill>
                <a:latin typeface="Consolas" panose="020B0609020204030204" pitchFamily="49" charset="0"/>
              </a:rPr>
              <a:t>     </a:t>
            </a:r>
            <a:r>
              <a:rPr lang="en-US" sz="1500" b="1" dirty="0">
                <a:solidFill>
                  <a:srgbClr val="0000FF"/>
                </a:solidFill>
                <a:latin typeface="Consolas" panose="020B0609020204030204" pitchFamily="49" charset="0"/>
              </a:rPr>
              <a:t>(define-</a:t>
            </a:r>
            <a:r>
              <a:rPr lang="en-US" sz="1500" b="1" dirty="0" err="1">
                <a:solidFill>
                  <a:srgbClr val="0000FF"/>
                </a:solidFill>
                <a:latin typeface="Consolas" panose="020B0609020204030204" pitchFamily="49" charset="0"/>
              </a:rPr>
              <a:t>struct</a:t>
            </a:r>
            <a:r>
              <a:rPr lang="en-US" sz="1500" b="1" dirty="0">
                <a:solidFill>
                  <a:srgbClr val="0000FF"/>
                </a:solidFill>
                <a:latin typeface="Consolas" panose="020B0609020204030204" pitchFamily="49" charset="0"/>
              </a:rPr>
              <a:t> </a:t>
            </a:r>
            <a:r>
              <a:rPr lang="en-US" sz="1500" b="1" dirty="0" err="1">
                <a:solidFill>
                  <a:srgbClr val="0000FF"/>
                </a:solidFill>
                <a:latin typeface="Consolas" panose="020B0609020204030204" pitchFamily="49" charset="0"/>
              </a:rPr>
              <a:t>var</a:t>
            </a:r>
            <a:r>
              <a:rPr lang="en-US" sz="1500" b="1" dirty="0">
                <a:solidFill>
                  <a:srgbClr val="0000FF"/>
                </a:solidFill>
                <a:latin typeface="Consolas" panose="020B0609020204030204" pitchFamily="49" charset="0"/>
              </a:rPr>
              <a:t> (name))</a:t>
            </a:r>
            <a:br>
              <a:rPr lang="en-US" sz="1500" b="1" dirty="0">
                <a:solidFill>
                  <a:srgbClr val="0000FF"/>
                </a:solidFill>
                <a:latin typeface="Consolas" panose="020B0609020204030204" pitchFamily="49" charset="0"/>
              </a:rPr>
            </a:br>
            <a:r>
              <a:rPr lang="en-US" sz="1500" b="1" dirty="0">
                <a:solidFill>
                  <a:srgbClr val="0000FF"/>
                </a:solidFill>
                <a:latin typeface="Consolas" panose="020B0609020204030204" pitchFamily="49" charset="0"/>
              </a:rPr>
              <a:t> </a:t>
            </a:r>
            <a:r>
              <a:rPr lang="en-US" sz="1500" b="1" dirty="0" smtClean="0">
                <a:solidFill>
                  <a:srgbClr val="0000FF"/>
                </a:solidFill>
                <a:latin typeface="Consolas" panose="020B0609020204030204" pitchFamily="49" charset="0"/>
              </a:rPr>
              <a:t>     (define-</a:t>
            </a:r>
            <a:r>
              <a:rPr lang="en-US" sz="1500" b="1" dirty="0" err="1" smtClean="0">
                <a:solidFill>
                  <a:srgbClr val="0000FF"/>
                </a:solidFill>
                <a:latin typeface="Consolas" panose="020B0609020204030204" pitchFamily="49" charset="0"/>
              </a:rPr>
              <a:t>struct</a:t>
            </a:r>
            <a:r>
              <a:rPr lang="en-US" sz="1500" b="1" dirty="0" smtClean="0">
                <a:solidFill>
                  <a:srgbClr val="0000FF"/>
                </a:solidFill>
                <a:latin typeface="Consolas" panose="020B0609020204030204" pitchFamily="49" charset="0"/>
              </a:rPr>
              <a:t> </a:t>
            </a:r>
            <a:r>
              <a:rPr lang="en-US" sz="1500" b="1" dirty="0" err="1">
                <a:solidFill>
                  <a:srgbClr val="0000FF"/>
                </a:solidFill>
                <a:latin typeface="Consolas" panose="020B0609020204030204" pitchFamily="49" charset="0"/>
              </a:rPr>
              <a:t>const</a:t>
            </a:r>
            <a:r>
              <a:rPr lang="en-US" sz="1500" b="1" dirty="0">
                <a:solidFill>
                  <a:srgbClr val="0000FF"/>
                </a:solidFill>
                <a:latin typeface="Consolas" panose="020B0609020204030204" pitchFamily="49" charset="0"/>
              </a:rPr>
              <a:t> (number))</a:t>
            </a:r>
          </a:p>
          <a:p>
            <a:pPr marL="338040" lvl="0" indent="-338040" hangingPunct="0">
              <a:lnSpc>
                <a:spcPct val="60000"/>
              </a:lnSpc>
              <a:spcBef>
                <a:spcPts val="720"/>
              </a:spcBef>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r>
              <a:rPr lang="en-US" sz="1500" b="1" dirty="0">
                <a:solidFill>
                  <a:srgbClr val="0000FF"/>
                </a:solidFill>
                <a:latin typeface="Consolas" panose="020B0609020204030204" pitchFamily="49" charset="0"/>
              </a:rPr>
              <a:t>      (define-</a:t>
            </a:r>
            <a:r>
              <a:rPr lang="en-US" sz="1500" b="1" dirty="0" err="1">
                <a:solidFill>
                  <a:srgbClr val="0000FF"/>
                </a:solidFill>
                <a:latin typeface="Consolas" panose="020B0609020204030204" pitchFamily="49" charset="0"/>
              </a:rPr>
              <a:t>struct</a:t>
            </a:r>
            <a:r>
              <a:rPr lang="en-US" sz="1500" b="1" dirty="0">
                <a:solidFill>
                  <a:srgbClr val="0000FF"/>
                </a:solidFill>
                <a:latin typeface="Consolas" panose="020B0609020204030204" pitchFamily="49" charset="0"/>
              </a:rPr>
              <a:t> proc (</a:t>
            </a:r>
            <a:r>
              <a:rPr lang="en-US" sz="1500" b="1" dirty="0" err="1">
                <a:solidFill>
                  <a:srgbClr val="0000FF"/>
                </a:solidFill>
                <a:latin typeface="Consolas" panose="020B0609020204030204" pitchFamily="49" charset="0"/>
              </a:rPr>
              <a:t>param</a:t>
            </a:r>
            <a:r>
              <a:rPr lang="en-US" sz="1500" b="1" dirty="0">
                <a:solidFill>
                  <a:srgbClr val="0000FF"/>
                </a:solidFill>
                <a:latin typeface="Consolas" panose="020B0609020204030204" pitchFamily="49" charset="0"/>
              </a:rPr>
              <a:t> body))</a:t>
            </a:r>
          </a:p>
          <a:p>
            <a:pPr marL="338040" lvl="0" indent="-338040" hangingPunct="0">
              <a:lnSpc>
                <a:spcPct val="60000"/>
              </a:lnSpc>
              <a:spcBef>
                <a:spcPts val="720"/>
              </a:spcBef>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r>
              <a:rPr lang="en-US" sz="1500" b="1" dirty="0">
                <a:solidFill>
                  <a:srgbClr val="0000FF"/>
                </a:solidFill>
                <a:latin typeface="Consolas" panose="020B0609020204030204" pitchFamily="49" charset="0"/>
              </a:rPr>
              <a:t>      (define-</a:t>
            </a:r>
            <a:r>
              <a:rPr lang="en-US" sz="1500" b="1" dirty="0" err="1">
                <a:solidFill>
                  <a:srgbClr val="0000FF"/>
                </a:solidFill>
                <a:latin typeface="Consolas" panose="020B0609020204030204" pitchFamily="49" charset="0"/>
              </a:rPr>
              <a:t>struct</a:t>
            </a:r>
            <a:r>
              <a:rPr lang="en-US" sz="1500" b="1" dirty="0">
                <a:solidFill>
                  <a:srgbClr val="0000FF"/>
                </a:solidFill>
                <a:latin typeface="Consolas" panose="020B0609020204030204" pitchFamily="49" charset="0"/>
              </a:rPr>
              <a:t> app (</a:t>
            </a:r>
            <a:r>
              <a:rPr lang="en-US" sz="1500" b="1" dirty="0" err="1">
                <a:solidFill>
                  <a:srgbClr val="0000FF"/>
                </a:solidFill>
                <a:latin typeface="Consolas" panose="020B0609020204030204" pitchFamily="49" charset="0"/>
              </a:rPr>
              <a:t>rator</a:t>
            </a:r>
            <a:r>
              <a:rPr lang="en-US" sz="1500" b="1" dirty="0">
                <a:solidFill>
                  <a:srgbClr val="0000FF"/>
                </a:solidFill>
                <a:latin typeface="Consolas" panose="020B0609020204030204" pitchFamily="49" charset="0"/>
              </a:rPr>
              <a:t> rand))</a:t>
            </a:r>
          </a:p>
          <a:p>
            <a:pPr marL="338040" lvl="0" indent="-338040" hangingPunct="0">
              <a:lnSpc>
                <a:spcPct val="60000"/>
              </a:lnSpc>
              <a:spcBef>
                <a:spcPts val="720"/>
              </a:spcBef>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r>
              <a:rPr lang="en-US" sz="1500" b="1" dirty="0">
                <a:solidFill>
                  <a:srgbClr val="0000FF"/>
                </a:solidFill>
                <a:latin typeface="Consolas" panose="020B0609020204030204" pitchFamily="49" charset="0"/>
              </a:rPr>
              <a:t>      (define-</a:t>
            </a:r>
            <a:r>
              <a:rPr lang="en-US" sz="1500" b="1" dirty="0" err="1">
                <a:solidFill>
                  <a:srgbClr val="0000FF"/>
                </a:solidFill>
                <a:latin typeface="Consolas" panose="020B0609020204030204" pitchFamily="49" charset="0"/>
              </a:rPr>
              <a:t>struct</a:t>
            </a:r>
            <a:r>
              <a:rPr lang="en-US" sz="1500" b="1" dirty="0">
                <a:solidFill>
                  <a:srgbClr val="0000FF"/>
                </a:solidFill>
                <a:latin typeface="Consolas" panose="020B0609020204030204" pitchFamily="49" charset="0"/>
              </a:rPr>
              <a:t> add (left right))</a:t>
            </a:r>
          </a:p>
          <a:p>
            <a:pPr marL="338040" lvl="0" indent="-338040" hangingPunct="0">
              <a:spcBef>
                <a:spcPts val="283"/>
              </a:spcBef>
              <a:spcAft>
                <a:spcPts val="283"/>
              </a:spcAft>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endParaRPr lang="en-US" sz="1600" b="1" dirty="0">
              <a:solidFill>
                <a:srgbClr val="00CC99"/>
              </a:solidFill>
              <a:latin typeface="Lucida Sans Typewriter"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yntactic Interpret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440" y="228240"/>
            <a:ext cx="7767720" cy="960480"/>
          </a:xfrm>
        </p:spPr>
        <p:txBody>
          <a:bodyPr wrap="square">
            <a:spAutoFit/>
          </a:bodyPr>
          <a:lstStyle/>
          <a:p>
            <a:pPr lvl="0"/>
            <a:r>
              <a:rPr lang="en-US" sz="4000"/>
              <a:t>Syntactic Interpretation</a:t>
            </a:r>
          </a:p>
        </p:txBody>
      </p:sp>
      <p:sp>
        <p:nvSpPr>
          <p:cNvPr id="3" name="Text Placeholder 2"/>
          <p:cNvSpPr txBox="1">
            <a:spLocks noGrp="1"/>
          </p:cNvSpPr>
          <p:nvPr>
            <p:ph type="body" idx="4294967295"/>
          </p:nvPr>
        </p:nvSpPr>
        <p:spPr>
          <a:xfrm>
            <a:off x="603776" y="1188720"/>
            <a:ext cx="7931047" cy="5992924"/>
          </a:xfrm>
        </p:spPr>
        <p:txBody>
          <a:bodyPr wrap="square">
            <a:spAutoFit/>
          </a:bodyPr>
          <a:lstStyle/>
          <a:p>
            <a:pPr marL="342900" lvl="0" indent="-342900" hangingPunct="0">
              <a:lnSpc>
                <a:spcPct val="100000"/>
              </a:lnSpc>
              <a:spcBef>
                <a:spcPts val="1500"/>
              </a:spcBef>
              <a:buFont typeface="Arial" panose="020B0604020202020204" pitchFamily="34" charset="0"/>
              <a:buChar char="•"/>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r>
              <a:rPr lang="en-US" sz="2400" dirty="0"/>
              <a:t>What does syntactic interpretation do</a:t>
            </a:r>
            <a:r>
              <a:rPr lang="en-US" sz="2400" dirty="0" smtClean="0"/>
              <a:t>?  Transform ASTs to values.</a:t>
            </a:r>
            <a:endParaRPr lang="en-US" sz="900" i="1" dirty="0"/>
          </a:p>
          <a:p>
            <a:pPr marL="342900" lvl="0" indent="-342900" hangingPunct="0">
              <a:lnSpc>
                <a:spcPct val="100000"/>
              </a:lnSpc>
              <a:spcBef>
                <a:spcPts val="1500"/>
              </a:spcBef>
              <a:buFont typeface="Arial" panose="020B0604020202020204" pitchFamily="34" charset="0"/>
              <a:buChar char="•"/>
              <a:tabLst>
                <a:tab pos="456840" algn="l"/>
                <a:tab pos="914040" algn="l"/>
                <a:tab pos="1371239" algn="l"/>
                <a:tab pos="1828440" algn="l"/>
                <a:tab pos="2285640" algn="l"/>
                <a:tab pos="2742840" algn="l"/>
                <a:tab pos="3200040" algn="l"/>
                <a:tab pos="3657239" algn="l"/>
                <a:tab pos="4114440" algn="l"/>
                <a:tab pos="4571640" algn="l"/>
                <a:tab pos="5028840" algn="l"/>
                <a:tab pos="5486040" algn="l"/>
                <a:tab pos="5943240" algn="l"/>
                <a:tab pos="6400440" algn="l"/>
                <a:tab pos="6857640" algn="l"/>
                <a:tab pos="7314840" algn="l"/>
                <a:tab pos="7772040" algn="l"/>
                <a:tab pos="8229239" algn="l"/>
                <a:tab pos="8686440" algn="l"/>
                <a:tab pos="9143639" algn="l"/>
              </a:tabLst>
            </a:pPr>
            <a:r>
              <a:rPr lang="en-US" sz="2400" dirty="0" smtClean="0"/>
              <a:t>What </a:t>
            </a:r>
            <a:r>
              <a:rPr lang="en-US" sz="2400" dirty="0"/>
              <a:t>is a </a:t>
            </a:r>
            <a:r>
              <a:rPr lang="en-US" sz="2400" i="1" dirty="0"/>
              <a:t>value</a:t>
            </a:r>
            <a:r>
              <a:rPr lang="en-US" sz="2400" dirty="0"/>
              <a:t>?  An AST representing a data constant.</a:t>
            </a:r>
          </a:p>
          <a:p>
            <a:pPr marL="342900" lvl="0" indent="-342900">
              <a:lnSpc>
                <a:spcPct val="93000"/>
              </a:lnSpc>
              <a:buClr>
                <a:srgbClr val="000000"/>
              </a:buClr>
              <a:buSzPct val="100000"/>
              <a:buFont typeface="Arial" panose="020B0604020202020204" pitchFamily="34" charset="0"/>
              <a:buChar char="•"/>
            </a:pPr>
            <a:r>
              <a:rPr lang="en-US" sz="2400" dirty="0" smtClean="0"/>
              <a:t>Syntactic interpretation reduces </a:t>
            </a:r>
            <a:r>
              <a:rPr lang="en-US" sz="2400" dirty="0"/>
              <a:t>the AST for a complete program to a </a:t>
            </a:r>
            <a:r>
              <a:rPr lang="en-US" sz="2400" i="1" dirty="0"/>
              <a:t>value.  </a:t>
            </a:r>
            <a:r>
              <a:rPr lang="en-US" sz="2400" dirty="0"/>
              <a:t>We arrange our evaluation rules so that every expression in the chain of expressions produced by the reduction process is a complete program</a:t>
            </a:r>
            <a:r>
              <a:rPr lang="en-US" sz="2400" i="1" dirty="0"/>
              <a:t>.  </a:t>
            </a:r>
            <a:r>
              <a:rPr lang="en-US" sz="2400" dirty="0"/>
              <a:t>Our semantics simply rewrites </a:t>
            </a:r>
            <a:r>
              <a:rPr lang="en-US" sz="2400" dirty="0" smtClean="0"/>
              <a:t>programs until the result is a value. </a:t>
            </a:r>
          </a:p>
          <a:p>
            <a:pPr marL="342900" lvl="0" indent="-342900">
              <a:lnSpc>
                <a:spcPct val="100000"/>
              </a:lnSpc>
              <a:buClr>
                <a:srgbClr val="000000"/>
              </a:buClr>
              <a:buSzPct val="100000"/>
              <a:buFont typeface="Arial" panose="020B0604020202020204" pitchFamily="34" charset="0"/>
              <a:buChar char="•"/>
            </a:pPr>
            <a:r>
              <a:rPr lang="en-US" sz="2400" dirty="0" smtClean="0"/>
              <a:t>What </a:t>
            </a:r>
            <a:r>
              <a:rPr lang="en-US" sz="2400" dirty="0"/>
              <a:t>is a </a:t>
            </a:r>
            <a:r>
              <a:rPr lang="en-US" sz="2400" i="1" dirty="0"/>
              <a:t>value</a:t>
            </a:r>
            <a:r>
              <a:rPr lang="en-US" sz="2400" dirty="0"/>
              <a:t>?  An AST representing a data constant. </a:t>
            </a:r>
            <a:r>
              <a:rPr lang="en-GB" sz="2000" dirty="0"/>
              <a:t>In </a:t>
            </a:r>
            <a:r>
              <a:rPr lang="en-GB" sz="2400" dirty="0"/>
              <a:t>LC (which a subset of Scheme), a value </a:t>
            </a:r>
            <a:r>
              <a:rPr lang="en-GB" sz="2400" b="1" dirty="0">
                <a:solidFill>
                  <a:srgbClr val="00CC99"/>
                </a:solidFill>
                <a:latin typeface="Lucida Sans Typewriter" pitchFamily="18"/>
              </a:rPr>
              <a:t>V</a:t>
            </a:r>
            <a:r>
              <a:rPr lang="en-GB" sz="2400" dirty="0" smtClean="0"/>
              <a:t> </a:t>
            </a:r>
            <a:r>
              <a:rPr lang="en-GB" sz="2400" dirty="0"/>
              <a:t>is either a number or a procedure</a:t>
            </a:r>
            <a:r>
              <a:rPr lang="en-GB" sz="2400" dirty="0" smtClean="0"/>
              <a:t>:</a:t>
            </a:r>
            <a:r>
              <a:rPr lang="en-GB" sz="2000" dirty="0"/>
              <a:t/>
            </a:r>
            <a:br>
              <a:rPr lang="en-GB" sz="2000" dirty="0"/>
            </a:br>
            <a:r>
              <a:rPr lang="en-GB" sz="2400" dirty="0"/>
              <a:t> </a:t>
            </a:r>
            <a:r>
              <a:rPr lang="en-GB" sz="2400" dirty="0" smtClean="0"/>
              <a:t>  </a:t>
            </a:r>
            <a:r>
              <a:rPr lang="en-GB" sz="2400" b="1" dirty="0" smtClean="0">
                <a:solidFill>
                  <a:srgbClr val="00CC99"/>
                </a:solidFill>
                <a:latin typeface="Lucida Sans Typewriter" pitchFamily="18"/>
              </a:rPr>
              <a:t>V </a:t>
            </a:r>
            <a:r>
              <a:rPr lang="en-GB" sz="2400" b="1" dirty="0">
                <a:solidFill>
                  <a:srgbClr val="00CC99"/>
                </a:solidFill>
                <a:latin typeface="Lucida Sans Typewriter" pitchFamily="18"/>
              </a:rPr>
              <a:t>:== n | (lambda x M</a:t>
            </a:r>
            <a:r>
              <a:rPr lang="en-GB" sz="2400" b="1" dirty="0" smtClean="0">
                <a:solidFill>
                  <a:srgbClr val="00CC99"/>
                </a:solidFill>
                <a:latin typeface="Lucida Sans Typewriter" pitchFamily="18"/>
              </a:rPr>
              <a:t>)</a:t>
            </a:r>
            <a:endParaRPr lang="en-GB" sz="2400" b="1" dirty="0">
              <a:solidFill>
                <a:srgbClr val="00CC99"/>
              </a:solidFill>
              <a:latin typeface="Lucida Sans Typewriter" pitchFamily="18"/>
            </a:endParaRPr>
          </a:p>
          <a:p>
            <a:pPr marL="342900" lvl="0" indent="-342900">
              <a:lnSpc>
                <a:spcPct val="93000"/>
              </a:lnSpc>
              <a:buClr>
                <a:srgbClr val="000000"/>
              </a:buClr>
              <a:buSzPct val="100000"/>
              <a:buFont typeface="Arial" panose="020B0604020202020204" pitchFamily="34" charset="0"/>
              <a:buChar char="•"/>
            </a:pPr>
            <a:r>
              <a:rPr lang="en-GB" sz="2400" dirty="0"/>
              <a:t>What are the </a:t>
            </a:r>
            <a:r>
              <a:rPr lang="en-GB" sz="2400" dirty="0" smtClean="0"/>
              <a:t>Racket/Scheme </a:t>
            </a:r>
            <a:r>
              <a:rPr lang="en-GB" sz="2400" dirty="0"/>
              <a:t>evaluation rules (from Comp </a:t>
            </a:r>
            <a:r>
              <a:rPr lang="en-GB" sz="2400" dirty="0" smtClean="0"/>
              <a:t>311</a:t>
            </a:r>
            <a:r>
              <a:rPr lang="en-GB" sz="2400" dirty="0" smtClean="0"/>
              <a:t>) </a:t>
            </a:r>
            <a:r>
              <a:rPr lang="en-GB" sz="2400" dirty="0"/>
              <a:t>that are relevant to LC?</a:t>
            </a:r>
          </a:p>
          <a:p>
            <a:pPr lvl="0">
              <a:lnSpc>
                <a:spcPct val="71000"/>
              </a:lnSpc>
              <a:buClr>
                <a:srgbClr val="000000"/>
              </a:buClr>
              <a:buSzPct val="100000"/>
              <a:buFont typeface="Times New Roman" pitchFamily="18"/>
              <a:buChar char="•"/>
            </a:pPr>
            <a:endParaRPr lang="en-GB"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A Syntactic Interpreter for LC co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51840"/>
            <a:ext cx="7772400" cy="703440"/>
          </a:xfrm>
        </p:spPr>
        <p:txBody>
          <a:bodyPr wrap="square">
            <a:spAutoFit/>
          </a:bodyPr>
          <a:lstStyle/>
          <a:p>
            <a:pPr lvl="0">
              <a:lnSpc>
                <a:spcPct val="100000"/>
              </a:lnSpc>
            </a:pPr>
            <a:r>
              <a:rPr lang="en-US" sz="3200"/>
              <a:t>A Syntactic Interpreter for LC cont</a:t>
            </a:r>
            <a:r>
              <a:rPr lang="en-US" sz="4000"/>
              <a:t>.</a:t>
            </a:r>
          </a:p>
        </p:txBody>
      </p:sp>
      <p:sp>
        <p:nvSpPr>
          <p:cNvPr id="3" name="Text Placeholder 2"/>
          <p:cNvSpPr txBox="1">
            <a:spLocks noGrp="1"/>
          </p:cNvSpPr>
          <p:nvPr>
            <p:ph type="body" idx="4294967295"/>
          </p:nvPr>
        </p:nvSpPr>
        <p:spPr>
          <a:xfrm>
            <a:off x="609480" y="685440"/>
            <a:ext cx="7772400" cy="6087565"/>
          </a:xfrm>
        </p:spPr>
        <p:txBody>
          <a:bodyPr wrap="square">
            <a:spAutoFit/>
          </a:bodyPr>
          <a:lstStyle/>
          <a:p>
            <a:pPr marL="528480" lvl="0" indent="-528480">
              <a:lnSpc>
                <a:spcPct val="90000"/>
              </a:lnSpc>
              <a:spcBef>
                <a:spcPts val="323"/>
              </a:spcBef>
              <a:tabLst>
                <a:tab pos="647280" algn="l"/>
                <a:tab pos="1104480" algn="l"/>
                <a:tab pos="1561679" algn="l"/>
                <a:tab pos="2018880" algn="l"/>
                <a:tab pos="2476080" algn="l"/>
                <a:tab pos="2933280" algn="l"/>
                <a:tab pos="3390480" algn="l"/>
                <a:tab pos="3847679" algn="l"/>
                <a:tab pos="4304880" algn="l"/>
                <a:tab pos="4762080" algn="l"/>
                <a:tab pos="5219280" algn="l"/>
                <a:tab pos="5676480" algn="l"/>
                <a:tab pos="6133680" algn="l"/>
                <a:tab pos="6590880" algn="l"/>
                <a:tab pos="7048080" algn="l"/>
                <a:tab pos="7505280" algn="l"/>
                <a:tab pos="7962480" algn="l"/>
                <a:tab pos="8419679" algn="l"/>
                <a:tab pos="8876880" algn="l"/>
                <a:tab pos="9334079" algn="l"/>
              </a:tabLst>
            </a:pPr>
            <a:r>
              <a:rPr lang="en-GB" sz="1800" dirty="0"/>
              <a:t>Basic Rules of Evaluation for </a:t>
            </a:r>
            <a:r>
              <a:rPr lang="en-GB" sz="1800" i="1" dirty="0"/>
              <a:t>call-by-value</a:t>
            </a:r>
            <a:r>
              <a:rPr lang="en-GB" sz="1800" dirty="0"/>
              <a:t> (universal in mainstream languages)</a:t>
            </a:r>
          </a:p>
          <a:p>
            <a:pPr marL="285750" lvl="0" indent="-285750">
              <a:lnSpc>
                <a:spcPct val="83000"/>
              </a:lnSpc>
              <a:buSzPct val="100000"/>
              <a:buFont typeface="Arial" panose="020B0604020202020204" pitchFamily="34" charset="0"/>
              <a:buChar char="•"/>
            </a:pPr>
            <a:r>
              <a:rPr lang="en-GB" sz="1800" dirty="0"/>
              <a:t>Rule 1: For applications of the binary operator </a:t>
            </a:r>
            <a:r>
              <a:rPr lang="en-GB" sz="1600" b="1" dirty="0">
                <a:solidFill>
                  <a:srgbClr val="00CC99"/>
                </a:solidFill>
                <a:latin typeface="Lucida Sans Typewriter Regular" pitchFamily="49"/>
              </a:rPr>
              <a:t>+</a:t>
            </a:r>
            <a:r>
              <a:rPr lang="en-GB" sz="1800" dirty="0"/>
              <a:t> to two arguments that are numbers, replace the application by the sum of the two arguments (a number).</a:t>
            </a:r>
          </a:p>
          <a:p>
            <a:pPr marL="285750" lvl="0" indent="-285750">
              <a:lnSpc>
                <a:spcPct val="83000"/>
              </a:lnSpc>
              <a:buSzPct val="100000"/>
              <a:buFont typeface="Arial" panose="020B0604020202020204" pitchFamily="34" charset="0"/>
              <a:buChar char="•"/>
            </a:pPr>
            <a:r>
              <a:rPr lang="en-GB" sz="1800" dirty="0" smtClean="0"/>
              <a:t>Rule </a:t>
            </a:r>
            <a:r>
              <a:rPr lang="en-GB" sz="1800" dirty="0"/>
              <a:t>2: For applications of a lambda-expression to a value (defined below), substitute the argument for  the parameter in the body, </a:t>
            </a:r>
            <a:r>
              <a:rPr lang="en-GB" sz="1800" i="1" dirty="0"/>
              <a:t>i.e.</a:t>
            </a:r>
            <a:r>
              <a:rPr lang="en-GB" sz="1800" dirty="0"/>
              <a:t>,</a:t>
            </a:r>
            <a:br>
              <a:rPr lang="en-GB" sz="1800" dirty="0"/>
            </a:br>
            <a:r>
              <a:rPr lang="en-GB" sz="1800" dirty="0"/>
              <a:t/>
            </a:r>
            <a:br>
              <a:rPr lang="en-GB" sz="1800" dirty="0"/>
            </a:br>
            <a:r>
              <a:rPr lang="en-GB" sz="1600" b="1" dirty="0">
                <a:solidFill>
                  <a:srgbClr val="00CC99"/>
                </a:solidFill>
                <a:latin typeface="Lucida Sans Typewriter Regular" pitchFamily="49"/>
              </a:rPr>
              <a:t>((lambda x M) V)  ---&gt;   M[x := V]</a:t>
            </a:r>
            <a:br>
              <a:rPr lang="en-GB" sz="1600" b="1" dirty="0">
                <a:solidFill>
                  <a:srgbClr val="00CC99"/>
                </a:solidFill>
                <a:latin typeface="Lucida Sans Typewriter Regular" pitchFamily="49"/>
              </a:rPr>
            </a:br>
            <a:r>
              <a:rPr lang="en-GB" sz="1800" b="1" dirty="0">
                <a:solidFill>
                  <a:srgbClr val="47B8B8"/>
                </a:solidFill>
                <a:latin typeface="Lucida Sans Typewriter Regular" pitchFamily="49"/>
              </a:rPr>
              <a:t/>
            </a:r>
            <a:br>
              <a:rPr lang="en-GB" sz="1800" b="1" dirty="0">
                <a:solidFill>
                  <a:srgbClr val="47B8B8"/>
                </a:solidFill>
                <a:latin typeface="Lucida Sans Typewriter Regular" pitchFamily="49"/>
              </a:rPr>
            </a:br>
            <a:r>
              <a:rPr lang="en-GB" sz="1800" dirty="0"/>
              <a:t>where</a:t>
            </a:r>
            <a:r>
              <a:rPr lang="en-GB" sz="1600" dirty="0">
                <a:solidFill>
                  <a:srgbClr val="47B8B8"/>
                </a:solidFill>
                <a:latin typeface="Lucida Sans Typewriter Regular" pitchFamily="49"/>
              </a:rPr>
              <a:t> </a:t>
            </a:r>
            <a:r>
              <a:rPr lang="en-GB" sz="1600" b="1" dirty="0">
                <a:solidFill>
                  <a:srgbClr val="00CC99"/>
                </a:solidFill>
                <a:latin typeface="Lucida Sans Typewriter Regular" pitchFamily="49"/>
              </a:rPr>
              <a:t>M[x := V]</a:t>
            </a:r>
            <a:r>
              <a:rPr lang="en-GB" sz="1800" dirty="0"/>
              <a:t> means</a:t>
            </a:r>
            <a:r>
              <a:rPr lang="en-GB" sz="1600" dirty="0">
                <a:solidFill>
                  <a:srgbClr val="00CC99"/>
                </a:solidFill>
                <a:latin typeface="Lucida Sans Typewriter Regular" pitchFamily="49"/>
              </a:rPr>
              <a:t> </a:t>
            </a:r>
            <a:r>
              <a:rPr lang="en-GB" sz="1600" b="1" dirty="0">
                <a:solidFill>
                  <a:srgbClr val="00CC99"/>
                </a:solidFill>
                <a:latin typeface="Lucida Sans Typewriter Regular" pitchFamily="49"/>
              </a:rPr>
              <a:t>M</a:t>
            </a:r>
            <a:r>
              <a:rPr lang="en-GB" sz="1800" dirty="0"/>
              <a:t> with all </a:t>
            </a:r>
            <a:r>
              <a:rPr lang="en-GB" sz="1800" i="1" dirty="0"/>
              <a:t>free</a:t>
            </a:r>
            <a:r>
              <a:rPr lang="en-GB" sz="1800" dirty="0"/>
              <a:t> occurrences of </a:t>
            </a:r>
            <a:r>
              <a:rPr lang="en-GB" sz="1600" b="1" dirty="0">
                <a:solidFill>
                  <a:srgbClr val="00CC99"/>
                </a:solidFill>
                <a:latin typeface="Lucida Sans Typewriter Regular" pitchFamily="49"/>
              </a:rPr>
              <a:t>x</a:t>
            </a:r>
            <a:r>
              <a:rPr lang="en-GB" sz="1800" dirty="0"/>
              <a:t> replaced by</a:t>
            </a:r>
            <a:r>
              <a:rPr lang="en-GB" sz="1800" dirty="0">
                <a:solidFill>
                  <a:srgbClr val="47B8B8"/>
                </a:solidFill>
              </a:rPr>
              <a:t> </a:t>
            </a:r>
            <a:r>
              <a:rPr lang="en-GB" sz="1600" b="1" dirty="0" smtClean="0">
                <a:solidFill>
                  <a:srgbClr val="00CC99"/>
                </a:solidFill>
                <a:latin typeface="Lucida Sans Typewriter Regular" pitchFamily="49"/>
              </a:rPr>
              <a:t>V</a:t>
            </a:r>
            <a:r>
              <a:rPr lang="en-GB" sz="1800" dirty="0" smtClean="0"/>
              <a:t>.</a:t>
            </a:r>
          </a:p>
          <a:p>
            <a:pPr marL="285750" lvl="0" indent="-285750">
              <a:lnSpc>
                <a:spcPct val="83000"/>
              </a:lnSpc>
              <a:buSzPct val="100000"/>
              <a:buFont typeface="Arial" panose="020B0604020202020204" pitchFamily="34" charset="0"/>
              <a:buChar char="•"/>
            </a:pPr>
            <a:r>
              <a:rPr lang="en-GB" sz="1800" dirty="0" smtClean="0"/>
              <a:t>Observation</a:t>
            </a:r>
            <a:r>
              <a:rPr lang="en-GB" sz="1800" dirty="0"/>
              <a:t>: the definition of </a:t>
            </a:r>
            <a:r>
              <a:rPr lang="en-GB" sz="1800" i="1" dirty="0"/>
              <a:t>value</a:t>
            </a:r>
            <a:r>
              <a:rPr lang="en-GB" sz="1800" dirty="0"/>
              <a:t> has a major impact on </a:t>
            </a:r>
            <a:r>
              <a:rPr lang="en-GB" sz="1800" dirty="0" smtClean="0"/>
              <a:t>evaluation.</a:t>
            </a:r>
          </a:p>
          <a:p>
            <a:pPr marL="285750" lvl="0" indent="-285750">
              <a:lnSpc>
                <a:spcPct val="83000"/>
              </a:lnSpc>
              <a:buSzPct val="100000"/>
              <a:buFont typeface="Arial" panose="020B0604020202020204" pitchFamily="34" charset="0"/>
              <a:buChar char="•"/>
            </a:pPr>
            <a:r>
              <a:rPr lang="en-GB" sz="1800" dirty="0" smtClean="0"/>
              <a:t>What </a:t>
            </a:r>
            <a:r>
              <a:rPr lang="en-GB" sz="1800" dirty="0"/>
              <a:t>happens if we define</a:t>
            </a:r>
          </a:p>
          <a:p>
            <a:pPr marL="737999" lvl="1" indent="-280800">
              <a:lnSpc>
                <a:spcPct val="83000"/>
              </a:lnSpc>
              <a:spcBef>
                <a:spcPts val="697"/>
              </a:spcBef>
              <a:buNone/>
              <a:tabLst>
                <a:tab pos="856799" algn="l"/>
                <a:tab pos="1313999" algn="l"/>
                <a:tab pos="1771198" algn="l"/>
                <a:tab pos="2228399" algn="l"/>
                <a:tab pos="2685599" algn="l"/>
                <a:tab pos="3142799" algn="l"/>
                <a:tab pos="3599999" algn="l"/>
                <a:tab pos="4057198" algn="l"/>
                <a:tab pos="4514399" algn="l"/>
                <a:tab pos="4971599" algn="l"/>
                <a:tab pos="5428799" algn="l"/>
                <a:tab pos="5885999" algn="l"/>
                <a:tab pos="6343199" algn="l"/>
                <a:tab pos="6800399" algn="l"/>
                <a:tab pos="7257599" algn="l"/>
                <a:tab pos="7714799" algn="l"/>
                <a:tab pos="8171999" algn="l"/>
                <a:tab pos="8629198" algn="l"/>
                <a:tab pos="9086399" algn="l"/>
                <a:tab pos="9543598" algn="l"/>
              </a:tabLst>
            </a:pPr>
            <a:r>
              <a:rPr lang="en-GB" sz="1600" b="1" dirty="0">
                <a:solidFill>
                  <a:srgbClr val="00CC99"/>
                </a:solidFill>
                <a:latin typeface="Lucida Sans Typewriter" pitchFamily="18"/>
                <a:ea typeface="MS Gothic" pitchFamily="2"/>
              </a:rPr>
              <a:t>V :== n | v | (lambda x V)‏</a:t>
            </a:r>
          </a:p>
          <a:p>
            <a:pPr marL="285750" lvl="0" indent="-285750">
              <a:lnSpc>
                <a:spcPct val="83000"/>
              </a:lnSpc>
              <a:spcAft>
                <a:spcPts val="600"/>
              </a:spcAft>
              <a:buSzPct val="100000"/>
              <a:buFont typeface="Arial" panose="020B0604020202020204" pitchFamily="34" charset="0"/>
              <a:buChar char="•"/>
            </a:pPr>
            <a:r>
              <a:rPr lang="en-GB" sz="1800" dirty="0"/>
              <a:t>Some evaluation strategies for the </a:t>
            </a:r>
            <a:r>
              <a:rPr lang="en-GB" sz="1800" dirty="0" err="1"/>
              <a:t>untyped</a:t>
            </a:r>
            <a:r>
              <a:rPr lang="en-GB" sz="1800" dirty="0"/>
              <a:t> lambda-calculus essentially do this, but they have not proven relevant to defining the semantics of real programming </a:t>
            </a:r>
            <a:r>
              <a:rPr lang="en-GB" sz="1800" dirty="0" smtClean="0"/>
              <a:t>languages.  </a:t>
            </a:r>
            <a:r>
              <a:rPr lang="en-GB" sz="1800" dirty="0"/>
              <a:t>Why</a:t>
            </a:r>
            <a:r>
              <a:rPr lang="en-GB" sz="1800" dirty="0" smtClean="0"/>
              <a:t>?</a:t>
            </a:r>
          </a:p>
          <a:p>
            <a:pPr marL="285750" lvl="0" indent="-285750">
              <a:lnSpc>
                <a:spcPct val="100000"/>
              </a:lnSpc>
              <a:spcBef>
                <a:spcPts val="600"/>
              </a:spcBef>
              <a:buSzPct val="100000"/>
              <a:buFont typeface="Arial" panose="020B0604020202020204" pitchFamily="34" charset="0"/>
              <a:buChar char="•"/>
            </a:pPr>
            <a:r>
              <a:rPr lang="en-GB" sz="1800" dirty="0" smtClean="0"/>
              <a:t>What </a:t>
            </a:r>
            <a:r>
              <a:rPr lang="en-GB" sz="1800" dirty="0"/>
              <a:t>if we allow arguments in procedure application reductions that </a:t>
            </a:r>
            <a:r>
              <a:rPr lang="en-GB" sz="1800" dirty="0" smtClean="0"/>
              <a:t>aren’t </a:t>
            </a:r>
            <a:r>
              <a:rPr lang="en-GB" sz="1800" i="1" dirty="0" smtClean="0"/>
              <a:t>values</a:t>
            </a:r>
            <a:r>
              <a:rPr lang="en-GB" sz="1800" dirty="0" smtClean="0"/>
              <a:t>?</a:t>
            </a:r>
            <a:r>
              <a:rPr lang="en-GB" sz="1800" dirty="0" smtClean="0"/>
              <a:t/>
            </a:r>
            <a:br>
              <a:rPr lang="en-GB" sz="1800" dirty="0" smtClean="0"/>
            </a:br>
            <a:r>
              <a:rPr lang="en-GB" sz="1800" dirty="0" smtClean="0"/>
              <a:t>Example</a:t>
            </a:r>
            <a:r>
              <a:rPr lang="en-GB" sz="1800" dirty="0"/>
              <a:t>:  </a:t>
            </a:r>
          </a:p>
          <a:p>
            <a:pPr lvl="0">
              <a:lnSpc>
                <a:spcPct val="100000"/>
              </a:lnSpc>
              <a:spcAft>
                <a:spcPts val="600"/>
              </a:spcAft>
              <a:buSzPct val="45000"/>
              <a:tabLst>
                <a:tab pos="647280" algn="l"/>
                <a:tab pos="1104480" algn="l"/>
                <a:tab pos="1561679" algn="l"/>
                <a:tab pos="2018880" algn="l"/>
                <a:tab pos="2476080" algn="l"/>
                <a:tab pos="2933280" algn="l"/>
                <a:tab pos="3390480" algn="l"/>
                <a:tab pos="3847679" algn="l"/>
                <a:tab pos="4304880" algn="l"/>
                <a:tab pos="4762080" algn="l"/>
                <a:tab pos="5219280" algn="l"/>
                <a:tab pos="5676480" algn="l"/>
                <a:tab pos="6133680" algn="l"/>
                <a:tab pos="6590880" algn="l"/>
                <a:tab pos="7048080" algn="l"/>
                <a:tab pos="7505280" algn="l"/>
                <a:tab pos="7962480" algn="l"/>
                <a:tab pos="8419679" algn="l"/>
                <a:tab pos="8876880" algn="l"/>
                <a:tab pos="9334079" algn="l"/>
              </a:tabLst>
            </a:pPr>
            <a:r>
              <a:rPr lang="en-GB" sz="1600" b="1" dirty="0" smtClean="0">
                <a:solidFill>
                  <a:srgbClr val="00CC99"/>
                </a:solidFill>
                <a:latin typeface="Lucida Sans Typewriter" pitchFamily="18"/>
              </a:rPr>
              <a:t>     ((</a:t>
            </a:r>
            <a:r>
              <a:rPr lang="en-GB" sz="1600" b="1" dirty="0">
                <a:solidFill>
                  <a:srgbClr val="00CC99"/>
                </a:solidFill>
                <a:latin typeface="Lucida Sans Typewriter" pitchFamily="18"/>
              </a:rPr>
              <a:t>lambda y 5) ((lambda x (x x)) (lambda x (x x</a:t>
            </a:r>
            <a:r>
              <a:rPr lang="en-GB" sz="1600" b="1" dirty="0" smtClean="0">
                <a:solidFill>
                  <a:srgbClr val="00CC99"/>
                </a:solidFill>
                <a:latin typeface="Lucida Sans Typewriter" pitchFamily="18"/>
              </a:rPr>
              <a:t>))))</a:t>
            </a:r>
            <a:endParaRPr lang="en-GB" sz="1800" b="1" dirty="0">
              <a:solidFill>
                <a:srgbClr val="00CC99"/>
              </a:solidFill>
              <a:latin typeface="Lucida Sans Typewriter" pitchFamily="18"/>
            </a:endParaRPr>
          </a:p>
          <a:p>
            <a:pPr marL="285750" lvl="0" indent="-285750">
              <a:lnSpc>
                <a:spcPct val="83000"/>
              </a:lnSpc>
              <a:spcBef>
                <a:spcPts val="0"/>
              </a:spcBef>
              <a:spcAft>
                <a:spcPts val="600"/>
              </a:spcAft>
              <a:buSzPct val="100000"/>
              <a:buFont typeface="Arial" panose="020B0604020202020204" pitchFamily="34" charset="0"/>
              <a:buChar char="•"/>
            </a:pPr>
            <a:r>
              <a:rPr lang="en-GB" sz="1800" dirty="0"/>
              <a:t>This is a sensible choice in </a:t>
            </a:r>
            <a:r>
              <a:rPr lang="en-GB" sz="1800" i="1" dirty="0"/>
              <a:t>functional</a:t>
            </a:r>
            <a:r>
              <a:rPr lang="en-GB" sz="1800" dirty="0"/>
              <a:t> languages that prohibit side effects (</a:t>
            </a:r>
            <a:r>
              <a:rPr lang="en-GB" sz="1800" dirty="0" smtClean="0"/>
              <a:t>the values </a:t>
            </a:r>
            <a:r>
              <a:rPr lang="en-GB" sz="1800" dirty="0"/>
              <a:t>of bound variables and fields never change).   Haskell does this.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yntactic Interpreter for LC co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304920"/>
            <a:ext cx="7772400" cy="838439"/>
          </a:xfrm>
        </p:spPr>
        <p:txBody>
          <a:bodyPr wrap="square">
            <a:spAutoFit/>
          </a:bodyPr>
          <a:lstStyle/>
          <a:p>
            <a:pPr lvl="0">
              <a:lnSpc>
                <a:spcPct val="100000"/>
              </a:lnSpc>
            </a:pPr>
            <a:r>
              <a:rPr lang="en-US" sz="4000"/>
              <a:t>Syntactic Interpreter for LC cont.</a:t>
            </a:r>
          </a:p>
        </p:txBody>
      </p:sp>
      <p:sp>
        <p:nvSpPr>
          <p:cNvPr id="3" name="Text Placeholder 2"/>
          <p:cNvSpPr txBox="1">
            <a:spLocks noGrp="1"/>
          </p:cNvSpPr>
          <p:nvPr>
            <p:ph type="body" idx="4294967295"/>
          </p:nvPr>
        </p:nvSpPr>
        <p:spPr>
          <a:xfrm>
            <a:off x="1005288" y="1591577"/>
            <a:ext cx="7554818" cy="3560078"/>
          </a:xfrm>
        </p:spPr>
        <p:txBody>
          <a:bodyPr wrap="square">
            <a:spAutoFit/>
          </a:bodyPr>
          <a:lstStyle/>
          <a:p>
            <a:pPr marL="334800" lvl="0" indent="-317520">
              <a:lnSpc>
                <a:spcPct val="90000"/>
              </a:lnSpc>
              <a:spcBef>
                <a:spcPts val="598"/>
              </a:spcBef>
              <a:tabLst>
                <a:tab pos="453600" algn="l"/>
                <a:tab pos="910800" algn="l"/>
                <a:tab pos="1367999" algn="l"/>
                <a:tab pos="1825200" algn="l"/>
                <a:tab pos="2282400" algn="l"/>
                <a:tab pos="2739600" algn="l"/>
                <a:tab pos="3196800" algn="l"/>
                <a:tab pos="3653999" algn="l"/>
                <a:tab pos="4111200" algn="l"/>
                <a:tab pos="4568400" algn="l"/>
                <a:tab pos="5025600" algn="l"/>
                <a:tab pos="5482800" algn="l"/>
                <a:tab pos="5940000" algn="l"/>
                <a:tab pos="6397200" algn="l"/>
                <a:tab pos="6854400" algn="l"/>
                <a:tab pos="7311600" algn="l"/>
                <a:tab pos="7768800" algn="l"/>
                <a:tab pos="8225999" algn="l"/>
                <a:tab pos="8683200" algn="l"/>
                <a:tab pos="9140399" algn="l"/>
              </a:tabLst>
            </a:pPr>
            <a:r>
              <a:rPr lang="en-US" sz="2400" b="1" dirty="0"/>
              <a:t>Combining evaluation rules:</a:t>
            </a:r>
          </a:p>
          <a:p>
            <a:pPr marL="342900" lvl="0" indent="-342900">
              <a:lnSpc>
                <a:spcPct val="93000"/>
              </a:lnSpc>
              <a:buClr>
                <a:srgbClr val="000000"/>
              </a:buClr>
              <a:buSzPct val="100000"/>
              <a:buFont typeface="Arial" panose="020B0604020202020204" pitchFamily="34" charset="0"/>
              <a:buChar char="•"/>
            </a:pPr>
            <a:r>
              <a:rPr lang="en-US" sz="2000" dirty="0"/>
              <a:t>Given an LC expression, we evaluate it by repeatedly applying the preceding rules until we get an answer.</a:t>
            </a:r>
          </a:p>
          <a:p>
            <a:pPr marL="342900" lvl="0" indent="-342900">
              <a:lnSpc>
                <a:spcPct val="100000"/>
              </a:lnSpc>
              <a:buClr>
                <a:srgbClr val="000000"/>
              </a:buClr>
              <a:buSzPct val="100000"/>
              <a:buFont typeface="Arial" panose="020B0604020202020204" pitchFamily="34" charset="0"/>
              <a:buChar char="•"/>
            </a:pPr>
            <a:r>
              <a:rPr lang="en-US" sz="2000" dirty="0"/>
              <a:t>What happens when we encounter an expression to which more than </a:t>
            </a:r>
            <a:r>
              <a:rPr lang="en-US" sz="2000" dirty="0" smtClean="0"/>
              <a:t>one rule applies? In our framework, </a:t>
            </a:r>
            <a:r>
              <a:rPr lang="en-US" sz="2000" dirty="0"/>
              <a:t>the leftmost rule </a:t>
            </a:r>
            <a:r>
              <a:rPr lang="en-US" sz="2000" dirty="0" smtClean="0"/>
              <a:t>always takes priority</a:t>
            </a:r>
            <a:r>
              <a:rPr lang="en-US" dirty="0"/>
              <a:t>.</a:t>
            </a:r>
          </a:p>
          <a:p>
            <a:pPr marL="342900" lvl="0" indent="-342900">
              <a:lnSpc>
                <a:spcPct val="93000"/>
              </a:lnSpc>
              <a:buClr>
                <a:srgbClr val="000000"/>
              </a:buClr>
              <a:buSzPct val="100000"/>
              <a:buFont typeface="Arial" panose="020B0604020202020204" pitchFamily="34" charset="0"/>
              <a:buChar char="•"/>
            </a:pPr>
            <a:r>
              <a:rPr lang="en-US" sz="2000" dirty="0"/>
              <a:t>Other strategies are possible.  Some “syntactic” (rewrite-rule-based) semantics for complex languages define formal syntactic rules (called evaluation contexts) to determine which reduction is done first.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Gotcha's in Syntactic Semantic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159840"/>
            <a:ext cx="7770959" cy="549000"/>
          </a:xfrm>
        </p:spPr>
        <p:txBody>
          <a:bodyPr wrap="square" lIns="0" tIns="0" rIns="0" bIns="0">
            <a:spAutoFit/>
          </a:bodyPr>
          <a:lstStyle/>
          <a:p>
            <a:pPr lvl="0">
              <a:lnSpc>
                <a:spcPct val="87000"/>
              </a:lnSpc>
            </a:pPr>
            <a:r>
              <a:rPr lang="en-GB" sz="3600"/>
              <a:t>Gotcha's in Syntactic Semantics</a:t>
            </a:r>
          </a:p>
        </p:txBody>
      </p:sp>
      <p:sp>
        <p:nvSpPr>
          <p:cNvPr id="3" name="Text Placeholder 2"/>
          <p:cNvSpPr txBox="1">
            <a:spLocks noGrp="1"/>
          </p:cNvSpPr>
          <p:nvPr>
            <p:ph type="body" idx="4294967295"/>
          </p:nvPr>
        </p:nvSpPr>
        <p:spPr>
          <a:xfrm>
            <a:off x="274320" y="822960"/>
            <a:ext cx="8503920" cy="6008633"/>
          </a:xfrm>
        </p:spPr>
        <p:txBody>
          <a:bodyPr wrap="square" lIns="0" tIns="0" rIns="0" bIns="0">
            <a:spAutoFit/>
          </a:bodyPr>
          <a:lstStyle/>
          <a:p>
            <a:pPr lvl="0">
              <a:lnSpc>
                <a:spcPct val="85000"/>
              </a:lnSpc>
              <a:spcBef>
                <a:spcPts val="1511"/>
              </a:spcBef>
              <a:spcAft>
                <a:spcPts val="720"/>
              </a:spcAft>
            </a:pPr>
            <a:r>
              <a:rPr lang="en-US" sz="2000" dirty="0"/>
              <a:t>In Rule 2 (called “beta-reduction” in the program semantics literature), we confined substitution in the definition of  </a:t>
            </a:r>
            <a:r>
              <a:rPr lang="en-US" sz="1800" b="1" dirty="0">
                <a:solidFill>
                  <a:srgbClr val="00CC99"/>
                </a:solidFill>
                <a:latin typeface="Lucida Sans Typewriter Regular" pitchFamily="49"/>
              </a:rPr>
              <a:t>M[x := V]</a:t>
            </a:r>
            <a:r>
              <a:rPr lang="en-US" sz="2000" dirty="0"/>
              <a:t> to the </a:t>
            </a:r>
            <a:r>
              <a:rPr lang="en-US" sz="2000" i="1" dirty="0"/>
              <a:t>free</a:t>
            </a:r>
            <a:r>
              <a:rPr lang="en-US" sz="2000" dirty="0"/>
              <a:t> occurrences of </a:t>
            </a:r>
            <a:r>
              <a:rPr lang="en-US" sz="1800" b="1" dirty="0">
                <a:solidFill>
                  <a:srgbClr val="00CC99"/>
                </a:solidFill>
                <a:latin typeface="Lucida Sans Typewriter Regular" pitchFamily="49"/>
              </a:rPr>
              <a:t>x</a:t>
            </a:r>
            <a:r>
              <a:rPr lang="en-US" sz="2000" dirty="0"/>
              <a:t> in </a:t>
            </a:r>
            <a:r>
              <a:rPr lang="en-US" sz="1800" b="1" dirty="0">
                <a:solidFill>
                  <a:srgbClr val="00CC99"/>
                </a:solidFill>
                <a:latin typeface="Lucida Sans Typewriter Regular" pitchFamily="49"/>
              </a:rPr>
              <a:t>M</a:t>
            </a:r>
            <a:r>
              <a:rPr lang="en-US" sz="2000" dirty="0"/>
              <a:t>.  If we had not confined substitution to </a:t>
            </a:r>
            <a:r>
              <a:rPr lang="en-US" sz="2000" i="1" dirty="0"/>
              <a:t>free </a:t>
            </a:r>
            <a:r>
              <a:rPr lang="en-US" sz="2000" dirty="0"/>
              <a:t>occurrences, the rule would have produced strange results, destroying the meaning of bound variables in </a:t>
            </a:r>
            <a:r>
              <a:rPr lang="en-US" sz="1800" b="1" dirty="0">
                <a:solidFill>
                  <a:srgbClr val="00CC99"/>
                </a:solidFill>
                <a:latin typeface="Lucida Sans Typewriter Regular" pitchFamily="49"/>
              </a:rPr>
              <a:t>M</a:t>
            </a:r>
            <a:r>
              <a:rPr lang="en-US" sz="2000" dirty="0"/>
              <a:t>.   If we use Rule 2 to transform programs (replacing “equals by equals”), we must be much more careful in how we perform the substitution of  </a:t>
            </a:r>
            <a:r>
              <a:rPr lang="en-US" sz="1800" b="1" dirty="0">
                <a:solidFill>
                  <a:srgbClr val="00CC99"/>
                </a:solidFill>
                <a:latin typeface="Lucida Sans Typewriter Regular" pitchFamily="49"/>
              </a:rPr>
              <a:t>V</a:t>
            </a:r>
            <a:r>
              <a:rPr lang="en-US" sz="2000" dirty="0"/>
              <a:t> for</a:t>
            </a:r>
            <a:r>
              <a:rPr lang="en-US" sz="2000" b="1" dirty="0">
                <a:solidFill>
                  <a:srgbClr val="00CC99"/>
                </a:solidFill>
              </a:rPr>
              <a:t> </a:t>
            </a:r>
            <a:r>
              <a:rPr lang="en-US" sz="1800" b="1" dirty="0">
                <a:solidFill>
                  <a:srgbClr val="00CC99"/>
                </a:solidFill>
                <a:latin typeface="Lucida Sans Typewriter Regular" pitchFamily="49"/>
              </a:rPr>
              <a:t>x</a:t>
            </a:r>
            <a:r>
              <a:rPr lang="en-US" sz="2000" dirty="0"/>
              <a:t> in</a:t>
            </a:r>
            <a:r>
              <a:rPr lang="en-US" sz="2000" b="1" dirty="0">
                <a:solidFill>
                  <a:srgbClr val="00CC99"/>
                </a:solidFill>
              </a:rPr>
              <a:t> </a:t>
            </a:r>
            <a:r>
              <a:rPr lang="en-US" sz="1800" b="1" dirty="0">
                <a:solidFill>
                  <a:srgbClr val="00CC99"/>
                </a:solidFill>
                <a:latin typeface="Lucida Sans Typewriter Regular" pitchFamily="49"/>
              </a:rPr>
              <a:t>M</a:t>
            </a:r>
            <a:r>
              <a:rPr lang="en-US" sz="2000" dirty="0"/>
              <a:t>.  In particular, free variables in </a:t>
            </a:r>
            <a:r>
              <a:rPr lang="en-US" sz="1800" b="1" dirty="0">
                <a:solidFill>
                  <a:srgbClr val="00CC99"/>
                </a:solidFill>
                <a:latin typeface="Lucida Sans Typewriter Regular" pitchFamily="49"/>
              </a:rPr>
              <a:t>V</a:t>
            </a:r>
            <a:r>
              <a:rPr lang="en-US" sz="2000" dirty="0"/>
              <a:t> can be “captured in replaced occurrences of </a:t>
            </a:r>
            <a:r>
              <a:rPr lang="en-US" sz="1800" b="1" dirty="0">
                <a:solidFill>
                  <a:srgbClr val="00CC99"/>
                </a:solidFill>
                <a:latin typeface="Lucida Sans Typewriter Regular" pitchFamily="49"/>
              </a:rPr>
              <a:t>x</a:t>
            </a:r>
            <a:r>
              <a:rPr lang="en-US" sz="2000" dirty="0"/>
              <a:t> in </a:t>
            </a:r>
            <a:r>
              <a:rPr lang="en-US" sz="1800" b="1" dirty="0">
                <a:solidFill>
                  <a:srgbClr val="00CC99"/>
                </a:solidFill>
                <a:latin typeface="Lucida Sans Typewriter Regular" pitchFamily="49"/>
              </a:rPr>
              <a:t>M</a:t>
            </a:r>
            <a:r>
              <a:rPr lang="en-US" sz="2000" dirty="0"/>
              <a:t>.  Consider the following example:</a:t>
            </a:r>
          </a:p>
          <a:p>
            <a:pPr lvl="0">
              <a:lnSpc>
                <a:spcPct val="85000"/>
              </a:lnSpc>
              <a:spcBef>
                <a:spcPts val="145"/>
              </a:spcBef>
              <a:spcAft>
                <a:spcPts val="145"/>
              </a:spcAft>
            </a:pPr>
            <a:r>
              <a:rPr lang="en-US" sz="2000" b="1" dirty="0">
                <a:solidFill>
                  <a:srgbClr val="00CC99"/>
                </a:solidFill>
                <a:latin typeface="Lucida Sans Typewriter Regular" pitchFamily="49"/>
              </a:rPr>
              <a:t> </a:t>
            </a:r>
            <a:r>
              <a:rPr lang="en-US" sz="1800" b="1" dirty="0">
                <a:solidFill>
                  <a:srgbClr val="00CC99"/>
                </a:solidFill>
                <a:latin typeface="Lucida Sans Typewriter Regular" pitchFamily="49"/>
              </a:rPr>
              <a:t>((lambda x (lambda y x)) y)</a:t>
            </a:r>
          </a:p>
          <a:p>
            <a:pPr lvl="0">
              <a:lnSpc>
                <a:spcPct val="85000"/>
              </a:lnSpc>
              <a:spcBef>
                <a:spcPts val="145"/>
              </a:spcBef>
              <a:spcAft>
                <a:spcPts val="145"/>
              </a:spcAft>
            </a:pPr>
            <a:r>
              <a:rPr lang="en-US" sz="2000" dirty="0"/>
              <a:t>If we perform naïve beta-reduction replacing all free occurrences of </a:t>
            </a:r>
            <a:r>
              <a:rPr lang="en-US" sz="2000" b="1" dirty="0">
                <a:solidFill>
                  <a:srgbClr val="00CC99"/>
                </a:solidFill>
                <a:latin typeface="Lucida Sans Typewriter Regular" pitchFamily="49"/>
              </a:rPr>
              <a:t>x</a:t>
            </a:r>
            <a:r>
              <a:rPr lang="en-US" sz="2000" dirty="0"/>
              <a:t> in</a:t>
            </a:r>
          </a:p>
          <a:p>
            <a:pPr lvl="0">
              <a:lnSpc>
                <a:spcPct val="87000"/>
              </a:lnSpc>
              <a:spcBef>
                <a:spcPts val="215"/>
              </a:spcBef>
              <a:spcAft>
                <a:spcPts val="145"/>
              </a:spcAft>
            </a:pPr>
            <a:r>
              <a:rPr lang="en-US" sz="2000" b="1" dirty="0">
                <a:solidFill>
                  <a:srgbClr val="00CC99"/>
                </a:solidFill>
                <a:latin typeface="Lucida Sans Typewriter Regular" pitchFamily="49"/>
              </a:rPr>
              <a:t> </a:t>
            </a:r>
            <a:r>
              <a:rPr lang="en-US" sz="1800" b="1" dirty="0">
                <a:solidFill>
                  <a:srgbClr val="00CC99"/>
                </a:solidFill>
                <a:latin typeface="Lucida Sans Typewriter Regular" pitchFamily="49"/>
              </a:rPr>
              <a:t>(lambda x (lambda y x))</a:t>
            </a:r>
          </a:p>
          <a:p>
            <a:pPr lvl="0">
              <a:lnSpc>
                <a:spcPct val="87000"/>
              </a:lnSpc>
              <a:spcBef>
                <a:spcPts val="215"/>
              </a:spcBef>
              <a:spcAft>
                <a:spcPts val="145"/>
              </a:spcAft>
            </a:pPr>
            <a:r>
              <a:rPr lang="en-US" sz="2000" dirty="0"/>
              <a:t>by </a:t>
            </a:r>
            <a:r>
              <a:rPr lang="en-US" sz="1800" b="1" dirty="0">
                <a:solidFill>
                  <a:srgbClr val="00CC99"/>
                </a:solidFill>
                <a:latin typeface="Lucida Sans Typewriter Regular" pitchFamily="49"/>
              </a:rPr>
              <a:t>y</a:t>
            </a:r>
            <a:r>
              <a:rPr lang="en-US" sz="2000" dirty="0"/>
              <a:t>, we get</a:t>
            </a:r>
          </a:p>
          <a:p>
            <a:pPr lvl="0">
              <a:lnSpc>
                <a:spcPct val="87000"/>
              </a:lnSpc>
              <a:spcBef>
                <a:spcPts val="215"/>
              </a:spcBef>
              <a:spcAft>
                <a:spcPts val="145"/>
              </a:spcAft>
            </a:pPr>
            <a:r>
              <a:rPr lang="en-US" sz="2000" b="1" dirty="0">
                <a:solidFill>
                  <a:srgbClr val="00CC99"/>
                </a:solidFill>
                <a:latin typeface="Lucida Sans Typewriter Regular" pitchFamily="49"/>
              </a:rPr>
              <a:t> </a:t>
            </a:r>
            <a:r>
              <a:rPr lang="en-US" sz="1800" b="1" dirty="0">
                <a:solidFill>
                  <a:srgbClr val="00CC99"/>
                </a:solidFill>
                <a:latin typeface="Lucida Sans Typewriter Regular" pitchFamily="49"/>
              </a:rPr>
              <a:t>(lambda y x)) [x := y]  </a:t>
            </a:r>
            <a:r>
              <a:rPr lang="en-US" b="1" dirty="0">
                <a:solidFill>
                  <a:srgbClr val="00CC99"/>
                </a:solidFill>
                <a:latin typeface="Lucida Sans Typewriter Regular" pitchFamily="49"/>
              </a:rPr>
              <a:t>→</a:t>
            </a:r>
            <a:r>
              <a:rPr lang="en-US" sz="1800" b="1" dirty="0">
                <a:solidFill>
                  <a:srgbClr val="00CC99"/>
                </a:solidFill>
                <a:latin typeface="Lucida Sans Typewriter Regular" pitchFamily="49"/>
              </a:rPr>
              <a:t>  (lambda y y)</a:t>
            </a:r>
          </a:p>
          <a:p>
            <a:pPr lvl="0">
              <a:lnSpc>
                <a:spcPct val="89000"/>
              </a:lnSpc>
              <a:spcBef>
                <a:spcPts val="360"/>
              </a:spcBef>
              <a:spcAft>
                <a:spcPts val="145"/>
              </a:spcAft>
            </a:pPr>
            <a:r>
              <a:rPr lang="en-US" sz="2000" dirty="0"/>
              <a:t>which is wrong!   The occurrence of </a:t>
            </a:r>
            <a:r>
              <a:rPr lang="en-US" sz="1800" b="1" dirty="0">
                <a:solidFill>
                  <a:srgbClr val="00CC99"/>
                </a:solidFill>
                <a:latin typeface="Lucida Sans Typewriter Regular" pitchFamily="49"/>
              </a:rPr>
              <a:t>y</a:t>
            </a:r>
            <a:r>
              <a:rPr lang="en-US" sz="2000" dirty="0"/>
              <a:t> in </a:t>
            </a:r>
            <a:r>
              <a:rPr lang="en-US" sz="1800" b="1" dirty="0">
                <a:solidFill>
                  <a:srgbClr val="00CC99"/>
                </a:solidFill>
                <a:latin typeface="Lucida Sans Typewriter Regular" pitchFamily="49"/>
              </a:rPr>
              <a:t>[x := y]</a:t>
            </a:r>
            <a:r>
              <a:rPr lang="en-US" sz="2000" dirty="0"/>
              <a:t> is </a:t>
            </a:r>
            <a:r>
              <a:rPr lang="en-US" sz="2000" i="1" dirty="0"/>
              <a:t>free.  </a:t>
            </a:r>
            <a:r>
              <a:rPr lang="en-US" sz="2000" dirty="0"/>
              <a:t>Presumably, it is bound somewhere in the context surrounding</a:t>
            </a:r>
          </a:p>
          <a:p>
            <a:pPr lvl="0">
              <a:lnSpc>
                <a:spcPct val="89000"/>
              </a:lnSpc>
              <a:spcBef>
                <a:spcPts val="215"/>
              </a:spcBef>
              <a:spcAft>
                <a:spcPts val="145"/>
              </a:spcAft>
            </a:pPr>
            <a:r>
              <a:rPr lang="en-US" sz="2000" b="1" dirty="0">
                <a:solidFill>
                  <a:srgbClr val="00CC99"/>
                </a:solidFill>
                <a:latin typeface="Lucida Sans Typewriter Regular" pitchFamily="49"/>
              </a:rPr>
              <a:t> </a:t>
            </a:r>
            <a:r>
              <a:rPr lang="en-US" sz="1800" b="1" dirty="0">
                <a:solidFill>
                  <a:srgbClr val="00CC99"/>
                </a:solidFill>
                <a:latin typeface="Lucida Sans Typewriter Regular" pitchFamily="49"/>
              </a:rPr>
              <a:t>((lambda x (lambda y x)) y)</a:t>
            </a:r>
          </a:p>
          <a:p>
            <a:pPr lvl="0">
              <a:lnSpc>
                <a:spcPct val="87000"/>
              </a:lnSpc>
              <a:spcBef>
                <a:spcPts val="0"/>
              </a:spcBef>
            </a:pPr>
            <a:r>
              <a:rPr lang="en-US" sz="2000" dirty="0"/>
              <a:t>When we substitute </a:t>
            </a:r>
            <a:r>
              <a:rPr lang="en-US" sz="2000" b="1" dirty="0">
                <a:solidFill>
                  <a:srgbClr val="00CC99"/>
                </a:solidFill>
                <a:latin typeface="Lucida Sans Typewriter Regular" pitchFamily="49"/>
              </a:rPr>
              <a:t>y</a:t>
            </a:r>
            <a:r>
              <a:rPr lang="en-US" sz="2000" dirty="0"/>
              <a:t> for the free occurrence of </a:t>
            </a:r>
            <a:r>
              <a:rPr lang="en-US" sz="1800" b="1" dirty="0">
                <a:solidFill>
                  <a:srgbClr val="00CC99"/>
                </a:solidFill>
                <a:latin typeface="Lucida Sans Typewriter Regular" pitchFamily="49"/>
              </a:rPr>
              <a:t>x</a:t>
            </a:r>
            <a:r>
              <a:rPr lang="en-US" sz="2000" dirty="0"/>
              <a:t> in </a:t>
            </a:r>
            <a:r>
              <a:rPr lang="en-US" sz="1800" b="1" dirty="0">
                <a:solidFill>
                  <a:srgbClr val="00CC99"/>
                </a:solidFill>
                <a:latin typeface="Lucida Sans Typewriter Regular" pitchFamily="49"/>
              </a:rPr>
              <a:t>(lambda (y) x)</a:t>
            </a:r>
            <a:r>
              <a:rPr lang="en-US" sz="2000" dirty="0"/>
              <a:t>, it becomes bound by a local definition of</a:t>
            </a:r>
            <a:r>
              <a:rPr lang="en-US" sz="2000" b="1" dirty="0">
                <a:solidFill>
                  <a:srgbClr val="00CC99"/>
                </a:solidFill>
              </a:rPr>
              <a:t> </a:t>
            </a:r>
            <a:r>
              <a:rPr lang="en-US" sz="1800" b="1" dirty="0">
                <a:solidFill>
                  <a:srgbClr val="00CC99"/>
                </a:solidFill>
                <a:latin typeface="Lucida Sans Typewriter Regular" pitchFamily="49"/>
              </a:rPr>
              <a:t>y</a:t>
            </a:r>
            <a:r>
              <a:rPr lang="en-US" sz="2000" dirty="0"/>
              <a:t>.  The solution is to rename the variable introduced in the local definition of</a:t>
            </a:r>
            <a:r>
              <a:rPr lang="en-US" sz="2000" b="1" dirty="0">
                <a:solidFill>
                  <a:srgbClr val="00CC99"/>
                </a:solidFill>
              </a:rPr>
              <a:t> </a:t>
            </a:r>
            <a:r>
              <a:rPr lang="en-US" sz="1800" b="1" dirty="0">
                <a:solidFill>
                  <a:srgbClr val="00CC99"/>
                </a:solidFill>
                <a:latin typeface="Lucida Sans Typewriter Regular" pitchFamily="49"/>
              </a:rPr>
              <a:t>y</a:t>
            </a:r>
            <a:r>
              <a:rPr lang="en-US" sz="2000" dirty="0"/>
              <a:t> as a fresh variable name, say </a:t>
            </a:r>
            <a:r>
              <a:rPr lang="en-US" sz="1800" b="1" dirty="0">
                <a:solidFill>
                  <a:srgbClr val="00CC99"/>
                </a:solidFill>
                <a:latin typeface="Lucida Sans Typewriter Regular" pitchFamily="49"/>
              </a:rPr>
              <a:t>z</a:t>
            </a:r>
            <a:r>
              <a:rPr lang="en-US" sz="2000" dirty="0"/>
              <a:t>.  Hence,</a:t>
            </a:r>
          </a:p>
          <a:p>
            <a:pPr lvl="0">
              <a:lnSpc>
                <a:spcPct val="87000"/>
              </a:lnSpc>
              <a:spcBef>
                <a:spcPts val="0"/>
              </a:spcBef>
            </a:pPr>
            <a:r>
              <a:rPr lang="en-US" sz="2000" b="1" dirty="0">
                <a:solidFill>
                  <a:srgbClr val="00CC99"/>
                </a:solidFill>
                <a:latin typeface="Lucida Sans Typewriter Regular" pitchFamily="49"/>
              </a:rPr>
              <a:t> </a:t>
            </a:r>
            <a:r>
              <a:rPr lang="en-US" sz="1800" b="1" dirty="0">
                <a:solidFill>
                  <a:srgbClr val="00CC99"/>
                </a:solidFill>
                <a:latin typeface="Lucida Sans Typewriter Regular" pitchFamily="49"/>
              </a:rPr>
              <a:t>(lambda y x)) [x := y]  </a:t>
            </a:r>
            <a:r>
              <a:rPr lang="en-US" b="1" dirty="0">
                <a:solidFill>
                  <a:srgbClr val="00CC99"/>
                </a:solidFill>
                <a:latin typeface="Lucida Sans Typewriter Regular" pitchFamily="49"/>
              </a:rPr>
              <a:t>→</a:t>
            </a:r>
            <a:r>
              <a:rPr lang="en-US" sz="1800" b="1" dirty="0">
                <a:solidFill>
                  <a:srgbClr val="00CC99"/>
                </a:solidFill>
                <a:latin typeface="Lucida Sans Typewriter Regular" pitchFamily="49"/>
              </a:rPr>
              <a:t>  (lambda z y)</a:t>
            </a:r>
          </a:p>
        </p:txBody>
      </p:sp>
      <p:sp>
        <p:nvSpPr>
          <p:cNvPr id="4" name="Freeform 3"/>
          <p:cNvSpPr/>
          <p:nvPr/>
        </p:nvSpPr>
        <p:spPr>
          <a:xfrm>
            <a:off x="5943600" y="3200400"/>
            <a:ext cx="22860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5" name="Freeform 4"/>
          <p:cNvSpPr/>
          <p:nvPr/>
        </p:nvSpPr>
        <p:spPr>
          <a:xfrm>
            <a:off x="5715000" y="3200400"/>
            <a:ext cx="685799"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marL="0" marR="0" lvl="0" indent="0" algn="l" rtl="0" hangingPunct="0">
              <a:lnSpc>
                <a:spcPct val="81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afe Substitu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2706" y="96400"/>
            <a:ext cx="7769160" cy="670680"/>
          </a:xfrm>
        </p:spPr>
        <p:txBody>
          <a:bodyPr wrap="square" lIns="0" tIns="0" rIns="0" bIns="0">
            <a:spAutoFit/>
          </a:bodyPr>
          <a:lstStyle/>
          <a:p>
            <a:pPr lvl="0"/>
            <a:r>
              <a:rPr lang="en-US"/>
              <a:t>Safe Substitution</a:t>
            </a:r>
          </a:p>
        </p:txBody>
      </p:sp>
      <p:sp>
        <p:nvSpPr>
          <p:cNvPr id="3" name="Text Placeholder 2"/>
          <p:cNvSpPr txBox="1">
            <a:spLocks noGrp="1"/>
          </p:cNvSpPr>
          <p:nvPr>
            <p:ph type="body" idx="4294967295"/>
          </p:nvPr>
        </p:nvSpPr>
        <p:spPr>
          <a:xfrm>
            <a:off x="455506" y="767080"/>
            <a:ext cx="8163560" cy="6312497"/>
          </a:xfrm>
        </p:spPr>
        <p:txBody>
          <a:bodyPr wrap="square" lIns="0" tIns="0" rIns="0" bIns="0">
            <a:spAutoFit/>
          </a:bodyPr>
          <a:lstStyle/>
          <a:p>
            <a:pPr marL="342900" lvl="0" indent="-342900">
              <a:lnSpc>
                <a:spcPct val="100000"/>
              </a:lnSpc>
              <a:buClr>
                <a:srgbClr val="000000"/>
              </a:buClr>
              <a:buSzPct val="100000"/>
              <a:buFont typeface="Arial" panose="020B0604020202020204" pitchFamily="34" charset="0"/>
              <a:buChar char="•"/>
            </a:pPr>
            <a:r>
              <a:rPr lang="en-US" sz="2200" dirty="0"/>
              <a:t>This revised substitution process (renaming local variables that would otherwise capture free occurrences in the expression being substituted) is called </a:t>
            </a:r>
            <a:r>
              <a:rPr lang="en-US" sz="2200" i="1" dirty="0"/>
              <a:t>safe substitution</a:t>
            </a:r>
            <a:r>
              <a:rPr lang="en-US" sz="2200" dirty="0"/>
              <a:t>.  The results produced by safe substitution are non-deterministic in a trivial sense because the choices for the new names of renamed local variables are arbitrary (as long as they are </a:t>
            </a:r>
            <a:r>
              <a:rPr lang="en-US" sz="2200" i="1" dirty="0"/>
              <a:t>fresh, i.e</a:t>
            </a:r>
            <a:r>
              <a:rPr lang="en-US" sz="2200" i="1" dirty="0" smtClean="0"/>
              <a:t>., </a:t>
            </a:r>
            <a:r>
              <a:rPr lang="en-US" sz="2200" i="1" dirty="0"/>
              <a:t>distinct from existing variables in the program text involved in the substitution).</a:t>
            </a:r>
          </a:p>
          <a:p>
            <a:pPr marL="342900" lvl="0" indent="-342900">
              <a:lnSpc>
                <a:spcPct val="100000"/>
              </a:lnSpc>
              <a:buClr>
                <a:srgbClr val="000000"/>
              </a:buClr>
              <a:buSzPct val="100000"/>
              <a:buFont typeface="Arial" panose="020B0604020202020204" pitchFamily="34" charset="0"/>
              <a:buChar char="•"/>
            </a:pPr>
            <a:r>
              <a:rPr lang="en-US" sz="2200" b="1" dirty="0"/>
              <a:t>Question to Ponder: A</a:t>
            </a:r>
            <a:r>
              <a:rPr lang="en-US" sz="2200" dirty="0"/>
              <a:t>ssume that we use </a:t>
            </a:r>
            <a:r>
              <a:rPr lang="en-US" sz="2200" dirty="0" err="1"/>
              <a:t>deBruijn</a:t>
            </a:r>
            <a:r>
              <a:rPr lang="en-US" sz="2200" dirty="0"/>
              <a:t> notation (static distance coordinates in LC instead of named variables.  How should we define substitution, </a:t>
            </a:r>
            <a:r>
              <a:rPr lang="en-US" sz="2200" i="1" dirty="0"/>
              <a:t>i.e.</a:t>
            </a:r>
            <a:r>
              <a:rPr lang="en-US" sz="2200" dirty="0"/>
              <a:t>, what happens to the </a:t>
            </a:r>
            <a:r>
              <a:rPr lang="en-US" sz="2200" dirty="0" err="1"/>
              <a:t>deBruijn</a:t>
            </a:r>
            <a:r>
              <a:rPr lang="en-US" sz="2200" dirty="0"/>
              <a:t> indices during the substitution process?</a:t>
            </a:r>
          </a:p>
          <a:p>
            <a:pPr marL="342900" lvl="0" indent="-342900">
              <a:lnSpc>
                <a:spcPct val="100000"/>
              </a:lnSpc>
              <a:buClr>
                <a:srgbClr val="000000"/>
              </a:buClr>
              <a:buSzPct val="100000"/>
              <a:buFont typeface="Arial" panose="020B0604020202020204" pitchFamily="34" charset="0"/>
              <a:buChar char="•"/>
            </a:pPr>
            <a:r>
              <a:rPr lang="en-US" sz="2200" b="1" dirty="0"/>
              <a:t>Further Reading:</a:t>
            </a:r>
            <a:r>
              <a:rPr lang="en-US" sz="2200" dirty="0"/>
              <a:t> The safe substitution process hardly qualifies as a simple local modification of the program being reduced.  In the literature on reduction in the lambda calculus, there are some interesting papers that explicate the details of the safe substitution operation breaking it down into smaller steps that truly are simple local modifications.  </a:t>
            </a:r>
            <a:r>
              <a:rPr lang="en-US" sz="2200" dirty="0" smtClean="0"/>
              <a:t>See </a:t>
            </a:r>
            <a:r>
              <a:rPr lang="en-US" sz="2200" dirty="0" smtClean="0">
                <a:hlinkClick r:id="rId3"/>
              </a:rPr>
              <a:t>https://dl.acm.org/citation.cfm?id=96712</a:t>
            </a:r>
            <a:endParaRPr lang="en-US" sz="2200" dirty="0"/>
          </a:p>
          <a:p>
            <a:pPr lvl="0">
              <a:buClr>
                <a:srgbClr val="000000"/>
              </a:buClr>
              <a:buSzPct val="100000"/>
              <a:buFont typeface="Times New Roman" pitchFamily="18"/>
              <a:buChar cha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4760" y="304818"/>
            <a:ext cx="7769160" cy="548483"/>
          </a:xfrm>
        </p:spPr>
        <p:txBody>
          <a:bodyPr wrap="square" lIns="0" tIns="0" rIns="0" bIns="0">
            <a:spAutoFit/>
          </a:bodyPr>
          <a:lstStyle/>
          <a:p>
            <a:pPr lvl="0"/>
            <a:r>
              <a:rPr lang="en-US" dirty="0" smtClean="0"/>
              <a:t>Supporting Recursion</a:t>
            </a:r>
            <a:endParaRPr lang="en-US" dirty="0"/>
          </a:p>
        </p:txBody>
      </p:sp>
      <p:sp>
        <p:nvSpPr>
          <p:cNvPr id="3" name="Text Placeholder 2"/>
          <p:cNvSpPr txBox="1">
            <a:spLocks noGrp="1"/>
          </p:cNvSpPr>
          <p:nvPr>
            <p:ph type="body" idx="4294967295"/>
          </p:nvPr>
        </p:nvSpPr>
        <p:spPr>
          <a:xfrm>
            <a:off x="472440" y="978747"/>
            <a:ext cx="7905959" cy="5625130"/>
          </a:xfrm>
        </p:spPr>
        <p:txBody>
          <a:bodyPr wrap="square" lIns="0" tIns="0" rIns="0" bIns="0">
            <a:spAutoFit/>
          </a:bodyPr>
          <a:lstStyle/>
          <a:p>
            <a:pPr marL="342900" lvl="0" indent="-342900">
              <a:lnSpc>
                <a:spcPct val="90000"/>
              </a:lnSpc>
              <a:buClr>
                <a:srgbClr val="000000"/>
              </a:buClr>
              <a:buSzPct val="100000"/>
              <a:buFont typeface="Arial" panose="020B0604020202020204" pitchFamily="34" charset="0"/>
              <a:buChar char="•"/>
            </a:pPr>
            <a:r>
              <a:rPr lang="en-US" sz="1800" dirty="0" smtClean="0"/>
              <a:t>Our LC dialect does not directly support recursion.  A lambda abstraction cannot refer to itself.  Later in the course, we will show </a:t>
            </a:r>
            <a:r>
              <a:rPr lang="en-US" sz="1800" dirty="0" smtClean="0"/>
              <a:t>that </a:t>
            </a:r>
            <a:r>
              <a:rPr lang="en-US" sz="1800" dirty="0" smtClean="0"/>
              <a:t>lambda-notation is so powerful that we can express recursion implicitly using a subtle closed lambda-abstraction that called the Y operator.  Alonzo Church and his students discovered this operation in the 1930’s when they created the lambda-calculus. Some of the unit tests that we provide for Assignment 2 (which only includes </a:t>
            </a:r>
            <a:r>
              <a:rPr lang="en-US" sz="1600" b="1" dirty="0" smtClean="0">
                <a:solidFill>
                  <a:srgbClr val="3333FF"/>
                </a:solidFill>
                <a:latin typeface="Consolas" panose="020B0609020204030204" pitchFamily="49" charset="0"/>
              </a:rPr>
              <a:t>let</a:t>
            </a:r>
            <a:r>
              <a:rPr lang="en-US" sz="1800" dirty="0" smtClean="0"/>
              <a:t> as a syntactic abbreviation for an applications of a lambda-abstraction (</a:t>
            </a:r>
            <a:r>
              <a:rPr lang="en-US" sz="1600" b="1" dirty="0" smtClean="0">
                <a:solidFill>
                  <a:srgbClr val="3333FF"/>
                </a:solidFill>
                <a:latin typeface="Consolas" panose="020B0609020204030204" pitchFamily="49" charset="0"/>
              </a:rPr>
              <a:t>map</a:t>
            </a:r>
            <a:r>
              <a:rPr lang="en-US" sz="1800" dirty="0" smtClean="0"/>
              <a:t>), omitting explicit support for recursion. </a:t>
            </a:r>
            <a:endParaRPr lang="en-US" sz="1800" i="1" dirty="0"/>
          </a:p>
          <a:p>
            <a:pPr marL="342900" lvl="0" indent="-342900">
              <a:lnSpc>
                <a:spcPct val="90000"/>
              </a:lnSpc>
              <a:buClr>
                <a:srgbClr val="000000"/>
              </a:buClr>
              <a:buSzPct val="100000"/>
              <a:buFont typeface="Arial" panose="020B0604020202020204" pitchFamily="34" charset="0"/>
              <a:buChar char="•"/>
            </a:pPr>
            <a:r>
              <a:rPr lang="en-US" sz="1800" dirty="0" smtClean="0"/>
              <a:t>Later in the course, we will introduce a recursive form of </a:t>
            </a:r>
            <a:r>
              <a:rPr lang="en-US" sz="1600" b="1" dirty="0" smtClean="0">
                <a:solidFill>
                  <a:srgbClr val="3333FF"/>
                </a:solidFill>
                <a:latin typeface="Consolas" panose="020B0609020204030204" pitchFamily="49" charset="0"/>
              </a:rPr>
              <a:t>let</a:t>
            </a:r>
            <a:r>
              <a:rPr lang="en-US" sz="1800" dirty="0" smtClean="0"/>
              <a:t>, which is used in the hand evaluation exercises appearing in the course </a:t>
            </a:r>
            <a:r>
              <a:rPr lang="en-US" sz="1800" dirty="0" smtClean="0"/>
              <a:t>calendar.  </a:t>
            </a:r>
            <a:r>
              <a:rPr lang="en-US" sz="1800" dirty="0" smtClean="0"/>
              <a:t>For clarity the </a:t>
            </a:r>
            <a:r>
              <a:rPr lang="en-US" sz="1600" b="1" dirty="0">
                <a:solidFill>
                  <a:srgbClr val="3333FF"/>
                </a:solidFill>
                <a:latin typeface="Consolas" panose="020B0609020204030204" pitchFamily="49" charset="0"/>
              </a:rPr>
              <a:t>let</a:t>
            </a:r>
            <a:r>
              <a:rPr lang="en-US" sz="1800" dirty="0" smtClean="0"/>
              <a:t> operations in these exercises should be written as </a:t>
            </a:r>
            <a:r>
              <a:rPr lang="en-US" sz="1600" b="1" dirty="0" err="1" smtClean="0">
                <a:solidFill>
                  <a:srgbClr val="3333FF"/>
                </a:solidFill>
                <a:latin typeface="Consolas" panose="020B0609020204030204" pitchFamily="49" charset="0"/>
              </a:rPr>
              <a:t>letrec</a:t>
            </a:r>
            <a:r>
              <a:rPr lang="en-US" sz="1800" dirty="0" smtClean="0"/>
              <a:t>.</a:t>
            </a:r>
          </a:p>
          <a:p>
            <a:pPr marL="342900" indent="-342900">
              <a:lnSpc>
                <a:spcPct val="90000"/>
              </a:lnSpc>
              <a:buClr>
                <a:srgbClr val="000000"/>
              </a:buClr>
              <a:buSzPct val="100000"/>
              <a:buFont typeface="Arial" panose="020B0604020202020204" pitchFamily="34" charset="0"/>
              <a:buChar char="•"/>
            </a:pPr>
            <a:r>
              <a:rPr lang="en-US" sz="1800" dirty="0"/>
              <a:t>A recursive </a:t>
            </a:r>
            <a:r>
              <a:rPr lang="en-US" sz="1800" b="1" dirty="0" smtClean="0">
                <a:solidFill>
                  <a:srgbClr val="3333FF"/>
                </a:solidFill>
                <a:latin typeface="Consolas" panose="020B0609020204030204" pitchFamily="49" charset="0"/>
              </a:rPr>
              <a:t>let</a:t>
            </a:r>
            <a:r>
              <a:rPr lang="en-US" sz="1800" dirty="0" smtClean="0"/>
              <a:t> construction</a:t>
            </a:r>
          </a:p>
          <a:p>
            <a:pPr marL="457200" lvl="1" indent="0">
              <a:buClr>
                <a:srgbClr val="000000"/>
              </a:buClr>
              <a:buSzPct val="100000"/>
              <a:buNone/>
            </a:pPr>
            <a:r>
              <a:rPr lang="en-US" sz="1600" b="1" dirty="0" err="1" smtClean="0">
                <a:solidFill>
                  <a:srgbClr val="3333FF"/>
                </a:solidFill>
                <a:latin typeface="Consolas" panose="020B0609020204030204" pitchFamily="49" charset="0"/>
              </a:rPr>
              <a:t>letrec</a:t>
            </a:r>
            <a:r>
              <a:rPr lang="en-US" sz="1600" b="1" dirty="0" smtClean="0">
                <a:solidFill>
                  <a:srgbClr val="3333FF"/>
                </a:solidFill>
                <a:latin typeface="Consolas" panose="020B0609020204030204" pitchFamily="49" charset="0"/>
              </a:rPr>
              <a:t> x</a:t>
            </a:r>
            <a:r>
              <a:rPr lang="en-US" sz="1600" b="1" baseline="-25000" dirty="0" smtClean="0">
                <a:solidFill>
                  <a:srgbClr val="3333FF"/>
                </a:solidFill>
                <a:latin typeface="Consolas" panose="020B0609020204030204" pitchFamily="49" charset="0"/>
              </a:rPr>
              <a:t>1</a:t>
            </a:r>
            <a:r>
              <a:rPr lang="en-US" sz="1600" b="1" dirty="0" smtClean="0">
                <a:solidFill>
                  <a:srgbClr val="3333FF"/>
                </a:solidFill>
                <a:latin typeface="Consolas" panose="020B0609020204030204" pitchFamily="49" charset="0"/>
              </a:rPr>
              <a:t> := E</a:t>
            </a:r>
            <a:r>
              <a:rPr lang="en-US" sz="1600" b="1" baseline="-25000" dirty="0" smtClean="0">
                <a:solidFill>
                  <a:srgbClr val="3333FF"/>
                </a:solidFill>
                <a:latin typeface="Consolas" panose="020B0609020204030204" pitchFamily="49" charset="0"/>
              </a:rPr>
              <a:t>1</a:t>
            </a:r>
            <a:r>
              <a:rPr lang="en-US" sz="1600" b="1" dirty="0" smtClean="0">
                <a:solidFill>
                  <a:srgbClr val="3333FF"/>
                </a:solidFill>
                <a:latin typeface="Consolas" panose="020B0609020204030204" pitchFamily="49" charset="0"/>
              </a:rPr>
              <a:t>;</a:t>
            </a:r>
          </a:p>
          <a:p>
            <a:pPr marL="457200" lvl="1" indent="0">
              <a:buClr>
                <a:srgbClr val="000000"/>
              </a:buClr>
              <a:buSzPct val="100000"/>
              <a:buNone/>
            </a:pPr>
            <a:r>
              <a:rPr lang="en-US" sz="1600" b="1" dirty="0">
                <a:solidFill>
                  <a:srgbClr val="3333FF"/>
                </a:solidFill>
                <a:latin typeface="Consolas" panose="020B0609020204030204" pitchFamily="49" charset="0"/>
              </a:rPr>
              <a:t> </a:t>
            </a:r>
            <a:r>
              <a:rPr lang="en-US" sz="1600" b="1" dirty="0" smtClean="0">
                <a:solidFill>
                  <a:srgbClr val="3333FF"/>
                </a:solidFill>
                <a:latin typeface="Consolas" panose="020B0609020204030204" pitchFamily="49" charset="0"/>
              </a:rPr>
              <a:t>      ...</a:t>
            </a:r>
          </a:p>
          <a:p>
            <a:pPr marL="457200" lvl="1" indent="0">
              <a:buClr>
                <a:srgbClr val="000000"/>
              </a:buClr>
              <a:buSzPct val="100000"/>
              <a:buNone/>
            </a:pPr>
            <a:r>
              <a:rPr lang="en-US" sz="1600" b="1" dirty="0">
                <a:solidFill>
                  <a:srgbClr val="3333FF"/>
                </a:solidFill>
                <a:latin typeface="Consolas" panose="020B0609020204030204" pitchFamily="49" charset="0"/>
              </a:rPr>
              <a:t> </a:t>
            </a:r>
            <a:r>
              <a:rPr lang="en-US" sz="1600" b="1" dirty="0" smtClean="0">
                <a:solidFill>
                  <a:srgbClr val="3333FF"/>
                </a:solidFill>
                <a:latin typeface="Consolas" panose="020B0609020204030204" pitchFamily="49" charset="0"/>
              </a:rPr>
              <a:t>      </a:t>
            </a:r>
            <a:r>
              <a:rPr lang="en-US" sz="1600" b="1" dirty="0" err="1" smtClean="0">
                <a:solidFill>
                  <a:srgbClr val="3333FF"/>
                </a:solidFill>
                <a:latin typeface="Consolas" panose="020B0609020204030204" pitchFamily="49" charset="0"/>
              </a:rPr>
              <a:t>x</a:t>
            </a:r>
            <a:r>
              <a:rPr lang="en-US" sz="1600" b="1" baseline="-25000" dirty="0" err="1" smtClean="0">
                <a:solidFill>
                  <a:srgbClr val="3333FF"/>
                </a:solidFill>
                <a:latin typeface="Consolas" panose="020B0609020204030204" pitchFamily="49" charset="0"/>
              </a:rPr>
              <a:t>n</a:t>
            </a:r>
            <a:r>
              <a:rPr lang="en-US" sz="1600" b="1" dirty="0" smtClean="0">
                <a:solidFill>
                  <a:srgbClr val="3333FF"/>
                </a:solidFill>
                <a:latin typeface="Consolas" panose="020B0609020204030204" pitchFamily="49" charset="0"/>
              </a:rPr>
              <a:t> := </a:t>
            </a:r>
            <a:r>
              <a:rPr lang="en-US" sz="1600" b="1" dirty="0" err="1" smtClean="0">
                <a:solidFill>
                  <a:srgbClr val="3333FF"/>
                </a:solidFill>
                <a:latin typeface="Consolas" panose="020B0609020204030204" pitchFamily="49" charset="0"/>
              </a:rPr>
              <a:t>E</a:t>
            </a:r>
            <a:r>
              <a:rPr lang="en-US" sz="1600" b="1" baseline="-25000" dirty="0" err="1" smtClean="0">
                <a:solidFill>
                  <a:srgbClr val="3333FF"/>
                </a:solidFill>
                <a:latin typeface="Consolas" panose="020B0609020204030204" pitchFamily="49" charset="0"/>
              </a:rPr>
              <a:t>n</a:t>
            </a:r>
            <a:r>
              <a:rPr lang="en-US" sz="1600" b="1" dirty="0" smtClean="0">
                <a:solidFill>
                  <a:srgbClr val="3333FF"/>
                </a:solidFill>
                <a:latin typeface="Consolas" panose="020B0609020204030204" pitchFamily="49" charset="0"/>
              </a:rPr>
              <a:t>;</a:t>
            </a:r>
          </a:p>
          <a:p>
            <a:pPr marL="457200" lvl="1" indent="0">
              <a:buClr>
                <a:srgbClr val="000000"/>
              </a:buClr>
              <a:buSzPct val="100000"/>
              <a:buNone/>
            </a:pPr>
            <a:r>
              <a:rPr lang="en-US" sz="1600" b="1" dirty="0">
                <a:solidFill>
                  <a:srgbClr val="3333FF"/>
                </a:solidFill>
                <a:latin typeface="Consolas" panose="020B0609020204030204" pitchFamily="49" charset="0"/>
              </a:rPr>
              <a:t>i</a:t>
            </a:r>
            <a:r>
              <a:rPr lang="en-US" sz="1600" b="1" dirty="0" smtClean="0">
                <a:solidFill>
                  <a:srgbClr val="3333FF"/>
                </a:solidFill>
                <a:latin typeface="Consolas" panose="020B0609020204030204" pitchFamily="49" charset="0"/>
              </a:rPr>
              <a:t>n E</a:t>
            </a:r>
          </a:p>
          <a:p>
            <a:pPr marL="356616">
              <a:lnSpc>
                <a:spcPct val="100000"/>
              </a:lnSpc>
              <a:buClr>
                <a:srgbClr val="000000"/>
              </a:buClr>
              <a:buSzPct val="100000"/>
            </a:pPr>
            <a:r>
              <a:rPr lang="en-US" sz="1800" dirty="0" smtClean="0"/>
              <a:t>is syntactically evaluated by reducing the right-hand-sides </a:t>
            </a:r>
            <a:r>
              <a:rPr lang="en-US" sz="1600" b="1" dirty="0" smtClean="0">
                <a:solidFill>
                  <a:srgbClr val="3333FF"/>
                </a:solidFill>
                <a:latin typeface="Consolas" panose="020B0609020204030204" pitchFamily="49" charset="0"/>
              </a:rPr>
              <a:t>E</a:t>
            </a:r>
            <a:r>
              <a:rPr lang="en-US" sz="1600" b="1" baseline="-25000" dirty="0" smtClean="0">
                <a:solidFill>
                  <a:srgbClr val="3333FF"/>
                </a:solidFill>
                <a:latin typeface="Consolas" panose="020B0609020204030204" pitchFamily="49" charset="0"/>
              </a:rPr>
              <a:t>1</a:t>
            </a:r>
            <a:r>
              <a:rPr lang="en-US" sz="1600" dirty="0" smtClean="0"/>
              <a:t>, .., </a:t>
            </a:r>
            <a:r>
              <a:rPr lang="en-US" sz="1600" b="1" dirty="0" err="1" smtClean="0">
                <a:solidFill>
                  <a:srgbClr val="3333FF"/>
                </a:solidFill>
                <a:latin typeface="Consolas" panose="020B0609020204030204" pitchFamily="49" charset="0"/>
              </a:rPr>
              <a:t>E</a:t>
            </a:r>
            <a:r>
              <a:rPr lang="en-US" sz="1600" b="1" baseline="-25000" dirty="0" err="1" smtClean="0">
                <a:solidFill>
                  <a:srgbClr val="3333FF"/>
                </a:solidFill>
                <a:latin typeface="Consolas" panose="020B0609020204030204" pitchFamily="49" charset="0"/>
              </a:rPr>
              <a:t>n</a:t>
            </a:r>
            <a:r>
              <a:rPr lang="en-US" sz="1600" b="1" dirty="0" smtClean="0">
                <a:solidFill>
                  <a:srgbClr val="3333FF"/>
                </a:solidFill>
                <a:latin typeface="Consolas" panose="020B0609020204030204" pitchFamily="49" charset="0"/>
              </a:rPr>
              <a:t> </a:t>
            </a:r>
            <a:r>
              <a:rPr lang="en-US" sz="1800" dirty="0" smtClean="0">
                <a:solidFill>
                  <a:schemeClr val="tx1"/>
                </a:solidFill>
                <a:latin typeface="Times New Roman" panose="02020603050405020304" pitchFamily="18" charset="0"/>
                <a:cs typeface="Times New Roman" panose="02020603050405020304" pitchFamily="18" charset="0"/>
              </a:rPr>
              <a:t>to values </a:t>
            </a:r>
            <a:r>
              <a:rPr lang="en-US" sz="1600" b="1" dirty="0" smtClean="0">
                <a:solidFill>
                  <a:srgbClr val="3333FF"/>
                </a:solidFill>
                <a:latin typeface="Consolas" panose="020B0609020204030204" pitchFamily="49" charset="0"/>
                <a:cs typeface="Times New Roman" panose="02020603050405020304" pitchFamily="18" charset="0"/>
              </a:rPr>
              <a:t>V</a:t>
            </a:r>
            <a:r>
              <a:rPr lang="en-US" sz="1600" b="1" baseline="-25000" dirty="0" smtClean="0">
                <a:solidFill>
                  <a:srgbClr val="3333FF"/>
                </a:solidFill>
                <a:latin typeface="Consolas" panose="020B0609020204030204" pitchFamily="49" charset="0"/>
              </a:rPr>
              <a:t>1</a:t>
            </a:r>
            <a:r>
              <a:rPr lang="en-US" sz="1600" dirty="0" smtClean="0"/>
              <a:t>, .., </a:t>
            </a:r>
            <a:r>
              <a:rPr lang="en-US" sz="1600" b="1" dirty="0" err="1">
                <a:solidFill>
                  <a:srgbClr val="3333FF"/>
                </a:solidFill>
                <a:latin typeface="Consolas" panose="020B0609020204030204" pitchFamily="49" charset="0"/>
              </a:rPr>
              <a:t>V</a:t>
            </a:r>
            <a:r>
              <a:rPr lang="en-US" sz="1600" b="1" baseline="-25000" dirty="0" err="1" smtClean="0">
                <a:solidFill>
                  <a:srgbClr val="3333FF"/>
                </a:solidFill>
                <a:latin typeface="Consolas" panose="020B0609020204030204" pitchFamily="49" charset="0"/>
              </a:rPr>
              <a:t>n</a:t>
            </a:r>
            <a:r>
              <a:rPr lang="en-US" sz="1600" b="1" dirty="0" smtClean="0">
                <a:solidFill>
                  <a:srgbClr val="3333FF"/>
                </a:solidFill>
                <a:latin typeface="Consolas" panose="020B0609020204030204" pitchFamily="49" charset="0"/>
              </a:rPr>
              <a:t> </a:t>
            </a:r>
            <a:r>
              <a:rPr lang="en-US" sz="1800" dirty="0" smtClean="0">
                <a:solidFill>
                  <a:schemeClr val="tx1"/>
                </a:solidFill>
                <a:latin typeface="Times New Roman" panose="02020603050405020304" pitchFamily="18" charset="0"/>
                <a:cs typeface="Times New Roman" panose="02020603050405020304" pitchFamily="18" charset="0"/>
              </a:rPr>
              <a:t>which can be referenced in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b="1" dirty="0" smtClean="0">
                <a:solidFill>
                  <a:srgbClr val="3333FF"/>
                </a:solidFill>
                <a:latin typeface="Consolas" panose="020B0609020204030204" pitchFamily="49" charset="0"/>
              </a:rPr>
              <a:t>E</a:t>
            </a:r>
            <a:r>
              <a:rPr lang="en-US" sz="1600" dirty="0" smtClean="0">
                <a:solidFill>
                  <a:srgbClr val="3333FF"/>
                </a:solidFill>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using the corresponding left-hand-side identifiers </a:t>
            </a:r>
            <a:r>
              <a:rPr lang="en-US" sz="1600" b="1" dirty="0" smtClean="0">
                <a:solidFill>
                  <a:srgbClr val="3333FF"/>
                </a:solidFill>
                <a:latin typeface="Consolas" panose="020B0609020204030204" pitchFamily="49" charset="0"/>
              </a:rPr>
              <a:t>x</a:t>
            </a:r>
            <a:r>
              <a:rPr lang="en-US" sz="1600" b="1" baseline="-25000" dirty="0" smtClean="0">
                <a:solidFill>
                  <a:srgbClr val="3333FF"/>
                </a:solidFill>
                <a:latin typeface="Consolas" panose="020B0609020204030204" pitchFamily="49" charset="0"/>
              </a:rPr>
              <a:t>1</a:t>
            </a:r>
            <a:r>
              <a:rPr lang="en-US" sz="1600" dirty="0" smtClean="0"/>
              <a:t>, ..., </a:t>
            </a:r>
            <a:r>
              <a:rPr lang="en-US" sz="1600" b="1" dirty="0" err="1" smtClean="0">
                <a:solidFill>
                  <a:srgbClr val="3333FF"/>
                </a:solidFill>
                <a:latin typeface="Consolas" panose="020B0609020204030204" pitchFamily="49" charset="0"/>
              </a:rPr>
              <a:t>x</a:t>
            </a:r>
            <a:r>
              <a:rPr lang="en-US" sz="1600" b="1" baseline="-25000" dirty="0" err="1" smtClean="0">
                <a:solidFill>
                  <a:srgbClr val="3333FF"/>
                </a:solidFill>
                <a:latin typeface="Consolas" panose="020B0609020204030204" pitchFamily="49" charset="0"/>
              </a:rPr>
              <a:t>n</a:t>
            </a:r>
            <a:r>
              <a:rPr lang="en-US" sz="1400" b="1" dirty="0" smtClean="0">
                <a:solidFill>
                  <a:srgbClr val="3333FF"/>
                </a:solidFill>
                <a:latin typeface="+mn-lt"/>
              </a:rPr>
              <a:t>.  </a:t>
            </a:r>
            <a:r>
              <a:rPr lang="en-US" sz="1800" dirty="0" smtClean="0"/>
              <a:t>If an identifier</a:t>
            </a:r>
            <a:r>
              <a:rPr lang="en-US" sz="1600" dirty="0" smtClean="0">
                <a:solidFill>
                  <a:srgbClr val="002060"/>
                </a:solidFill>
                <a:latin typeface="Times New Roman" panose="02020603050405020304" pitchFamily="18" charset="0"/>
                <a:cs typeface="Times New Roman" panose="02020603050405020304" pitchFamily="18" charset="0"/>
              </a:rPr>
              <a:t> </a:t>
            </a:r>
            <a:r>
              <a:rPr lang="en-US" sz="1600" b="1" dirty="0" smtClean="0">
                <a:solidFill>
                  <a:srgbClr val="3333FF"/>
                </a:solidFill>
                <a:latin typeface="Consolas" panose="020B0609020204030204" pitchFamily="49" charset="0"/>
              </a:rPr>
              <a:t>x</a:t>
            </a:r>
            <a:r>
              <a:rPr lang="en-US" sz="1600" b="1" baseline="-25000" dirty="0" smtClean="0">
                <a:solidFill>
                  <a:srgbClr val="3333FF"/>
                </a:solidFill>
                <a:latin typeface="Consolas" panose="020B0609020204030204" pitchFamily="49" charset="0"/>
              </a:rPr>
              <a:t>i</a:t>
            </a:r>
            <a:r>
              <a:rPr lang="en-US" sz="1200" b="1" dirty="0" smtClean="0">
                <a:solidFill>
                  <a:srgbClr val="3333FF"/>
                </a:solidFill>
                <a:latin typeface="Consolas" panose="020B0609020204030204" pitchFamily="49" charset="0"/>
              </a:rPr>
              <a:t> </a:t>
            </a:r>
            <a:r>
              <a:rPr lang="en-US" sz="1800" dirty="0" smtClean="0"/>
              <a:t>appears in</a:t>
            </a:r>
            <a:r>
              <a:rPr lang="en-US" sz="1400" b="1" dirty="0" smtClean="0"/>
              <a:t> </a:t>
            </a:r>
            <a:r>
              <a:rPr lang="en-US" sz="1600" b="1" dirty="0" smtClean="0">
                <a:solidFill>
                  <a:srgbClr val="3333FF"/>
                </a:solidFill>
                <a:latin typeface="Consolas" panose="020B0609020204030204" pitchFamily="49" charset="0"/>
              </a:rPr>
              <a:t>E</a:t>
            </a:r>
            <a:r>
              <a:rPr lang="en-US" sz="1400" b="1" dirty="0" smtClean="0"/>
              <a:t> </a:t>
            </a:r>
            <a:r>
              <a:rPr lang="en-US" sz="1800" dirty="0" smtClean="0">
                <a:solidFill>
                  <a:schemeClr val="tx1">
                    <a:lumMod val="95000"/>
                    <a:lumOff val="5000"/>
                  </a:schemeClr>
                </a:solidFill>
              </a:rPr>
              <a:t>, it evaluates to the value of </a:t>
            </a:r>
            <a:r>
              <a:rPr lang="en-US" sz="1600" b="1" dirty="0" smtClean="0">
                <a:solidFill>
                  <a:srgbClr val="3333FF"/>
                </a:solidFill>
                <a:latin typeface="Consolas" panose="020B0609020204030204" pitchFamily="49" charset="0"/>
              </a:rPr>
              <a:t>Vi</a:t>
            </a:r>
            <a:r>
              <a:rPr lang="en-US" sz="1600" b="1" dirty="0"/>
              <a:t> </a:t>
            </a:r>
            <a:r>
              <a:rPr lang="en-US" sz="1800" dirty="0" smtClean="0"/>
              <a:t>(assuming it is not shadowed by an inner </a:t>
            </a:r>
            <a:r>
              <a:rPr lang="en-US" sz="1600" b="1" dirty="0" smtClean="0">
                <a:solidFill>
                  <a:schemeClr val="tx1">
                    <a:lumMod val="95000"/>
                    <a:lumOff val="5000"/>
                  </a:schemeClr>
                </a:solidFill>
                <a:latin typeface="Consolas" panose="020B0609020204030204" pitchFamily="49" charset="0"/>
              </a:rPr>
              <a:t>let</a:t>
            </a:r>
            <a:r>
              <a:rPr lang="en-US" sz="1800" dirty="0" smtClean="0"/>
              <a:t> also binding </a:t>
            </a:r>
            <a:r>
              <a:rPr lang="en-US" sz="1600" b="1" dirty="0" smtClean="0">
                <a:solidFill>
                  <a:srgbClr val="3333FF"/>
                </a:solidFill>
                <a:latin typeface="Consolas" panose="020B0609020204030204" pitchFamily="49" charset="0"/>
              </a:rPr>
              <a:t>x</a:t>
            </a:r>
            <a:r>
              <a:rPr lang="en-US" sz="1600" b="1" baseline="-25000" dirty="0" smtClean="0">
                <a:solidFill>
                  <a:srgbClr val="3333FF"/>
                </a:solidFill>
                <a:latin typeface="Consolas" panose="020B0609020204030204" pitchFamily="49" charset="0"/>
              </a:rPr>
              <a:t>i</a:t>
            </a:r>
            <a:r>
              <a:rPr lang="en-US" sz="1800" dirty="0" smtClean="0"/>
              <a:t>).</a:t>
            </a:r>
            <a:endParaRPr lang="en-US" sz="1800" dirty="0"/>
          </a:p>
        </p:txBody>
      </p:sp>
    </p:spTree>
    <p:extLst>
      <p:ext uri="{BB962C8B-B14F-4D97-AF65-F5344CB8AC3E}">
        <p14:creationId xmlns:p14="http://schemas.microsoft.com/office/powerpoint/2010/main" val="181220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6743</TotalTime>
  <Words>977</Words>
  <Application>Microsoft Office PowerPoint</Application>
  <PresentationFormat>On-screen Show (4:3)</PresentationFormat>
  <Paragraphs>57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MS Gothic</vt:lpstr>
      <vt:lpstr>Arial</vt:lpstr>
      <vt:lpstr>Calibri</vt:lpstr>
      <vt:lpstr>Consolas</vt:lpstr>
      <vt:lpstr>Lucida Grande</vt:lpstr>
      <vt:lpstr>Lucida Sans Typewriter</vt:lpstr>
      <vt:lpstr>Lucida Sans Typewriter Regular</vt:lpstr>
      <vt:lpstr>Times New Roman</vt:lpstr>
      <vt:lpstr>Default</vt:lpstr>
      <vt:lpstr>Comp 411 Principles of Programming Languages Lecture 5 Syntactic Interpreters</vt:lpstr>
      <vt:lpstr>A Syntactic Interpreter for LC </vt:lpstr>
      <vt:lpstr>Syntactic Interpretation</vt:lpstr>
      <vt:lpstr>A Syntactic Interpreter for LC cont.</vt:lpstr>
      <vt:lpstr>Syntactic Interpreter for LC cont.</vt:lpstr>
      <vt:lpstr>Gotcha's in Syntactic Semantics</vt:lpstr>
      <vt:lpstr>Safe Substitution</vt:lpstr>
      <vt:lpstr>Supporting Recursion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311 Lecture 1 Course Overview and Culture</dc:title>
  <dc:creator>cork</dc:creator>
  <cp:lastModifiedBy>Robert Cartwright</cp:lastModifiedBy>
  <cp:revision>46</cp:revision>
  <dcterms:modified xsi:type="dcterms:W3CDTF">2022-01-19T06:26:38Z</dcterms:modified>
</cp:coreProperties>
</file>