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2203-0A40-736E-3381-96385F6169B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6E5B71A-4B63-5193-32AD-B83E187D3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69D9657-A2BF-442F-7402-5CB08447A29A}"/>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5" name="Footer Placeholder 4">
            <a:extLst>
              <a:ext uri="{FF2B5EF4-FFF2-40B4-BE49-F238E27FC236}">
                <a16:creationId xmlns:a16="http://schemas.microsoft.com/office/drawing/2014/main" id="{3C9D6D18-583F-A27F-010C-102426F1D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56C050-9C5C-1FCB-5636-7C6A9A9EE750}"/>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111875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3403-93F4-B308-CB8F-34F7CAE5A3A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3A02282-FBBE-4045-AFCD-003F8CAAF84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966D354-D41A-09A9-9A7F-4567CFBC3858}"/>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5" name="Footer Placeholder 4">
            <a:extLst>
              <a:ext uri="{FF2B5EF4-FFF2-40B4-BE49-F238E27FC236}">
                <a16:creationId xmlns:a16="http://schemas.microsoft.com/office/drawing/2014/main" id="{D7DF2F7F-E70D-E573-0B77-1E8E89ED6E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13F4B5-3154-629E-4CFB-11BF4287D8B5}"/>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203414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67917-66D5-E8BC-28D4-11F76F3ABBD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6B9B39-FAF8-C2B6-8DA1-9039266675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05E24D0-379A-88FA-E5E1-2FDAF2AE9F7C}"/>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5" name="Footer Placeholder 4">
            <a:extLst>
              <a:ext uri="{FF2B5EF4-FFF2-40B4-BE49-F238E27FC236}">
                <a16:creationId xmlns:a16="http://schemas.microsoft.com/office/drawing/2014/main" id="{193D33DD-3446-D682-2C2C-E4BD1B5AB5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52AF92-9039-0758-04DA-D5900C8DCA9C}"/>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48334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6070-B80F-73AF-FA42-2F58F5DA72A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E4605EB-05B4-D40A-1A5D-B821A9D2F2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7573713-B0AB-0814-64FC-6B30AA32A14C}"/>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5" name="Footer Placeholder 4">
            <a:extLst>
              <a:ext uri="{FF2B5EF4-FFF2-40B4-BE49-F238E27FC236}">
                <a16:creationId xmlns:a16="http://schemas.microsoft.com/office/drawing/2014/main" id="{46AC90A8-0B35-2B4A-BF2C-9F4AFDE04D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01CDCE-C93A-78DD-9BA3-268A8B781C53}"/>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214911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0335-4641-8B92-D1CC-4D27C066373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CD6EF3D-2840-8D7E-7184-3968280CBF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C41958-0AF3-F94A-44B6-1FA31219EBEE}"/>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5" name="Footer Placeholder 4">
            <a:extLst>
              <a:ext uri="{FF2B5EF4-FFF2-40B4-BE49-F238E27FC236}">
                <a16:creationId xmlns:a16="http://schemas.microsoft.com/office/drawing/2014/main" id="{23FBB779-1C3F-3031-5A2A-530145CDD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D89EF-5938-4173-90F0-CEE7074E722A}"/>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69480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DA44-0384-6218-A982-2AD443C77E0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6FA29C8-6D75-DEC8-F626-66D11C953E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6375AEF-41D3-E7E7-BD3D-53D1124991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B6955C0-01D2-3863-4C6E-81DB61464ADE}"/>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6" name="Footer Placeholder 5">
            <a:extLst>
              <a:ext uri="{FF2B5EF4-FFF2-40B4-BE49-F238E27FC236}">
                <a16:creationId xmlns:a16="http://schemas.microsoft.com/office/drawing/2014/main" id="{E2A4F7BF-E3B2-1C40-BED0-B34254EED0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419BA2-3E8E-2C38-3981-93835449A053}"/>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261637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3A26-F4DF-D3BD-070F-C07A8FB7521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388D8F1-85F8-AAA2-11F4-87A92580A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5328CE-D7DD-BCEE-62AF-06DD673692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06C61D0-6A3C-039C-319E-6EA28E2C3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466E82-58B2-508A-2CD9-6CFE46575B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CF5738F-4749-77CA-9F2D-8BC2A0FD1E7A}"/>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8" name="Footer Placeholder 7">
            <a:extLst>
              <a:ext uri="{FF2B5EF4-FFF2-40B4-BE49-F238E27FC236}">
                <a16:creationId xmlns:a16="http://schemas.microsoft.com/office/drawing/2014/main" id="{4F43EC68-5536-6BA2-4AE9-6AA17B5FA5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1F5E06-200E-6593-5709-D61246DACF9A}"/>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302637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959-0BB0-6E1D-D56C-965A7FC2808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84BF627-ED9C-A49D-C2FE-1298B53F49C3}"/>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4" name="Footer Placeholder 3">
            <a:extLst>
              <a:ext uri="{FF2B5EF4-FFF2-40B4-BE49-F238E27FC236}">
                <a16:creationId xmlns:a16="http://schemas.microsoft.com/office/drawing/2014/main" id="{5227D755-47CE-AE45-7A63-5D8D793650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06B6F5-621F-62AA-BF21-4A6448EA0BC9}"/>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129612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AB079-9A2B-B604-E0FA-015E94112A71}"/>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3" name="Footer Placeholder 2">
            <a:extLst>
              <a:ext uri="{FF2B5EF4-FFF2-40B4-BE49-F238E27FC236}">
                <a16:creationId xmlns:a16="http://schemas.microsoft.com/office/drawing/2014/main" id="{3D0E7F37-32BD-1514-C25B-EEAFB109CE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BA3A59D-AAEE-B519-A7EB-09EDAA855966}"/>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33650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49B2-93DC-6E05-34CB-BB9ADEA173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33237E4-24FC-EE1F-64F3-C34277813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F6C2DF9-B4C9-088D-D2A8-2FFF5D04C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F4578D-858F-07D1-0EFB-2600F61908F9}"/>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6" name="Footer Placeholder 5">
            <a:extLst>
              <a:ext uri="{FF2B5EF4-FFF2-40B4-BE49-F238E27FC236}">
                <a16:creationId xmlns:a16="http://schemas.microsoft.com/office/drawing/2014/main" id="{D55B82FA-BD51-3B05-565A-5BE3B84486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AFDD1A-7B92-5D5B-7BEB-4B9A0DF0C954}"/>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11701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66B4-4E91-7A2D-6B5B-AFAB0AE8F0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E8A5B46-5F4E-706A-06F1-1C47AD492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0F6280-E7CD-98DF-88BD-E4B4E4272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5A0D75-3EE7-98CC-DABE-1ACC411BA6B9}"/>
              </a:ext>
            </a:extLst>
          </p:cNvPr>
          <p:cNvSpPr>
            <a:spLocks noGrp="1"/>
          </p:cNvSpPr>
          <p:nvPr>
            <p:ph type="dt" sz="half" idx="10"/>
          </p:nvPr>
        </p:nvSpPr>
        <p:spPr/>
        <p:txBody>
          <a:bodyPr/>
          <a:lstStyle/>
          <a:p>
            <a:fld id="{13505A5A-E45C-400B-901B-5C11D318B268}" type="datetimeFigureOut">
              <a:rPr lang="en-GB" smtClean="0"/>
              <a:t>21/01/2025</a:t>
            </a:fld>
            <a:endParaRPr lang="en-GB"/>
          </a:p>
        </p:txBody>
      </p:sp>
      <p:sp>
        <p:nvSpPr>
          <p:cNvPr id="6" name="Footer Placeholder 5">
            <a:extLst>
              <a:ext uri="{FF2B5EF4-FFF2-40B4-BE49-F238E27FC236}">
                <a16:creationId xmlns:a16="http://schemas.microsoft.com/office/drawing/2014/main" id="{0292E7AC-FAC3-8FA6-8572-71F40AE02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F6CBA1-20FC-3B1E-A6D1-89DCBA6CB2B4}"/>
              </a:ext>
            </a:extLst>
          </p:cNvPr>
          <p:cNvSpPr>
            <a:spLocks noGrp="1"/>
          </p:cNvSpPr>
          <p:nvPr>
            <p:ph type="sldNum" sz="quarter" idx="12"/>
          </p:nvPr>
        </p:nvSpPr>
        <p:spPr/>
        <p:txBody>
          <a:bodyPr/>
          <a:lstStyle/>
          <a:p>
            <a:fld id="{7780A62A-208B-4900-B46E-132703DC522E}" type="slidenum">
              <a:rPr lang="en-GB" smtClean="0"/>
              <a:t>‹#›</a:t>
            </a:fld>
            <a:endParaRPr lang="en-GB"/>
          </a:p>
        </p:txBody>
      </p:sp>
    </p:spTree>
    <p:extLst>
      <p:ext uri="{BB962C8B-B14F-4D97-AF65-F5344CB8AC3E}">
        <p14:creationId xmlns:p14="http://schemas.microsoft.com/office/powerpoint/2010/main" val="309988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61182-4923-D9CE-9CB5-51D6C8EB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283A3AF-7EA0-46DD-5A47-795537C23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41037B6-0E4A-EF94-16B8-E0DB84446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505A5A-E45C-400B-901B-5C11D318B268}" type="datetimeFigureOut">
              <a:rPr lang="en-GB" smtClean="0"/>
              <a:t>21/01/2025</a:t>
            </a:fld>
            <a:endParaRPr lang="en-GB"/>
          </a:p>
        </p:txBody>
      </p:sp>
      <p:sp>
        <p:nvSpPr>
          <p:cNvPr id="5" name="Footer Placeholder 4">
            <a:extLst>
              <a:ext uri="{FF2B5EF4-FFF2-40B4-BE49-F238E27FC236}">
                <a16:creationId xmlns:a16="http://schemas.microsoft.com/office/drawing/2014/main" id="{B3BC6E76-FC88-21DA-F380-1A881E73E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E1066C5-02FF-ADD0-CE85-C76434A1A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80A62A-208B-4900-B46E-132703DC522E}" type="slidenum">
              <a:rPr lang="en-GB" smtClean="0"/>
              <a:t>‹#›</a:t>
            </a:fld>
            <a:endParaRPr lang="en-GB"/>
          </a:p>
        </p:txBody>
      </p:sp>
    </p:spTree>
    <p:extLst>
      <p:ext uri="{BB962C8B-B14F-4D97-AF65-F5344CB8AC3E}">
        <p14:creationId xmlns:p14="http://schemas.microsoft.com/office/powerpoint/2010/main" val="20811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008A-7C71-0BA6-932F-4CF4BDCA35CD}"/>
              </a:ext>
            </a:extLst>
          </p:cNvPr>
          <p:cNvSpPr>
            <a:spLocks noGrp="1"/>
          </p:cNvSpPr>
          <p:nvPr>
            <p:ph type="ctrTitle"/>
          </p:nvPr>
        </p:nvSpPr>
        <p:spPr/>
        <p:txBody>
          <a:bodyPr/>
          <a:lstStyle/>
          <a:p>
            <a:r>
              <a:rPr lang="en-GB" dirty="0"/>
              <a:t>Performance of Sequence vs </a:t>
            </a:r>
            <a:r>
              <a:rPr lang="en-GB" dirty="0" err="1"/>
              <a:t>ArrayList</a:t>
            </a:r>
            <a:endParaRPr lang="en-GB" dirty="0"/>
          </a:p>
        </p:txBody>
      </p:sp>
      <p:sp>
        <p:nvSpPr>
          <p:cNvPr id="3" name="Subtitle 2">
            <a:extLst>
              <a:ext uri="{FF2B5EF4-FFF2-40B4-BE49-F238E27FC236}">
                <a16:creationId xmlns:a16="http://schemas.microsoft.com/office/drawing/2014/main" id="{9D27878F-5C95-A2EF-FD0E-8089D12D57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0032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9F82-FDD8-13D9-3A8D-161FF3D50583}"/>
              </a:ext>
            </a:extLst>
          </p:cNvPr>
          <p:cNvSpPr>
            <a:spLocks noGrp="1"/>
          </p:cNvSpPr>
          <p:nvPr>
            <p:ph type="title"/>
          </p:nvPr>
        </p:nvSpPr>
        <p:spPr/>
        <p:txBody>
          <a:bodyPr/>
          <a:lstStyle/>
          <a:p>
            <a:r>
              <a:rPr lang="en-GB" dirty="0"/>
              <a:t>Add vs Append</a:t>
            </a:r>
          </a:p>
        </p:txBody>
      </p:sp>
      <p:pic>
        <p:nvPicPr>
          <p:cNvPr id="11" name="Content Placeholder 10" descr="A graph with blue and orange lines&#10;&#10;Description automatically generated">
            <a:extLst>
              <a:ext uri="{FF2B5EF4-FFF2-40B4-BE49-F238E27FC236}">
                <a16:creationId xmlns:a16="http://schemas.microsoft.com/office/drawing/2014/main" id="{01C60269-5062-9090-9261-E5A817C55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200" y="1690688"/>
            <a:ext cx="5257800" cy="3943350"/>
          </a:xfrm>
        </p:spPr>
      </p:pic>
      <p:sp>
        <p:nvSpPr>
          <p:cNvPr id="12" name="TextBox 11">
            <a:extLst>
              <a:ext uri="{FF2B5EF4-FFF2-40B4-BE49-F238E27FC236}">
                <a16:creationId xmlns:a16="http://schemas.microsoft.com/office/drawing/2014/main" id="{D855F9FD-74D8-47F0-E036-A9DA328BCF79}"/>
              </a:ext>
            </a:extLst>
          </p:cNvPr>
          <p:cNvSpPr txBox="1"/>
          <p:nvPr/>
        </p:nvSpPr>
        <p:spPr>
          <a:xfrm>
            <a:off x="304800" y="1475874"/>
            <a:ext cx="6208295" cy="3970318"/>
          </a:xfrm>
          <a:prstGeom prst="rect">
            <a:avLst/>
          </a:prstGeom>
          <a:noFill/>
        </p:spPr>
        <p:txBody>
          <a:bodyPr wrap="square" rtlCol="0">
            <a:spAutoFit/>
          </a:bodyPr>
          <a:lstStyle/>
          <a:p>
            <a:r>
              <a:rPr lang="en-GB" dirty="0"/>
              <a:t>This is 1000 items being appended to both a sequence and an </a:t>
            </a:r>
            <a:r>
              <a:rPr lang="en-GB" dirty="0" err="1"/>
              <a:t>ArrayList</a:t>
            </a:r>
            <a:r>
              <a:rPr lang="en-GB" dirty="0"/>
              <a:t>. The Sequence has no information about what is about to be appended, and no parameters have been specified. Speedup may be possible given an initial size of 1000 as no reformatting is needed. Or even possibly a growth factor bigger than 1.5x.</a:t>
            </a:r>
          </a:p>
          <a:p>
            <a:r>
              <a:rPr lang="en-GB" dirty="0"/>
              <a:t>The measurement here is done in two forks and run 10 times. Data plotted is the OPS/</a:t>
            </a:r>
            <a:r>
              <a:rPr lang="en-GB" dirty="0" err="1"/>
              <a:t>ms</a:t>
            </a:r>
            <a:r>
              <a:rPr lang="en-GB" dirty="0"/>
              <a:t>. The </a:t>
            </a:r>
            <a:r>
              <a:rPr lang="en-GB" dirty="0" err="1"/>
              <a:t>ArrayList</a:t>
            </a:r>
            <a:r>
              <a:rPr lang="en-GB" dirty="0"/>
              <a:t> has an average difference of 36.406260702470064 compared to the sequence. This means that a full 36 more operations can be carried out per </a:t>
            </a:r>
            <a:r>
              <a:rPr lang="en-GB" dirty="0" err="1"/>
              <a:t>ms</a:t>
            </a:r>
            <a:r>
              <a:rPr lang="en-GB" dirty="0"/>
              <a:t> on the </a:t>
            </a:r>
            <a:r>
              <a:rPr lang="en-GB" dirty="0" err="1"/>
              <a:t>ArrayList</a:t>
            </a:r>
            <a:r>
              <a:rPr lang="en-GB" dirty="0"/>
              <a:t>. This equates to 36,000 more add operations can be performed.</a:t>
            </a:r>
          </a:p>
          <a:p>
            <a:r>
              <a:rPr lang="en-GB" dirty="0"/>
              <a:t>This however is much better when we consider keeping items sorted in the array with our next example.</a:t>
            </a:r>
          </a:p>
        </p:txBody>
      </p:sp>
    </p:spTree>
    <p:extLst>
      <p:ext uri="{BB962C8B-B14F-4D97-AF65-F5344CB8AC3E}">
        <p14:creationId xmlns:p14="http://schemas.microsoft.com/office/powerpoint/2010/main" val="175930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69A7-009B-25A3-0365-2482C008158D}"/>
              </a:ext>
            </a:extLst>
          </p:cNvPr>
          <p:cNvSpPr>
            <a:spLocks noGrp="1"/>
          </p:cNvSpPr>
          <p:nvPr>
            <p:ph type="title"/>
          </p:nvPr>
        </p:nvSpPr>
        <p:spPr/>
        <p:txBody>
          <a:bodyPr/>
          <a:lstStyle/>
          <a:p>
            <a:r>
              <a:rPr lang="en-GB" dirty="0" err="1"/>
              <a:t>sortOnwards</a:t>
            </a:r>
            <a:r>
              <a:rPr lang="en-GB" dirty="0"/>
              <a:t> vs </a:t>
            </a:r>
            <a:r>
              <a:rPr lang="en-GB" dirty="0" err="1"/>
              <a:t>Collections.Sort</a:t>
            </a:r>
            <a:r>
              <a:rPr lang="en-GB" dirty="0"/>
              <a:t>() each time</a:t>
            </a:r>
          </a:p>
        </p:txBody>
      </p:sp>
      <p:pic>
        <p:nvPicPr>
          <p:cNvPr id="5" name="Picture 4" descr="A graph with orange lines and black text&#10;&#10;Description automatically generated">
            <a:extLst>
              <a:ext uri="{FF2B5EF4-FFF2-40B4-BE49-F238E27FC236}">
                <a16:creationId xmlns:a16="http://schemas.microsoft.com/office/drawing/2014/main" id="{5817FF34-6C4C-B3B7-D5A1-16299472E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32818"/>
            <a:ext cx="5852172" cy="4389129"/>
          </a:xfrm>
          <a:prstGeom prst="rect">
            <a:avLst/>
          </a:prstGeom>
        </p:spPr>
      </p:pic>
      <p:sp>
        <p:nvSpPr>
          <p:cNvPr id="6" name="TextBox 5">
            <a:extLst>
              <a:ext uri="{FF2B5EF4-FFF2-40B4-BE49-F238E27FC236}">
                <a16:creationId xmlns:a16="http://schemas.microsoft.com/office/drawing/2014/main" id="{5BEA3401-8CF3-1EA7-381F-0BF410C29668}"/>
              </a:ext>
            </a:extLst>
          </p:cNvPr>
          <p:cNvSpPr txBox="1"/>
          <p:nvPr/>
        </p:nvSpPr>
        <p:spPr>
          <a:xfrm>
            <a:off x="304800" y="1475874"/>
            <a:ext cx="6208295" cy="4247317"/>
          </a:xfrm>
          <a:prstGeom prst="rect">
            <a:avLst/>
          </a:prstGeom>
          <a:noFill/>
        </p:spPr>
        <p:txBody>
          <a:bodyPr wrap="square" rtlCol="0">
            <a:spAutoFit/>
          </a:bodyPr>
          <a:lstStyle/>
          <a:p>
            <a:r>
              <a:rPr lang="en-GB" dirty="0"/>
              <a:t>Here we are appending data to an </a:t>
            </a:r>
            <a:r>
              <a:rPr lang="en-GB" dirty="0" err="1"/>
              <a:t>ArrayList</a:t>
            </a:r>
            <a:r>
              <a:rPr lang="en-GB" dirty="0"/>
              <a:t> and Sequence in order of the loop (1000 times adding I each time). Then calling sort in order to keep the list sorted. Granted here the Array is already sorted but this calculation would be slower if the data was random. With the sequence we can call the .</a:t>
            </a:r>
            <a:r>
              <a:rPr lang="en-GB" dirty="0" err="1"/>
              <a:t>sortOnwards</a:t>
            </a:r>
            <a:r>
              <a:rPr lang="en-GB" dirty="0"/>
              <a:t>() function which will allow the list to use insertion order to place the elements. Speeding up checking if the list is in order and simply placing the item where it should be. This could be done with the </a:t>
            </a:r>
            <a:r>
              <a:rPr lang="en-GB" dirty="0" err="1"/>
              <a:t>ArrayList</a:t>
            </a:r>
            <a:r>
              <a:rPr lang="en-GB" dirty="0"/>
              <a:t> but would require some infrastructure to be setup. Here we don’t need to do anything like that. We can simply just call a method and let the structure do this for us. We are talking about an average difference of 27.233749193648855 of about 27,000 operations on a Sequence of 1000 items being appended in ascending order.</a:t>
            </a:r>
          </a:p>
        </p:txBody>
      </p:sp>
    </p:spTree>
    <p:extLst>
      <p:ext uri="{BB962C8B-B14F-4D97-AF65-F5344CB8AC3E}">
        <p14:creationId xmlns:p14="http://schemas.microsoft.com/office/powerpoint/2010/main" val="172661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1D23-43F6-0152-C42D-8CD8ADD61BF9}"/>
              </a:ext>
            </a:extLst>
          </p:cNvPr>
          <p:cNvSpPr>
            <a:spLocks noGrp="1"/>
          </p:cNvSpPr>
          <p:nvPr>
            <p:ph type="title"/>
          </p:nvPr>
        </p:nvSpPr>
        <p:spPr/>
        <p:txBody>
          <a:bodyPr/>
          <a:lstStyle/>
          <a:p>
            <a:r>
              <a:rPr lang="en-GB" dirty="0"/>
              <a:t>Change to using </a:t>
            </a:r>
            <a:r>
              <a:rPr lang="en-GB" dirty="0" err="1"/>
              <a:t>BinarySearch</a:t>
            </a:r>
            <a:r>
              <a:rPr lang="en-GB" dirty="0"/>
              <a:t> for insertion</a:t>
            </a:r>
          </a:p>
        </p:txBody>
      </p:sp>
      <p:sp>
        <p:nvSpPr>
          <p:cNvPr id="4" name="TextBox 3">
            <a:extLst>
              <a:ext uri="{FF2B5EF4-FFF2-40B4-BE49-F238E27FC236}">
                <a16:creationId xmlns:a16="http://schemas.microsoft.com/office/drawing/2014/main" id="{7E3181F2-54D0-08A4-AF1B-CEDA4D72530A}"/>
              </a:ext>
            </a:extLst>
          </p:cNvPr>
          <p:cNvSpPr txBox="1"/>
          <p:nvPr/>
        </p:nvSpPr>
        <p:spPr>
          <a:xfrm>
            <a:off x="304800" y="1475874"/>
            <a:ext cx="6208295" cy="1477328"/>
          </a:xfrm>
          <a:prstGeom prst="rect">
            <a:avLst/>
          </a:prstGeom>
          <a:noFill/>
        </p:spPr>
        <p:txBody>
          <a:bodyPr wrap="square" rtlCol="0">
            <a:spAutoFit/>
          </a:bodyPr>
          <a:lstStyle/>
          <a:p>
            <a:r>
              <a:rPr lang="en-GB" dirty="0"/>
              <a:t>This sees a significant speedup in performance for the </a:t>
            </a:r>
            <a:r>
              <a:rPr lang="en-GB" dirty="0" err="1"/>
              <a:t>arrayList</a:t>
            </a:r>
            <a:r>
              <a:rPr lang="en-GB" dirty="0"/>
              <a:t> but it does however require much more infrastructure in order to create the same effect. The graph shows the raw data plotted. And below the required code to execute this.</a:t>
            </a:r>
          </a:p>
        </p:txBody>
      </p:sp>
      <p:pic>
        <p:nvPicPr>
          <p:cNvPr id="6" name="Picture 5" descr="A graph with blue and orange lines&#10;&#10;Description automatically generated">
            <a:extLst>
              <a:ext uri="{FF2B5EF4-FFF2-40B4-BE49-F238E27FC236}">
                <a16:creationId xmlns:a16="http://schemas.microsoft.com/office/drawing/2014/main" id="{5F216265-2EE9-132A-A658-FCB81D66F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28" y="1475874"/>
            <a:ext cx="5852172" cy="4389129"/>
          </a:xfrm>
          <a:prstGeom prst="rect">
            <a:avLst/>
          </a:prstGeom>
        </p:spPr>
      </p:pic>
      <p:pic>
        <p:nvPicPr>
          <p:cNvPr id="8" name="Picture 7">
            <a:extLst>
              <a:ext uri="{FF2B5EF4-FFF2-40B4-BE49-F238E27FC236}">
                <a16:creationId xmlns:a16="http://schemas.microsoft.com/office/drawing/2014/main" id="{7FD609B9-7FF3-96A1-2C66-076C7A3D1757}"/>
              </a:ext>
            </a:extLst>
          </p:cNvPr>
          <p:cNvPicPr>
            <a:picLocks noChangeAspect="1"/>
          </p:cNvPicPr>
          <p:nvPr/>
        </p:nvPicPr>
        <p:blipFill>
          <a:blip r:embed="rId3"/>
          <a:stretch>
            <a:fillRect/>
          </a:stretch>
        </p:blipFill>
        <p:spPr>
          <a:xfrm>
            <a:off x="447991" y="3076008"/>
            <a:ext cx="4096322" cy="1657581"/>
          </a:xfrm>
          <a:prstGeom prst="rect">
            <a:avLst/>
          </a:prstGeom>
        </p:spPr>
      </p:pic>
      <p:pic>
        <p:nvPicPr>
          <p:cNvPr id="10" name="Picture 9">
            <a:extLst>
              <a:ext uri="{FF2B5EF4-FFF2-40B4-BE49-F238E27FC236}">
                <a16:creationId xmlns:a16="http://schemas.microsoft.com/office/drawing/2014/main" id="{18B9A3FF-A1F3-A72F-E4BD-ADEB8274E974}"/>
              </a:ext>
            </a:extLst>
          </p:cNvPr>
          <p:cNvPicPr>
            <a:picLocks noChangeAspect="1"/>
          </p:cNvPicPr>
          <p:nvPr/>
        </p:nvPicPr>
        <p:blipFill>
          <a:blip r:embed="rId4"/>
          <a:stretch>
            <a:fillRect/>
          </a:stretch>
        </p:blipFill>
        <p:spPr>
          <a:xfrm>
            <a:off x="447991" y="4856395"/>
            <a:ext cx="3343742" cy="895475"/>
          </a:xfrm>
          <a:prstGeom prst="rect">
            <a:avLst/>
          </a:prstGeom>
        </p:spPr>
      </p:pic>
    </p:spTree>
    <p:extLst>
      <p:ext uri="{BB962C8B-B14F-4D97-AF65-F5344CB8AC3E}">
        <p14:creationId xmlns:p14="http://schemas.microsoft.com/office/powerpoint/2010/main" val="163914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8CB0-990B-2A7B-C723-DCA64EC93460}"/>
              </a:ext>
            </a:extLst>
          </p:cNvPr>
          <p:cNvSpPr>
            <a:spLocks noGrp="1"/>
          </p:cNvSpPr>
          <p:nvPr>
            <p:ph type="title"/>
          </p:nvPr>
        </p:nvSpPr>
        <p:spPr/>
        <p:txBody>
          <a:bodyPr/>
          <a:lstStyle/>
          <a:p>
            <a:r>
              <a:rPr lang="en-GB" dirty="0"/>
              <a:t>Sorted Non-Sorted Comparison 221224-2330.json</a:t>
            </a:r>
          </a:p>
        </p:txBody>
      </p:sp>
      <p:pic>
        <p:nvPicPr>
          <p:cNvPr id="5" name="Picture 4" descr="A graph with different colored lines&#10;&#10;Description automatically generated">
            <a:extLst>
              <a:ext uri="{FF2B5EF4-FFF2-40B4-BE49-F238E27FC236}">
                <a16:creationId xmlns:a16="http://schemas.microsoft.com/office/drawing/2014/main" id="{66EB98D2-D06B-235E-06D5-B76754FCF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57395"/>
            <a:ext cx="5751587" cy="4297689"/>
          </a:xfrm>
          <a:prstGeom prst="rect">
            <a:avLst/>
          </a:prstGeom>
        </p:spPr>
      </p:pic>
    </p:spTree>
    <p:extLst>
      <p:ext uri="{BB962C8B-B14F-4D97-AF65-F5344CB8AC3E}">
        <p14:creationId xmlns:p14="http://schemas.microsoft.com/office/powerpoint/2010/main" val="344738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DF5F-1C28-817A-85E3-C4A83C50C29A}"/>
              </a:ext>
            </a:extLst>
          </p:cNvPr>
          <p:cNvSpPr>
            <a:spLocks noGrp="1"/>
          </p:cNvSpPr>
          <p:nvPr>
            <p:ph type="title"/>
          </p:nvPr>
        </p:nvSpPr>
        <p:spPr/>
        <p:txBody>
          <a:bodyPr/>
          <a:lstStyle/>
          <a:p>
            <a:r>
              <a:rPr lang="en-GB" dirty="0"/>
              <a:t>Same as previous page – emphasis on closeness</a:t>
            </a:r>
          </a:p>
        </p:txBody>
      </p:sp>
      <p:pic>
        <p:nvPicPr>
          <p:cNvPr id="5" name="Picture 4" descr="A graph with blue and orange lines&#10;&#10;Description automatically generated">
            <a:extLst>
              <a:ext uri="{FF2B5EF4-FFF2-40B4-BE49-F238E27FC236}">
                <a16:creationId xmlns:a16="http://schemas.microsoft.com/office/drawing/2014/main" id="{5D794F58-A2DD-0A22-F49F-48A721B30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31202"/>
            <a:ext cx="5852172" cy="4389129"/>
          </a:xfrm>
          <a:prstGeom prst="rect">
            <a:avLst/>
          </a:prstGeom>
        </p:spPr>
      </p:pic>
    </p:spTree>
    <p:extLst>
      <p:ext uri="{BB962C8B-B14F-4D97-AF65-F5344CB8AC3E}">
        <p14:creationId xmlns:p14="http://schemas.microsoft.com/office/powerpoint/2010/main" val="49655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1207-07B3-7A39-8ED5-EA2CAC58FE8E}"/>
              </a:ext>
            </a:extLst>
          </p:cNvPr>
          <p:cNvSpPr>
            <a:spLocks noGrp="1"/>
          </p:cNvSpPr>
          <p:nvPr>
            <p:ph type="title"/>
          </p:nvPr>
        </p:nvSpPr>
        <p:spPr/>
        <p:txBody>
          <a:bodyPr/>
          <a:lstStyle/>
          <a:p>
            <a:r>
              <a:rPr lang="en-GB" dirty="0"/>
              <a:t>Different initial starting amounts</a:t>
            </a:r>
          </a:p>
        </p:txBody>
      </p:sp>
      <p:pic>
        <p:nvPicPr>
          <p:cNvPr id="5" name="Picture 4" descr="A graph of different colored lines&#10;&#10;Description automatically generated">
            <a:extLst>
              <a:ext uri="{FF2B5EF4-FFF2-40B4-BE49-F238E27FC236}">
                <a16:creationId xmlns:a16="http://schemas.microsoft.com/office/drawing/2014/main" id="{88B00C01-54CC-4FCB-AD14-3EE1F140A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6006"/>
            <a:ext cx="5852172" cy="4389129"/>
          </a:xfrm>
          <a:prstGeom prst="rect">
            <a:avLst/>
          </a:prstGeom>
        </p:spPr>
      </p:pic>
      <p:sp>
        <p:nvSpPr>
          <p:cNvPr id="6" name="TextBox 5">
            <a:extLst>
              <a:ext uri="{FF2B5EF4-FFF2-40B4-BE49-F238E27FC236}">
                <a16:creationId xmlns:a16="http://schemas.microsoft.com/office/drawing/2014/main" id="{2968D2DB-CE3C-56FE-10AD-F38287AD3E96}"/>
              </a:ext>
            </a:extLst>
          </p:cNvPr>
          <p:cNvSpPr txBox="1"/>
          <p:nvPr/>
        </p:nvSpPr>
        <p:spPr>
          <a:xfrm>
            <a:off x="6690372" y="2136808"/>
            <a:ext cx="4956196" cy="1754326"/>
          </a:xfrm>
          <a:prstGeom prst="rect">
            <a:avLst/>
          </a:prstGeom>
          <a:noFill/>
        </p:spPr>
        <p:txBody>
          <a:bodyPr wrap="square" rtlCol="0">
            <a:spAutoFit/>
          </a:bodyPr>
          <a:lstStyle/>
          <a:p>
            <a:r>
              <a:rPr lang="en-GB" dirty="0"/>
              <a:t>This shows the performance with some kind of knowledge about what is about to be appended. 100 shows no knowledge. 500 shows that we know it will be at least 500 items but could be more. 1000 shows that we know it will be at most 1000 items appended to the array.</a:t>
            </a:r>
          </a:p>
        </p:txBody>
      </p:sp>
    </p:spTree>
    <p:extLst>
      <p:ext uri="{BB962C8B-B14F-4D97-AF65-F5344CB8AC3E}">
        <p14:creationId xmlns:p14="http://schemas.microsoft.com/office/powerpoint/2010/main" val="203807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445</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Performance of Sequence vs ArrayList</vt:lpstr>
      <vt:lpstr>Add vs Append</vt:lpstr>
      <vt:lpstr>sortOnwards vs Collections.Sort() each time</vt:lpstr>
      <vt:lpstr>Change to using BinarySearch for insertion</vt:lpstr>
      <vt:lpstr>Sorted Non-Sorted Comparison 221224-2330.json</vt:lpstr>
      <vt:lpstr>Same as previous page – emphasis on closeness</vt:lpstr>
      <vt:lpstr>Different initial starting amounts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Rhys Walker</dc:creator>
  <cp:lastModifiedBy>Rhys Walker</cp:lastModifiedBy>
  <cp:revision>20</cp:revision>
  <dcterms:created xsi:type="dcterms:W3CDTF">2024-12-23T16:53:45Z</dcterms:created>
  <dcterms:modified xsi:type="dcterms:W3CDTF">2025-01-21T13:40:44Z</dcterms:modified>
</cp:coreProperties>
</file>