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E249-FAA8-C714-069E-5429117189E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8452EF4A-9BB4-12F0-03E4-04F93BC8EA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869AC2D-9BE7-6E6C-0C03-17FF26347791}"/>
              </a:ext>
            </a:extLst>
          </p:cNvPr>
          <p:cNvSpPr>
            <a:spLocks noGrp="1"/>
          </p:cNvSpPr>
          <p:nvPr>
            <p:ph type="dt" sz="half" idx="10"/>
          </p:nvPr>
        </p:nvSpPr>
        <p:spPr/>
        <p:txBody>
          <a:bodyPr/>
          <a:lstStyle/>
          <a:p>
            <a:fld id="{B4F9FA31-2E9E-459C-9F55-F46D9FF12D7C}" type="datetimeFigureOut">
              <a:rPr lang="en-GB" smtClean="0"/>
              <a:t>22/01/2025</a:t>
            </a:fld>
            <a:endParaRPr lang="en-GB"/>
          </a:p>
        </p:txBody>
      </p:sp>
      <p:sp>
        <p:nvSpPr>
          <p:cNvPr id="5" name="Footer Placeholder 4">
            <a:extLst>
              <a:ext uri="{FF2B5EF4-FFF2-40B4-BE49-F238E27FC236}">
                <a16:creationId xmlns:a16="http://schemas.microsoft.com/office/drawing/2014/main" id="{7D4B9C15-2B37-AAED-698E-CE2C298013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C2C4BF-2E18-9B7B-C31A-A2C5E37734AB}"/>
              </a:ext>
            </a:extLst>
          </p:cNvPr>
          <p:cNvSpPr>
            <a:spLocks noGrp="1"/>
          </p:cNvSpPr>
          <p:nvPr>
            <p:ph type="sldNum" sz="quarter" idx="12"/>
          </p:nvPr>
        </p:nvSpPr>
        <p:spPr/>
        <p:txBody>
          <a:bodyPr/>
          <a:lstStyle/>
          <a:p>
            <a:fld id="{EE2C45BB-F3B0-4535-9D52-B5C9AA6DF92C}" type="slidenum">
              <a:rPr lang="en-GB" smtClean="0"/>
              <a:t>‹#›</a:t>
            </a:fld>
            <a:endParaRPr lang="en-GB"/>
          </a:p>
        </p:txBody>
      </p:sp>
    </p:spTree>
    <p:extLst>
      <p:ext uri="{BB962C8B-B14F-4D97-AF65-F5344CB8AC3E}">
        <p14:creationId xmlns:p14="http://schemas.microsoft.com/office/powerpoint/2010/main" val="4193937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38AA5-B9C2-6B0F-C9CE-1AC5CFF3395B}"/>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031A17BC-873E-93DC-45CB-B30D7ADBC9C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FA887F9-8391-3BEB-B6B7-5B5CC0F0BC40}"/>
              </a:ext>
            </a:extLst>
          </p:cNvPr>
          <p:cNvSpPr>
            <a:spLocks noGrp="1"/>
          </p:cNvSpPr>
          <p:nvPr>
            <p:ph type="dt" sz="half" idx="10"/>
          </p:nvPr>
        </p:nvSpPr>
        <p:spPr/>
        <p:txBody>
          <a:bodyPr/>
          <a:lstStyle/>
          <a:p>
            <a:fld id="{B4F9FA31-2E9E-459C-9F55-F46D9FF12D7C}" type="datetimeFigureOut">
              <a:rPr lang="en-GB" smtClean="0"/>
              <a:t>22/01/2025</a:t>
            </a:fld>
            <a:endParaRPr lang="en-GB"/>
          </a:p>
        </p:txBody>
      </p:sp>
      <p:sp>
        <p:nvSpPr>
          <p:cNvPr id="5" name="Footer Placeholder 4">
            <a:extLst>
              <a:ext uri="{FF2B5EF4-FFF2-40B4-BE49-F238E27FC236}">
                <a16:creationId xmlns:a16="http://schemas.microsoft.com/office/drawing/2014/main" id="{8CDF91FF-8DAC-FADF-CAC1-7C03CED157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6C3D1A-C925-EC30-125E-3A356BB048D8}"/>
              </a:ext>
            </a:extLst>
          </p:cNvPr>
          <p:cNvSpPr>
            <a:spLocks noGrp="1"/>
          </p:cNvSpPr>
          <p:nvPr>
            <p:ph type="sldNum" sz="quarter" idx="12"/>
          </p:nvPr>
        </p:nvSpPr>
        <p:spPr/>
        <p:txBody>
          <a:bodyPr/>
          <a:lstStyle/>
          <a:p>
            <a:fld id="{EE2C45BB-F3B0-4535-9D52-B5C9AA6DF92C}" type="slidenum">
              <a:rPr lang="en-GB" smtClean="0"/>
              <a:t>‹#›</a:t>
            </a:fld>
            <a:endParaRPr lang="en-GB"/>
          </a:p>
        </p:txBody>
      </p:sp>
    </p:spTree>
    <p:extLst>
      <p:ext uri="{BB962C8B-B14F-4D97-AF65-F5344CB8AC3E}">
        <p14:creationId xmlns:p14="http://schemas.microsoft.com/office/powerpoint/2010/main" val="123913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7EAB45-44F8-3453-FCFB-EF978AE1E3D3}"/>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BEB5FD0-1B2E-0873-AAB7-62A45EB56DD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7177F6F-C8EE-70E8-959E-D3D3C72CF696}"/>
              </a:ext>
            </a:extLst>
          </p:cNvPr>
          <p:cNvSpPr>
            <a:spLocks noGrp="1"/>
          </p:cNvSpPr>
          <p:nvPr>
            <p:ph type="dt" sz="half" idx="10"/>
          </p:nvPr>
        </p:nvSpPr>
        <p:spPr/>
        <p:txBody>
          <a:bodyPr/>
          <a:lstStyle/>
          <a:p>
            <a:fld id="{B4F9FA31-2E9E-459C-9F55-F46D9FF12D7C}" type="datetimeFigureOut">
              <a:rPr lang="en-GB" smtClean="0"/>
              <a:t>22/01/2025</a:t>
            </a:fld>
            <a:endParaRPr lang="en-GB"/>
          </a:p>
        </p:txBody>
      </p:sp>
      <p:sp>
        <p:nvSpPr>
          <p:cNvPr id="5" name="Footer Placeholder 4">
            <a:extLst>
              <a:ext uri="{FF2B5EF4-FFF2-40B4-BE49-F238E27FC236}">
                <a16:creationId xmlns:a16="http://schemas.microsoft.com/office/drawing/2014/main" id="{CE3B6E7E-7B90-08E0-62C0-169D78A489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AF73A8-F3A0-FE96-35C3-235DF5469B88}"/>
              </a:ext>
            </a:extLst>
          </p:cNvPr>
          <p:cNvSpPr>
            <a:spLocks noGrp="1"/>
          </p:cNvSpPr>
          <p:nvPr>
            <p:ph type="sldNum" sz="quarter" idx="12"/>
          </p:nvPr>
        </p:nvSpPr>
        <p:spPr/>
        <p:txBody>
          <a:bodyPr/>
          <a:lstStyle/>
          <a:p>
            <a:fld id="{EE2C45BB-F3B0-4535-9D52-B5C9AA6DF92C}" type="slidenum">
              <a:rPr lang="en-GB" smtClean="0"/>
              <a:t>‹#›</a:t>
            </a:fld>
            <a:endParaRPr lang="en-GB"/>
          </a:p>
        </p:txBody>
      </p:sp>
    </p:spTree>
    <p:extLst>
      <p:ext uri="{BB962C8B-B14F-4D97-AF65-F5344CB8AC3E}">
        <p14:creationId xmlns:p14="http://schemas.microsoft.com/office/powerpoint/2010/main" val="75258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B7FCB-4C68-CC79-D2D4-A3F054F1D8C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B2EC355-0695-D72A-313F-3E1F23549AD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CFBA9AB-AC90-1BCE-616E-4E57C28FFADD}"/>
              </a:ext>
            </a:extLst>
          </p:cNvPr>
          <p:cNvSpPr>
            <a:spLocks noGrp="1"/>
          </p:cNvSpPr>
          <p:nvPr>
            <p:ph type="dt" sz="half" idx="10"/>
          </p:nvPr>
        </p:nvSpPr>
        <p:spPr/>
        <p:txBody>
          <a:bodyPr/>
          <a:lstStyle/>
          <a:p>
            <a:fld id="{B4F9FA31-2E9E-459C-9F55-F46D9FF12D7C}" type="datetimeFigureOut">
              <a:rPr lang="en-GB" smtClean="0"/>
              <a:t>22/01/2025</a:t>
            </a:fld>
            <a:endParaRPr lang="en-GB"/>
          </a:p>
        </p:txBody>
      </p:sp>
      <p:sp>
        <p:nvSpPr>
          <p:cNvPr id="5" name="Footer Placeholder 4">
            <a:extLst>
              <a:ext uri="{FF2B5EF4-FFF2-40B4-BE49-F238E27FC236}">
                <a16:creationId xmlns:a16="http://schemas.microsoft.com/office/drawing/2014/main" id="{96196AE4-BF5C-D63F-0336-BB39C09B13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BF5C68-E770-1F31-871C-A3197E125548}"/>
              </a:ext>
            </a:extLst>
          </p:cNvPr>
          <p:cNvSpPr>
            <a:spLocks noGrp="1"/>
          </p:cNvSpPr>
          <p:nvPr>
            <p:ph type="sldNum" sz="quarter" idx="12"/>
          </p:nvPr>
        </p:nvSpPr>
        <p:spPr/>
        <p:txBody>
          <a:bodyPr/>
          <a:lstStyle/>
          <a:p>
            <a:fld id="{EE2C45BB-F3B0-4535-9D52-B5C9AA6DF92C}" type="slidenum">
              <a:rPr lang="en-GB" smtClean="0"/>
              <a:t>‹#›</a:t>
            </a:fld>
            <a:endParaRPr lang="en-GB"/>
          </a:p>
        </p:txBody>
      </p:sp>
    </p:spTree>
    <p:extLst>
      <p:ext uri="{BB962C8B-B14F-4D97-AF65-F5344CB8AC3E}">
        <p14:creationId xmlns:p14="http://schemas.microsoft.com/office/powerpoint/2010/main" val="1809704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4049D-059E-F576-1703-6080F87F98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F3552B7-9EAB-0F78-CE2A-AD1C772408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D56C85-C848-5D81-7EC1-9A17AC1620D7}"/>
              </a:ext>
            </a:extLst>
          </p:cNvPr>
          <p:cNvSpPr>
            <a:spLocks noGrp="1"/>
          </p:cNvSpPr>
          <p:nvPr>
            <p:ph type="dt" sz="half" idx="10"/>
          </p:nvPr>
        </p:nvSpPr>
        <p:spPr/>
        <p:txBody>
          <a:bodyPr/>
          <a:lstStyle/>
          <a:p>
            <a:fld id="{B4F9FA31-2E9E-459C-9F55-F46D9FF12D7C}" type="datetimeFigureOut">
              <a:rPr lang="en-GB" smtClean="0"/>
              <a:t>22/01/2025</a:t>
            </a:fld>
            <a:endParaRPr lang="en-GB"/>
          </a:p>
        </p:txBody>
      </p:sp>
      <p:sp>
        <p:nvSpPr>
          <p:cNvPr id="5" name="Footer Placeholder 4">
            <a:extLst>
              <a:ext uri="{FF2B5EF4-FFF2-40B4-BE49-F238E27FC236}">
                <a16:creationId xmlns:a16="http://schemas.microsoft.com/office/drawing/2014/main" id="{25672BEC-7C8E-514C-2515-892EB0B9D2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62E4B8-AEDB-0AB7-76B5-E36A4EE2C96B}"/>
              </a:ext>
            </a:extLst>
          </p:cNvPr>
          <p:cNvSpPr>
            <a:spLocks noGrp="1"/>
          </p:cNvSpPr>
          <p:nvPr>
            <p:ph type="sldNum" sz="quarter" idx="12"/>
          </p:nvPr>
        </p:nvSpPr>
        <p:spPr/>
        <p:txBody>
          <a:bodyPr/>
          <a:lstStyle/>
          <a:p>
            <a:fld id="{EE2C45BB-F3B0-4535-9D52-B5C9AA6DF92C}" type="slidenum">
              <a:rPr lang="en-GB" smtClean="0"/>
              <a:t>‹#›</a:t>
            </a:fld>
            <a:endParaRPr lang="en-GB"/>
          </a:p>
        </p:txBody>
      </p:sp>
    </p:spTree>
    <p:extLst>
      <p:ext uri="{BB962C8B-B14F-4D97-AF65-F5344CB8AC3E}">
        <p14:creationId xmlns:p14="http://schemas.microsoft.com/office/powerpoint/2010/main" val="1275002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BB48-8D7F-F1CA-6CBD-50C119A97A6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9E0A2FF-E741-01EE-9789-FE7016AACDE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F4AC8FAE-D765-2183-D4BA-31E81FEDB69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63CE336-5B08-7746-BFAB-2EE7C7827160}"/>
              </a:ext>
            </a:extLst>
          </p:cNvPr>
          <p:cNvSpPr>
            <a:spLocks noGrp="1"/>
          </p:cNvSpPr>
          <p:nvPr>
            <p:ph type="dt" sz="half" idx="10"/>
          </p:nvPr>
        </p:nvSpPr>
        <p:spPr/>
        <p:txBody>
          <a:bodyPr/>
          <a:lstStyle/>
          <a:p>
            <a:fld id="{B4F9FA31-2E9E-459C-9F55-F46D9FF12D7C}" type="datetimeFigureOut">
              <a:rPr lang="en-GB" smtClean="0"/>
              <a:t>22/01/2025</a:t>
            </a:fld>
            <a:endParaRPr lang="en-GB"/>
          </a:p>
        </p:txBody>
      </p:sp>
      <p:sp>
        <p:nvSpPr>
          <p:cNvPr id="6" name="Footer Placeholder 5">
            <a:extLst>
              <a:ext uri="{FF2B5EF4-FFF2-40B4-BE49-F238E27FC236}">
                <a16:creationId xmlns:a16="http://schemas.microsoft.com/office/drawing/2014/main" id="{044C76C0-4575-1893-E70D-E06048B61F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12C438-65CB-20B5-AE70-8FFADA2773E6}"/>
              </a:ext>
            </a:extLst>
          </p:cNvPr>
          <p:cNvSpPr>
            <a:spLocks noGrp="1"/>
          </p:cNvSpPr>
          <p:nvPr>
            <p:ph type="sldNum" sz="quarter" idx="12"/>
          </p:nvPr>
        </p:nvSpPr>
        <p:spPr/>
        <p:txBody>
          <a:bodyPr/>
          <a:lstStyle/>
          <a:p>
            <a:fld id="{EE2C45BB-F3B0-4535-9D52-B5C9AA6DF92C}" type="slidenum">
              <a:rPr lang="en-GB" smtClean="0"/>
              <a:t>‹#›</a:t>
            </a:fld>
            <a:endParaRPr lang="en-GB"/>
          </a:p>
        </p:txBody>
      </p:sp>
    </p:spTree>
    <p:extLst>
      <p:ext uri="{BB962C8B-B14F-4D97-AF65-F5344CB8AC3E}">
        <p14:creationId xmlns:p14="http://schemas.microsoft.com/office/powerpoint/2010/main" val="384000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BEE5-96B9-CB81-97CB-A32881FCCA42}"/>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6B38DC7-925F-CCEA-EA1B-BF590CB46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E6C5FB9-C35A-EE53-DB97-76EA97F6070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CB431062-8406-65F4-60BF-D94F552690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CD4446F-9BA5-955B-5D16-35FE147FDDA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960ED470-35E4-0242-3B66-5A31B4EBE125}"/>
              </a:ext>
            </a:extLst>
          </p:cNvPr>
          <p:cNvSpPr>
            <a:spLocks noGrp="1"/>
          </p:cNvSpPr>
          <p:nvPr>
            <p:ph type="dt" sz="half" idx="10"/>
          </p:nvPr>
        </p:nvSpPr>
        <p:spPr/>
        <p:txBody>
          <a:bodyPr/>
          <a:lstStyle/>
          <a:p>
            <a:fld id="{B4F9FA31-2E9E-459C-9F55-F46D9FF12D7C}" type="datetimeFigureOut">
              <a:rPr lang="en-GB" smtClean="0"/>
              <a:t>22/01/2025</a:t>
            </a:fld>
            <a:endParaRPr lang="en-GB"/>
          </a:p>
        </p:txBody>
      </p:sp>
      <p:sp>
        <p:nvSpPr>
          <p:cNvPr id="8" name="Footer Placeholder 7">
            <a:extLst>
              <a:ext uri="{FF2B5EF4-FFF2-40B4-BE49-F238E27FC236}">
                <a16:creationId xmlns:a16="http://schemas.microsoft.com/office/drawing/2014/main" id="{F5074DB3-4273-4936-3D8B-834B4633634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BF156B2-3AA8-3F94-0C2C-6FF0A2BCF893}"/>
              </a:ext>
            </a:extLst>
          </p:cNvPr>
          <p:cNvSpPr>
            <a:spLocks noGrp="1"/>
          </p:cNvSpPr>
          <p:nvPr>
            <p:ph type="sldNum" sz="quarter" idx="12"/>
          </p:nvPr>
        </p:nvSpPr>
        <p:spPr/>
        <p:txBody>
          <a:bodyPr/>
          <a:lstStyle/>
          <a:p>
            <a:fld id="{EE2C45BB-F3B0-4535-9D52-B5C9AA6DF92C}" type="slidenum">
              <a:rPr lang="en-GB" smtClean="0"/>
              <a:t>‹#›</a:t>
            </a:fld>
            <a:endParaRPr lang="en-GB"/>
          </a:p>
        </p:txBody>
      </p:sp>
    </p:spTree>
    <p:extLst>
      <p:ext uri="{BB962C8B-B14F-4D97-AF65-F5344CB8AC3E}">
        <p14:creationId xmlns:p14="http://schemas.microsoft.com/office/powerpoint/2010/main" val="1326394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04497-D62A-2A95-DC6E-8899AC965981}"/>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02ABC95-99F8-63D2-396F-5602180D8EF8}"/>
              </a:ext>
            </a:extLst>
          </p:cNvPr>
          <p:cNvSpPr>
            <a:spLocks noGrp="1"/>
          </p:cNvSpPr>
          <p:nvPr>
            <p:ph type="dt" sz="half" idx="10"/>
          </p:nvPr>
        </p:nvSpPr>
        <p:spPr/>
        <p:txBody>
          <a:bodyPr/>
          <a:lstStyle/>
          <a:p>
            <a:fld id="{B4F9FA31-2E9E-459C-9F55-F46D9FF12D7C}" type="datetimeFigureOut">
              <a:rPr lang="en-GB" smtClean="0"/>
              <a:t>22/01/2025</a:t>
            </a:fld>
            <a:endParaRPr lang="en-GB"/>
          </a:p>
        </p:txBody>
      </p:sp>
      <p:sp>
        <p:nvSpPr>
          <p:cNvPr id="4" name="Footer Placeholder 3">
            <a:extLst>
              <a:ext uri="{FF2B5EF4-FFF2-40B4-BE49-F238E27FC236}">
                <a16:creationId xmlns:a16="http://schemas.microsoft.com/office/drawing/2014/main" id="{C369EA36-3A4F-9646-34F3-E0BD3D25F18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E4847A3-C48C-04C6-42B0-340ABAAEB0DC}"/>
              </a:ext>
            </a:extLst>
          </p:cNvPr>
          <p:cNvSpPr>
            <a:spLocks noGrp="1"/>
          </p:cNvSpPr>
          <p:nvPr>
            <p:ph type="sldNum" sz="quarter" idx="12"/>
          </p:nvPr>
        </p:nvSpPr>
        <p:spPr/>
        <p:txBody>
          <a:bodyPr/>
          <a:lstStyle/>
          <a:p>
            <a:fld id="{EE2C45BB-F3B0-4535-9D52-B5C9AA6DF92C}" type="slidenum">
              <a:rPr lang="en-GB" smtClean="0"/>
              <a:t>‹#›</a:t>
            </a:fld>
            <a:endParaRPr lang="en-GB"/>
          </a:p>
        </p:txBody>
      </p:sp>
    </p:spTree>
    <p:extLst>
      <p:ext uri="{BB962C8B-B14F-4D97-AF65-F5344CB8AC3E}">
        <p14:creationId xmlns:p14="http://schemas.microsoft.com/office/powerpoint/2010/main" val="134978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774D8-DC11-BD93-B0B3-CDE1809ADFB7}"/>
              </a:ext>
            </a:extLst>
          </p:cNvPr>
          <p:cNvSpPr>
            <a:spLocks noGrp="1"/>
          </p:cNvSpPr>
          <p:nvPr>
            <p:ph type="dt" sz="half" idx="10"/>
          </p:nvPr>
        </p:nvSpPr>
        <p:spPr/>
        <p:txBody>
          <a:bodyPr/>
          <a:lstStyle/>
          <a:p>
            <a:fld id="{B4F9FA31-2E9E-459C-9F55-F46D9FF12D7C}" type="datetimeFigureOut">
              <a:rPr lang="en-GB" smtClean="0"/>
              <a:t>22/01/2025</a:t>
            </a:fld>
            <a:endParaRPr lang="en-GB"/>
          </a:p>
        </p:txBody>
      </p:sp>
      <p:sp>
        <p:nvSpPr>
          <p:cNvPr id="3" name="Footer Placeholder 2">
            <a:extLst>
              <a:ext uri="{FF2B5EF4-FFF2-40B4-BE49-F238E27FC236}">
                <a16:creationId xmlns:a16="http://schemas.microsoft.com/office/drawing/2014/main" id="{45B5D839-4779-A84A-7BF8-E6D8D2A2791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17A9B12-0695-C6AE-19F4-50BB7670F8A1}"/>
              </a:ext>
            </a:extLst>
          </p:cNvPr>
          <p:cNvSpPr>
            <a:spLocks noGrp="1"/>
          </p:cNvSpPr>
          <p:nvPr>
            <p:ph type="sldNum" sz="quarter" idx="12"/>
          </p:nvPr>
        </p:nvSpPr>
        <p:spPr/>
        <p:txBody>
          <a:bodyPr/>
          <a:lstStyle/>
          <a:p>
            <a:fld id="{EE2C45BB-F3B0-4535-9D52-B5C9AA6DF92C}" type="slidenum">
              <a:rPr lang="en-GB" smtClean="0"/>
              <a:t>‹#›</a:t>
            </a:fld>
            <a:endParaRPr lang="en-GB"/>
          </a:p>
        </p:txBody>
      </p:sp>
    </p:spTree>
    <p:extLst>
      <p:ext uri="{BB962C8B-B14F-4D97-AF65-F5344CB8AC3E}">
        <p14:creationId xmlns:p14="http://schemas.microsoft.com/office/powerpoint/2010/main" val="202911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1272A-9C59-7CDC-A416-D6AE9109C78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AC20772-269C-BA98-6DDC-F112E9D74D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91982EC-9873-6731-6389-9C9A958F5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F152BFF-C070-1E61-A6CD-DB6AA77EAA60}"/>
              </a:ext>
            </a:extLst>
          </p:cNvPr>
          <p:cNvSpPr>
            <a:spLocks noGrp="1"/>
          </p:cNvSpPr>
          <p:nvPr>
            <p:ph type="dt" sz="half" idx="10"/>
          </p:nvPr>
        </p:nvSpPr>
        <p:spPr/>
        <p:txBody>
          <a:bodyPr/>
          <a:lstStyle/>
          <a:p>
            <a:fld id="{B4F9FA31-2E9E-459C-9F55-F46D9FF12D7C}" type="datetimeFigureOut">
              <a:rPr lang="en-GB" smtClean="0"/>
              <a:t>22/01/2025</a:t>
            </a:fld>
            <a:endParaRPr lang="en-GB"/>
          </a:p>
        </p:txBody>
      </p:sp>
      <p:sp>
        <p:nvSpPr>
          <p:cNvPr id="6" name="Footer Placeholder 5">
            <a:extLst>
              <a:ext uri="{FF2B5EF4-FFF2-40B4-BE49-F238E27FC236}">
                <a16:creationId xmlns:a16="http://schemas.microsoft.com/office/drawing/2014/main" id="{9654530E-7972-D5F1-4589-586367240AD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53F2CF-4CA2-5B90-88CB-9928A2B8EDD9}"/>
              </a:ext>
            </a:extLst>
          </p:cNvPr>
          <p:cNvSpPr>
            <a:spLocks noGrp="1"/>
          </p:cNvSpPr>
          <p:nvPr>
            <p:ph type="sldNum" sz="quarter" idx="12"/>
          </p:nvPr>
        </p:nvSpPr>
        <p:spPr/>
        <p:txBody>
          <a:bodyPr/>
          <a:lstStyle/>
          <a:p>
            <a:fld id="{EE2C45BB-F3B0-4535-9D52-B5C9AA6DF92C}" type="slidenum">
              <a:rPr lang="en-GB" smtClean="0"/>
              <a:t>‹#›</a:t>
            </a:fld>
            <a:endParaRPr lang="en-GB"/>
          </a:p>
        </p:txBody>
      </p:sp>
    </p:spTree>
    <p:extLst>
      <p:ext uri="{BB962C8B-B14F-4D97-AF65-F5344CB8AC3E}">
        <p14:creationId xmlns:p14="http://schemas.microsoft.com/office/powerpoint/2010/main" val="2795191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1E3A-E1CA-189B-B6F4-BAE53C9686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8C8D8F12-0EF7-631D-5F2E-E6D02F41D3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07E2390-98F4-9367-CACB-0915E525DB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81A2532-5F69-2809-B554-2F366FE75671}"/>
              </a:ext>
            </a:extLst>
          </p:cNvPr>
          <p:cNvSpPr>
            <a:spLocks noGrp="1"/>
          </p:cNvSpPr>
          <p:nvPr>
            <p:ph type="dt" sz="half" idx="10"/>
          </p:nvPr>
        </p:nvSpPr>
        <p:spPr/>
        <p:txBody>
          <a:bodyPr/>
          <a:lstStyle/>
          <a:p>
            <a:fld id="{B4F9FA31-2E9E-459C-9F55-F46D9FF12D7C}" type="datetimeFigureOut">
              <a:rPr lang="en-GB" smtClean="0"/>
              <a:t>22/01/2025</a:t>
            </a:fld>
            <a:endParaRPr lang="en-GB"/>
          </a:p>
        </p:txBody>
      </p:sp>
      <p:sp>
        <p:nvSpPr>
          <p:cNvPr id="6" name="Footer Placeholder 5">
            <a:extLst>
              <a:ext uri="{FF2B5EF4-FFF2-40B4-BE49-F238E27FC236}">
                <a16:creationId xmlns:a16="http://schemas.microsoft.com/office/drawing/2014/main" id="{13C4CF2C-A710-D9B7-9A50-965976751F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322B47-44D0-F680-FA6E-19A188492C1E}"/>
              </a:ext>
            </a:extLst>
          </p:cNvPr>
          <p:cNvSpPr>
            <a:spLocks noGrp="1"/>
          </p:cNvSpPr>
          <p:nvPr>
            <p:ph type="sldNum" sz="quarter" idx="12"/>
          </p:nvPr>
        </p:nvSpPr>
        <p:spPr/>
        <p:txBody>
          <a:bodyPr/>
          <a:lstStyle/>
          <a:p>
            <a:fld id="{EE2C45BB-F3B0-4535-9D52-B5C9AA6DF92C}" type="slidenum">
              <a:rPr lang="en-GB" smtClean="0"/>
              <a:t>‹#›</a:t>
            </a:fld>
            <a:endParaRPr lang="en-GB"/>
          </a:p>
        </p:txBody>
      </p:sp>
    </p:spTree>
    <p:extLst>
      <p:ext uri="{BB962C8B-B14F-4D97-AF65-F5344CB8AC3E}">
        <p14:creationId xmlns:p14="http://schemas.microsoft.com/office/powerpoint/2010/main" val="417418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5DDA5C-B821-A90A-F20C-F264752962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758D48FE-0496-8A8A-D2EE-EFE16212C6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3318AED-DB6B-0419-065B-02C9A75800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F9FA31-2E9E-459C-9F55-F46D9FF12D7C}" type="datetimeFigureOut">
              <a:rPr lang="en-GB" smtClean="0"/>
              <a:t>22/01/2025</a:t>
            </a:fld>
            <a:endParaRPr lang="en-GB"/>
          </a:p>
        </p:txBody>
      </p:sp>
      <p:sp>
        <p:nvSpPr>
          <p:cNvPr id="5" name="Footer Placeholder 4">
            <a:extLst>
              <a:ext uri="{FF2B5EF4-FFF2-40B4-BE49-F238E27FC236}">
                <a16:creationId xmlns:a16="http://schemas.microsoft.com/office/drawing/2014/main" id="{41280F9F-7C9A-BC37-0D17-F5097F67A6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0BCF250-6E30-EFC3-E7D5-E75B20D539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2C45BB-F3B0-4535-9D52-B5C9AA6DF92C}" type="slidenum">
              <a:rPr lang="en-GB" smtClean="0"/>
              <a:t>‹#›</a:t>
            </a:fld>
            <a:endParaRPr lang="en-GB"/>
          </a:p>
        </p:txBody>
      </p:sp>
    </p:spTree>
    <p:extLst>
      <p:ext uri="{BB962C8B-B14F-4D97-AF65-F5344CB8AC3E}">
        <p14:creationId xmlns:p14="http://schemas.microsoft.com/office/powerpoint/2010/main" val="31280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22BD-4435-8D3B-B138-6C5B2290A873}"/>
              </a:ext>
            </a:extLst>
          </p:cNvPr>
          <p:cNvSpPr>
            <a:spLocks noGrp="1"/>
          </p:cNvSpPr>
          <p:nvPr>
            <p:ph type="ctrTitle"/>
          </p:nvPr>
        </p:nvSpPr>
        <p:spPr/>
        <p:txBody>
          <a:bodyPr/>
          <a:lstStyle/>
          <a:p>
            <a:r>
              <a:rPr lang="en-GB" dirty="0"/>
              <a:t>Explanation of Modern Collections Library</a:t>
            </a:r>
          </a:p>
        </p:txBody>
      </p:sp>
      <p:sp>
        <p:nvSpPr>
          <p:cNvPr id="3" name="Subtitle 2">
            <a:extLst>
              <a:ext uri="{FF2B5EF4-FFF2-40B4-BE49-F238E27FC236}">
                <a16:creationId xmlns:a16="http://schemas.microsoft.com/office/drawing/2014/main" id="{FA361F89-14D3-0A13-80D5-865FD72725C3}"/>
              </a:ext>
            </a:extLst>
          </p:cNvPr>
          <p:cNvSpPr>
            <a:spLocks noGrp="1"/>
          </p:cNvSpPr>
          <p:nvPr>
            <p:ph type="subTitle" idx="1"/>
          </p:nvPr>
        </p:nvSpPr>
        <p:spPr/>
        <p:txBody>
          <a:bodyPr/>
          <a:lstStyle/>
          <a:p>
            <a:r>
              <a:rPr lang="en-GB" dirty="0"/>
              <a:t>Rhys Walker</a:t>
            </a:r>
          </a:p>
        </p:txBody>
      </p:sp>
    </p:spTree>
    <p:extLst>
      <p:ext uri="{BB962C8B-B14F-4D97-AF65-F5344CB8AC3E}">
        <p14:creationId xmlns:p14="http://schemas.microsoft.com/office/powerpoint/2010/main" val="1064611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381D-9819-0285-97C9-81DAF24F754C}"/>
              </a:ext>
            </a:extLst>
          </p:cNvPr>
          <p:cNvSpPr>
            <a:spLocks noGrp="1"/>
          </p:cNvSpPr>
          <p:nvPr>
            <p:ph type="title"/>
          </p:nvPr>
        </p:nvSpPr>
        <p:spPr/>
        <p:txBody>
          <a:bodyPr/>
          <a:lstStyle/>
          <a:p>
            <a:r>
              <a:rPr lang="en-GB" dirty="0"/>
              <a:t>Philosophy of Sequence</a:t>
            </a:r>
          </a:p>
        </p:txBody>
      </p:sp>
      <p:sp>
        <p:nvSpPr>
          <p:cNvPr id="3" name="Content Placeholder 2">
            <a:extLst>
              <a:ext uri="{FF2B5EF4-FFF2-40B4-BE49-F238E27FC236}">
                <a16:creationId xmlns:a16="http://schemas.microsoft.com/office/drawing/2014/main" id="{F149547E-10CE-0298-7FF5-980095459213}"/>
              </a:ext>
            </a:extLst>
          </p:cNvPr>
          <p:cNvSpPr>
            <a:spLocks noGrp="1"/>
          </p:cNvSpPr>
          <p:nvPr>
            <p:ph idx="1"/>
          </p:nvPr>
        </p:nvSpPr>
        <p:spPr/>
        <p:txBody>
          <a:bodyPr>
            <a:normAutofit fontScale="85000" lnSpcReduction="10000"/>
          </a:bodyPr>
          <a:lstStyle/>
          <a:p>
            <a:r>
              <a:rPr lang="en-GB" dirty="0"/>
              <a:t>The sequences performance is comparable to that of an </a:t>
            </a:r>
            <a:r>
              <a:rPr lang="en-GB" dirty="0" err="1"/>
              <a:t>ArrayList</a:t>
            </a:r>
            <a:r>
              <a:rPr lang="en-GB" dirty="0"/>
              <a:t>. Only slightly slower. But with many more features.</a:t>
            </a:r>
          </a:p>
          <a:p>
            <a:r>
              <a:rPr lang="en-GB" dirty="0"/>
              <a:t>The structure is as flexible as you want it to be. Everything is customisable. If you’re aware of a max size of your array. Great put it in the constructor. You want a different minimum growth for a small array, put it in the constructor.</a:t>
            </a:r>
          </a:p>
          <a:p>
            <a:r>
              <a:rPr lang="en-GB" dirty="0"/>
              <a:t>The more you know about the sequence the faster it can become.</a:t>
            </a:r>
          </a:p>
          <a:p>
            <a:r>
              <a:rPr lang="en-GB" dirty="0"/>
              <a:t>But beyond performance the sequence is versatile. Coming with </a:t>
            </a:r>
            <a:r>
              <a:rPr lang="en-GB" dirty="0" err="1"/>
              <a:t>builtin</a:t>
            </a:r>
            <a:r>
              <a:rPr lang="en-GB" dirty="0"/>
              <a:t> methods that other collections do not. Sorting can be done automatically.</a:t>
            </a:r>
          </a:p>
          <a:p>
            <a:r>
              <a:rPr lang="en-GB" dirty="0"/>
              <a:t>The sequence is convenient above all. It can quickly change between functioning as a queue and a stack to a sorted array in just 3 lines of code.</a:t>
            </a:r>
          </a:p>
          <a:p>
            <a:r>
              <a:rPr lang="en-GB" dirty="0"/>
              <a:t>The sequence gives you full control or no control over the internal implementation. The more experienced you are the more you can control.</a:t>
            </a:r>
          </a:p>
        </p:txBody>
      </p:sp>
    </p:spTree>
    <p:extLst>
      <p:ext uri="{BB962C8B-B14F-4D97-AF65-F5344CB8AC3E}">
        <p14:creationId xmlns:p14="http://schemas.microsoft.com/office/powerpoint/2010/main" val="154998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72BD-55F3-A172-2308-F8371B9B5209}"/>
              </a:ext>
            </a:extLst>
          </p:cNvPr>
          <p:cNvSpPr>
            <a:spLocks noGrp="1"/>
          </p:cNvSpPr>
          <p:nvPr>
            <p:ph type="title"/>
          </p:nvPr>
        </p:nvSpPr>
        <p:spPr/>
        <p:txBody>
          <a:bodyPr/>
          <a:lstStyle/>
          <a:p>
            <a:r>
              <a:rPr lang="en-GB" dirty="0"/>
              <a:t>Goal of the project</a:t>
            </a:r>
          </a:p>
        </p:txBody>
      </p:sp>
      <p:sp>
        <p:nvSpPr>
          <p:cNvPr id="3" name="Content Placeholder 2">
            <a:extLst>
              <a:ext uri="{FF2B5EF4-FFF2-40B4-BE49-F238E27FC236}">
                <a16:creationId xmlns:a16="http://schemas.microsoft.com/office/drawing/2014/main" id="{9C5A7F81-308B-DF49-8E15-C0351593F79A}"/>
              </a:ext>
            </a:extLst>
          </p:cNvPr>
          <p:cNvSpPr>
            <a:spLocks noGrp="1"/>
          </p:cNvSpPr>
          <p:nvPr>
            <p:ph idx="1"/>
          </p:nvPr>
        </p:nvSpPr>
        <p:spPr/>
        <p:txBody>
          <a:bodyPr/>
          <a:lstStyle/>
          <a:p>
            <a:r>
              <a:rPr lang="en-GB" dirty="0"/>
              <a:t>The goal of the project is to create a robust, useful, relatively performant and with features that other libraries don’t come with.</a:t>
            </a:r>
          </a:p>
          <a:p>
            <a:r>
              <a:rPr lang="en-GB" dirty="0"/>
              <a:t>The library is built around 3 data types: Sequence, Map and Set.</a:t>
            </a:r>
          </a:p>
          <a:p>
            <a:r>
              <a:rPr lang="en-GB" dirty="0"/>
              <a:t>These three classes can all do a wide range of things and are not constrained. They all fit in nicely with the Java standard collections to make them as versatile as possible.</a:t>
            </a:r>
          </a:p>
          <a:p>
            <a:r>
              <a:rPr lang="en-GB" dirty="0"/>
              <a:t>The sequence can easily be ported over from an </a:t>
            </a:r>
            <a:r>
              <a:rPr lang="en-GB" dirty="0" err="1"/>
              <a:t>ArrayList</a:t>
            </a:r>
            <a:r>
              <a:rPr lang="en-GB" dirty="0"/>
              <a:t> for example. Functions such as </a:t>
            </a:r>
            <a:r>
              <a:rPr lang="en-GB" dirty="0" err="1"/>
              <a:t>addAll</a:t>
            </a:r>
            <a:r>
              <a:rPr lang="en-GB" dirty="0"/>
              <a:t> or </a:t>
            </a:r>
            <a:r>
              <a:rPr lang="en-GB" dirty="0" err="1"/>
              <a:t>retainAll</a:t>
            </a:r>
            <a:r>
              <a:rPr lang="en-GB" dirty="0"/>
              <a:t> are overloaded and can be used with anything that implements the Collections interface.</a:t>
            </a:r>
          </a:p>
        </p:txBody>
      </p:sp>
    </p:spTree>
    <p:extLst>
      <p:ext uri="{BB962C8B-B14F-4D97-AF65-F5344CB8AC3E}">
        <p14:creationId xmlns:p14="http://schemas.microsoft.com/office/powerpoint/2010/main" val="126226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65266-BF84-1ABE-9EDC-8B95CBD569B3}"/>
              </a:ext>
            </a:extLst>
          </p:cNvPr>
          <p:cNvSpPr>
            <a:spLocks noGrp="1"/>
          </p:cNvSpPr>
          <p:nvPr>
            <p:ph type="title"/>
          </p:nvPr>
        </p:nvSpPr>
        <p:spPr/>
        <p:txBody>
          <a:bodyPr/>
          <a:lstStyle/>
          <a:p>
            <a:r>
              <a:rPr lang="en-GB" dirty="0"/>
              <a:t>In detail</a:t>
            </a:r>
          </a:p>
        </p:txBody>
      </p:sp>
      <p:sp>
        <p:nvSpPr>
          <p:cNvPr id="3" name="Content Placeholder 2">
            <a:extLst>
              <a:ext uri="{FF2B5EF4-FFF2-40B4-BE49-F238E27FC236}">
                <a16:creationId xmlns:a16="http://schemas.microsoft.com/office/drawing/2014/main" id="{00092566-7BD4-921E-355A-8D009CD42BB1}"/>
              </a:ext>
            </a:extLst>
          </p:cNvPr>
          <p:cNvSpPr>
            <a:spLocks noGrp="1"/>
          </p:cNvSpPr>
          <p:nvPr>
            <p:ph idx="1"/>
          </p:nvPr>
        </p:nvSpPr>
        <p:spPr/>
        <p:txBody>
          <a:bodyPr/>
          <a:lstStyle/>
          <a:p>
            <a:r>
              <a:rPr lang="en-GB" dirty="0"/>
              <a:t>Sequence:</a:t>
            </a:r>
          </a:p>
          <a:p>
            <a:pPr lvl="1"/>
            <a:r>
              <a:rPr lang="en-GB" dirty="0"/>
              <a:t>This is essentially a dynamic array. It can grow and shrink as needed.</a:t>
            </a:r>
          </a:p>
          <a:p>
            <a:pPr lvl="1"/>
            <a:r>
              <a:rPr lang="en-GB" dirty="0"/>
              <a:t>This broadly can function as: </a:t>
            </a:r>
            <a:r>
              <a:rPr lang="en-GB" dirty="0" err="1"/>
              <a:t>ArrayList</a:t>
            </a:r>
            <a:r>
              <a:rPr lang="en-GB" dirty="0"/>
              <a:t>, Queue, Stack, </a:t>
            </a:r>
            <a:r>
              <a:rPr lang="en-GB" dirty="0" err="1"/>
              <a:t>SortedArrayList</a:t>
            </a:r>
            <a:r>
              <a:rPr lang="en-GB" dirty="0"/>
              <a:t>, </a:t>
            </a:r>
            <a:r>
              <a:rPr lang="en-GB" dirty="0" err="1"/>
              <a:t>PriorityQueue</a:t>
            </a:r>
            <a:r>
              <a:rPr lang="en-GB" dirty="0"/>
              <a:t>, </a:t>
            </a:r>
            <a:r>
              <a:rPr lang="en-GB" dirty="0" err="1"/>
              <a:t>PriorityStack</a:t>
            </a:r>
            <a:r>
              <a:rPr lang="en-GB" dirty="0"/>
              <a:t>.</a:t>
            </a:r>
          </a:p>
          <a:p>
            <a:r>
              <a:rPr lang="en-GB" dirty="0"/>
              <a:t>Map:</a:t>
            </a:r>
          </a:p>
          <a:p>
            <a:pPr lvl="1"/>
            <a:r>
              <a:rPr lang="en-GB" dirty="0"/>
              <a:t>This is essentially just a HashMap but combines the features of a </a:t>
            </a:r>
            <a:r>
              <a:rPr lang="en-GB" dirty="0" err="1"/>
              <a:t>LinkedHashMap</a:t>
            </a:r>
            <a:r>
              <a:rPr lang="en-GB" dirty="0"/>
              <a:t> and a HashMap into one.</a:t>
            </a:r>
          </a:p>
          <a:p>
            <a:r>
              <a:rPr lang="en-GB" dirty="0"/>
              <a:t>Set:</a:t>
            </a:r>
          </a:p>
          <a:p>
            <a:pPr lvl="1"/>
            <a:r>
              <a:rPr lang="en-GB" dirty="0"/>
              <a:t>This is a set but remembers insertion order as well as using a hash based system.</a:t>
            </a:r>
          </a:p>
        </p:txBody>
      </p:sp>
    </p:spTree>
    <p:extLst>
      <p:ext uri="{BB962C8B-B14F-4D97-AF65-F5344CB8AC3E}">
        <p14:creationId xmlns:p14="http://schemas.microsoft.com/office/powerpoint/2010/main" val="171373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238C-F5B7-0A39-92A5-2373B89C0407}"/>
              </a:ext>
            </a:extLst>
          </p:cNvPr>
          <p:cNvSpPr>
            <a:spLocks noGrp="1"/>
          </p:cNvSpPr>
          <p:nvPr>
            <p:ph type="ctrTitle"/>
          </p:nvPr>
        </p:nvSpPr>
        <p:spPr/>
        <p:txBody>
          <a:bodyPr/>
          <a:lstStyle/>
          <a:p>
            <a:r>
              <a:rPr lang="en-GB" dirty="0"/>
              <a:t>In more detail</a:t>
            </a:r>
          </a:p>
        </p:txBody>
      </p:sp>
      <p:sp>
        <p:nvSpPr>
          <p:cNvPr id="3" name="Subtitle 2">
            <a:extLst>
              <a:ext uri="{FF2B5EF4-FFF2-40B4-BE49-F238E27FC236}">
                <a16:creationId xmlns:a16="http://schemas.microsoft.com/office/drawing/2014/main" id="{F2DE9A37-2F9F-E3E7-8A8C-D68658DC48FF}"/>
              </a:ext>
            </a:extLst>
          </p:cNvPr>
          <p:cNvSpPr>
            <a:spLocks noGrp="1"/>
          </p:cNvSpPr>
          <p:nvPr>
            <p:ph type="subTitle" idx="1"/>
          </p:nvPr>
        </p:nvSpPr>
        <p:spPr/>
        <p:txBody>
          <a:bodyPr/>
          <a:lstStyle/>
          <a:p>
            <a:r>
              <a:rPr lang="en-GB" dirty="0"/>
              <a:t>The Sequence</a:t>
            </a:r>
          </a:p>
        </p:txBody>
      </p:sp>
    </p:spTree>
    <p:extLst>
      <p:ext uri="{BB962C8B-B14F-4D97-AF65-F5344CB8AC3E}">
        <p14:creationId xmlns:p14="http://schemas.microsoft.com/office/powerpoint/2010/main" val="284921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33482-3E6E-BA57-8908-FD9C0D47DE44}"/>
              </a:ext>
            </a:extLst>
          </p:cNvPr>
          <p:cNvSpPr>
            <a:spLocks noGrp="1"/>
          </p:cNvSpPr>
          <p:nvPr>
            <p:ph type="title"/>
          </p:nvPr>
        </p:nvSpPr>
        <p:spPr/>
        <p:txBody>
          <a:bodyPr/>
          <a:lstStyle/>
          <a:p>
            <a:r>
              <a:rPr lang="en-GB" dirty="0"/>
              <a:t>About</a:t>
            </a:r>
          </a:p>
        </p:txBody>
      </p:sp>
      <p:sp>
        <p:nvSpPr>
          <p:cNvPr id="3" name="Content Placeholder 2">
            <a:extLst>
              <a:ext uri="{FF2B5EF4-FFF2-40B4-BE49-F238E27FC236}">
                <a16:creationId xmlns:a16="http://schemas.microsoft.com/office/drawing/2014/main" id="{171F935A-6498-5E45-9A00-7D943E1C38F2}"/>
              </a:ext>
            </a:extLst>
          </p:cNvPr>
          <p:cNvSpPr>
            <a:spLocks noGrp="1"/>
          </p:cNvSpPr>
          <p:nvPr>
            <p:ph idx="1"/>
          </p:nvPr>
        </p:nvSpPr>
        <p:spPr/>
        <p:txBody>
          <a:bodyPr>
            <a:normAutofit fontScale="92500" lnSpcReduction="10000"/>
          </a:bodyPr>
          <a:lstStyle/>
          <a:p>
            <a:r>
              <a:rPr lang="en-GB" dirty="0"/>
              <a:t>This is the most complex data structure that exists in the modern collections library. It features three strategies of operation.</a:t>
            </a:r>
          </a:p>
          <a:p>
            <a:r>
              <a:rPr lang="en-GB" dirty="0"/>
              <a:t>The strategy that is selected depends on the use case of the Sequence. This changes depending on what you “the user” is doing.</a:t>
            </a:r>
          </a:p>
          <a:p>
            <a:r>
              <a:rPr lang="en-GB" dirty="0"/>
              <a:t>By default the Sequence will decide on what it believes the best course of action is. However, this can be changed by the user at any time. The user may lock the change in place or even specify that it must start using a specific implementation directly.</a:t>
            </a:r>
          </a:p>
          <a:p>
            <a:r>
              <a:rPr lang="en-GB" dirty="0"/>
              <a:t>All parameters that the array uses may be changed at any time by the user if they wish. However, if the user is inexperienced the class will do all of the heavy lifting.</a:t>
            </a:r>
          </a:p>
        </p:txBody>
      </p:sp>
    </p:spTree>
    <p:extLst>
      <p:ext uri="{BB962C8B-B14F-4D97-AF65-F5344CB8AC3E}">
        <p14:creationId xmlns:p14="http://schemas.microsoft.com/office/powerpoint/2010/main" val="724791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642EE-F526-7136-FB88-80D1FBDCFFF3}"/>
              </a:ext>
            </a:extLst>
          </p:cNvPr>
          <p:cNvSpPr>
            <a:spLocks noGrp="1"/>
          </p:cNvSpPr>
          <p:nvPr>
            <p:ph type="title"/>
          </p:nvPr>
        </p:nvSpPr>
        <p:spPr/>
        <p:txBody>
          <a:bodyPr/>
          <a:lstStyle/>
          <a:p>
            <a:r>
              <a:rPr lang="en-GB" dirty="0"/>
              <a:t>Diagram</a:t>
            </a:r>
          </a:p>
        </p:txBody>
      </p:sp>
      <p:pic>
        <p:nvPicPr>
          <p:cNvPr id="4" name="Picture 3" descr="A diagram of a sequence&#10;&#10;Description automatically generated">
            <a:extLst>
              <a:ext uri="{FF2B5EF4-FFF2-40B4-BE49-F238E27FC236}">
                <a16:creationId xmlns:a16="http://schemas.microsoft.com/office/drawing/2014/main" id="{D91B9ECF-20F0-A8F4-E92F-52EF680DB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658" y="2118801"/>
            <a:ext cx="8065734" cy="4482364"/>
          </a:xfrm>
          <a:prstGeom prst="rect">
            <a:avLst/>
          </a:prstGeom>
        </p:spPr>
      </p:pic>
      <p:sp>
        <p:nvSpPr>
          <p:cNvPr id="5" name="TextBox 4">
            <a:extLst>
              <a:ext uri="{FF2B5EF4-FFF2-40B4-BE49-F238E27FC236}">
                <a16:creationId xmlns:a16="http://schemas.microsoft.com/office/drawing/2014/main" id="{4DB13103-D455-5204-77F7-41C3CBED7A90}"/>
              </a:ext>
            </a:extLst>
          </p:cNvPr>
          <p:cNvSpPr txBox="1"/>
          <p:nvPr/>
        </p:nvSpPr>
        <p:spPr>
          <a:xfrm>
            <a:off x="952500" y="1690688"/>
            <a:ext cx="6457950" cy="2862322"/>
          </a:xfrm>
          <a:prstGeom prst="rect">
            <a:avLst/>
          </a:prstGeom>
          <a:noFill/>
        </p:spPr>
        <p:txBody>
          <a:bodyPr wrap="square" rtlCol="0">
            <a:spAutoFit/>
          </a:bodyPr>
          <a:lstStyle/>
          <a:p>
            <a:r>
              <a:rPr lang="en-GB" dirty="0"/>
              <a:t>Here is a rough idea as to how the Sequence class decides what implementation to use. Sequence has a field called </a:t>
            </a:r>
            <a:r>
              <a:rPr lang="en-GB" dirty="0" err="1"/>
              <a:t>CurrentStrategy</a:t>
            </a:r>
            <a:r>
              <a:rPr lang="en-GB" dirty="0"/>
              <a:t> which can either be </a:t>
            </a:r>
            <a:r>
              <a:rPr lang="en-GB" dirty="0" err="1"/>
              <a:t>DefaultStrategy</a:t>
            </a:r>
            <a:r>
              <a:rPr lang="en-GB" dirty="0"/>
              <a:t> or </a:t>
            </a:r>
            <a:r>
              <a:rPr lang="en-GB" dirty="0" err="1"/>
              <a:t>RingBufferStrategy</a:t>
            </a:r>
            <a:r>
              <a:rPr lang="en-GB" dirty="0"/>
              <a:t>. These in turn implement </a:t>
            </a:r>
            <a:r>
              <a:rPr lang="en-GB" dirty="0" err="1"/>
              <a:t>SequenceStrategy</a:t>
            </a:r>
            <a:r>
              <a:rPr lang="en-GB" dirty="0"/>
              <a:t> an interface that defines what at minimum should be included in the Sequence. Sequence Context is a data type which contains important information about the arrays. It is passed between the different strategies if we wish to swap. All strategies must implement functions for exporting and importing both the array and context.</a:t>
            </a:r>
          </a:p>
        </p:txBody>
      </p:sp>
    </p:spTree>
    <p:extLst>
      <p:ext uri="{BB962C8B-B14F-4D97-AF65-F5344CB8AC3E}">
        <p14:creationId xmlns:p14="http://schemas.microsoft.com/office/powerpoint/2010/main" val="3122792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6E8E-CB85-66E9-BC14-86ED3E19E90B}"/>
              </a:ext>
            </a:extLst>
          </p:cNvPr>
          <p:cNvSpPr>
            <a:spLocks noGrp="1"/>
          </p:cNvSpPr>
          <p:nvPr>
            <p:ph type="title"/>
          </p:nvPr>
        </p:nvSpPr>
        <p:spPr/>
        <p:txBody>
          <a:bodyPr/>
          <a:lstStyle/>
          <a:p>
            <a:r>
              <a:rPr lang="en-GB" dirty="0"/>
              <a:t>About the heuristic</a:t>
            </a:r>
          </a:p>
        </p:txBody>
      </p:sp>
      <p:sp>
        <p:nvSpPr>
          <p:cNvPr id="3" name="Content Placeholder 2">
            <a:extLst>
              <a:ext uri="{FF2B5EF4-FFF2-40B4-BE49-F238E27FC236}">
                <a16:creationId xmlns:a16="http://schemas.microsoft.com/office/drawing/2014/main" id="{CAB44AA9-8291-1806-E9CA-04F327A118AD}"/>
              </a:ext>
            </a:extLst>
          </p:cNvPr>
          <p:cNvSpPr>
            <a:spLocks noGrp="1"/>
          </p:cNvSpPr>
          <p:nvPr>
            <p:ph idx="1"/>
          </p:nvPr>
        </p:nvSpPr>
        <p:spPr/>
        <p:txBody>
          <a:bodyPr>
            <a:normAutofit fontScale="92500" lnSpcReduction="20000"/>
          </a:bodyPr>
          <a:lstStyle/>
          <a:p>
            <a:r>
              <a:rPr lang="en-GB" dirty="0"/>
              <a:t>Switching only takes place when we are sure that the user wants the array to function in a way optimal for that strategy.</a:t>
            </a:r>
          </a:p>
          <a:p>
            <a:r>
              <a:rPr lang="en-GB" dirty="0"/>
              <a:t>For example, we will swap to a </a:t>
            </a:r>
            <a:r>
              <a:rPr lang="en-GB" dirty="0" err="1"/>
              <a:t>RingBuffer</a:t>
            </a:r>
            <a:r>
              <a:rPr lang="en-GB" dirty="0"/>
              <a:t> if we are sure that we are functioning as a queue. It is an optimal strategy for that as well as a stack.</a:t>
            </a:r>
          </a:p>
          <a:p>
            <a:r>
              <a:rPr lang="en-GB" dirty="0"/>
              <a:t>The default will be most common, it’s a good general-purpose implementation.</a:t>
            </a:r>
          </a:p>
          <a:p>
            <a:r>
              <a:rPr lang="en-GB" dirty="0"/>
              <a:t>If 80% of operations that are done over a sample of 100 then we can assume that we are functioning as a queue. The 20 operations that are not queue specific could have been in order to setup the array and then the last 80 queue specific in which case we would switch.</a:t>
            </a:r>
          </a:p>
          <a:p>
            <a:r>
              <a:rPr lang="en-GB" dirty="0"/>
              <a:t>Operations that are not specific are not counted towards the heuristic. (Anything being sorted counts towards default).</a:t>
            </a:r>
          </a:p>
        </p:txBody>
      </p:sp>
    </p:spTree>
    <p:extLst>
      <p:ext uri="{BB962C8B-B14F-4D97-AF65-F5344CB8AC3E}">
        <p14:creationId xmlns:p14="http://schemas.microsoft.com/office/powerpoint/2010/main" val="378428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0FCA-F2DE-308C-E74A-E5EEFCE9FCD2}"/>
              </a:ext>
            </a:extLst>
          </p:cNvPr>
          <p:cNvSpPr>
            <a:spLocks noGrp="1"/>
          </p:cNvSpPr>
          <p:nvPr>
            <p:ph type="title"/>
          </p:nvPr>
        </p:nvSpPr>
        <p:spPr/>
        <p:txBody>
          <a:bodyPr/>
          <a:lstStyle/>
          <a:p>
            <a:r>
              <a:rPr lang="en-GB" dirty="0"/>
              <a:t>Sorting</a:t>
            </a:r>
          </a:p>
        </p:txBody>
      </p:sp>
      <p:sp>
        <p:nvSpPr>
          <p:cNvPr id="3" name="Content Placeholder 2">
            <a:extLst>
              <a:ext uri="{FF2B5EF4-FFF2-40B4-BE49-F238E27FC236}">
                <a16:creationId xmlns:a16="http://schemas.microsoft.com/office/drawing/2014/main" id="{1A9265EB-D560-BEB4-5C14-594060083976}"/>
              </a:ext>
            </a:extLst>
          </p:cNvPr>
          <p:cNvSpPr>
            <a:spLocks noGrp="1"/>
          </p:cNvSpPr>
          <p:nvPr>
            <p:ph idx="1"/>
          </p:nvPr>
        </p:nvSpPr>
        <p:spPr/>
        <p:txBody>
          <a:bodyPr>
            <a:normAutofit lnSpcReduction="10000"/>
          </a:bodyPr>
          <a:lstStyle/>
          <a:p>
            <a:r>
              <a:rPr lang="en-GB" dirty="0"/>
              <a:t>This is one of the more complex features that this library allows. The sequence may be sorted based on a comparator that is specified at either instantiation or at any point in the lifecycle of the data.</a:t>
            </a:r>
          </a:p>
          <a:p>
            <a:r>
              <a:rPr lang="en-GB" dirty="0"/>
              <a:t>Operations become faster on a sorted Sequence* methods such as contains and </a:t>
            </a:r>
            <a:r>
              <a:rPr lang="en-GB" dirty="0" err="1"/>
              <a:t>firstIndexOf</a:t>
            </a:r>
            <a:r>
              <a:rPr lang="en-GB" dirty="0"/>
              <a:t> become much faster when we have information about the array.</a:t>
            </a:r>
          </a:p>
          <a:p>
            <a:r>
              <a:rPr lang="en-GB" dirty="0"/>
              <a:t>When sorted all insertions will be placed in the correct location. This however does not include insert itself. This is a special case which if used incorrectly means you can break the sorting of the Sequence.</a:t>
            </a:r>
          </a:p>
        </p:txBody>
      </p:sp>
      <p:sp>
        <p:nvSpPr>
          <p:cNvPr id="4" name="TextBox 3">
            <a:extLst>
              <a:ext uri="{FF2B5EF4-FFF2-40B4-BE49-F238E27FC236}">
                <a16:creationId xmlns:a16="http://schemas.microsoft.com/office/drawing/2014/main" id="{DB99FE6E-1CF0-E3BB-E9D0-23F58FAB2115}"/>
              </a:ext>
            </a:extLst>
          </p:cNvPr>
          <p:cNvSpPr txBox="1"/>
          <p:nvPr/>
        </p:nvSpPr>
        <p:spPr>
          <a:xfrm>
            <a:off x="4438650" y="6536293"/>
            <a:ext cx="7882286" cy="369332"/>
          </a:xfrm>
          <a:prstGeom prst="rect">
            <a:avLst/>
          </a:prstGeom>
          <a:noFill/>
        </p:spPr>
        <p:txBody>
          <a:bodyPr wrap="none" rtlCol="0">
            <a:spAutoFit/>
          </a:bodyPr>
          <a:lstStyle/>
          <a:p>
            <a:r>
              <a:rPr lang="en-GB" dirty="0"/>
              <a:t>*In a </a:t>
            </a:r>
            <a:r>
              <a:rPr lang="en-GB" dirty="0" err="1"/>
              <a:t>RingBuffer</a:t>
            </a:r>
            <a:r>
              <a:rPr lang="en-GB" dirty="0"/>
              <a:t> with an inversion operations become linear for sorted versions</a:t>
            </a:r>
          </a:p>
        </p:txBody>
      </p:sp>
    </p:spTree>
    <p:extLst>
      <p:ext uri="{BB962C8B-B14F-4D97-AF65-F5344CB8AC3E}">
        <p14:creationId xmlns:p14="http://schemas.microsoft.com/office/powerpoint/2010/main" val="2060223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8236-AC50-EEFF-BA2F-B1D54E6EFC63}"/>
              </a:ext>
            </a:extLst>
          </p:cNvPr>
          <p:cNvSpPr>
            <a:spLocks noGrp="1"/>
          </p:cNvSpPr>
          <p:nvPr>
            <p:ph type="title"/>
          </p:nvPr>
        </p:nvSpPr>
        <p:spPr/>
        <p:txBody>
          <a:bodyPr/>
          <a:lstStyle/>
          <a:p>
            <a:r>
              <a:rPr lang="en-GB" dirty="0"/>
              <a:t>How to use sorting</a:t>
            </a:r>
          </a:p>
        </p:txBody>
      </p:sp>
      <p:sp>
        <p:nvSpPr>
          <p:cNvPr id="3" name="Content Placeholder 2">
            <a:extLst>
              <a:ext uri="{FF2B5EF4-FFF2-40B4-BE49-F238E27FC236}">
                <a16:creationId xmlns:a16="http://schemas.microsoft.com/office/drawing/2014/main" id="{52D055ED-5F3F-CE60-F52B-9658B61597A0}"/>
              </a:ext>
            </a:extLst>
          </p:cNvPr>
          <p:cNvSpPr>
            <a:spLocks noGrp="1"/>
          </p:cNvSpPr>
          <p:nvPr>
            <p:ph idx="1"/>
          </p:nvPr>
        </p:nvSpPr>
        <p:spPr/>
        <p:txBody>
          <a:bodyPr>
            <a:normAutofit fontScale="77500" lnSpcReduction="20000"/>
          </a:bodyPr>
          <a:lstStyle/>
          <a:p>
            <a:r>
              <a:rPr lang="en-GB" dirty="0"/>
              <a:t>sort(*Comparator&lt;E&gt; comparator)</a:t>
            </a:r>
          </a:p>
          <a:p>
            <a:pPr lvl="1"/>
            <a:r>
              <a:rPr lang="en-GB" dirty="0"/>
              <a:t>The argument is optional. If no comparator is set one can be placed here. It will sort the array and store the comparator in </a:t>
            </a:r>
            <a:r>
              <a:rPr lang="en-GB" dirty="0" err="1"/>
              <a:t>defaultComparator</a:t>
            </a:r>
            <a:r>
              <a:rPr lang="en-GB" dirty="0"/>
              <a:t>. It will </a:t>
            </a:r>
            <a:r>
              <a:rPr lang="en-GB" u="sng" dirty="0"/>
              <a:t>NOT</a:t>
            </a:r>
            <a:r>
              <a:rPr lang="en-GB" dirty="0"/>
              <a:t> enforce sorting from this point.</a:t>
            </a:r>
          </a:p>
          <a:p>
            <a:pPr lvl="1"/>
            <a:r>
              <a:rPr lang="en-GB" dirty="0"/>
              <a:t>If a comparator is already specified, then it will just use that.</a:t>
            </a:r>
          </a:p>
          <a:p>
            <a:r>
              <a:rPr lang="en-GB" dirty="0" err="1"/>
              <a:t>sortOnwards</a:t>
            </a:r>
            <a:r>
              <a:rPr lang="en-GB" dirty="0"/>
              <a:t>(*Comparator&lt;E&gt; comparator)</a:t>
            </a:r>
          </a:p>
          <a:p>
            <a:pPr lvl="1"/>
            <a:r>
              <a:rPr lang="en-GB" dirty="0"/>
              <a:t>This argument is also optional (Same as above). However, this will keep the Sequence in a sorted state from this point. All modifications to the array will happen in a sorted manner.</a:t>
            </a:r>
          </a:p>
          <a:p>
            <a:r>
              <a:rPr lang="en-GB" dirty="0" err="1"/>
              <a:t>stopSorting</a:t>
            </a:r>
            <a:r>
              <a:rPr lang="en-GB" dirty="0"/>
              <a:t>()</a:t>
            </a:r>
          </a:p>
          <a:p>
            <a:pPr lvl="1"/>
            <a:r>
              <a:rPr lang="en-GB" dirty="0"/>
              <a:t>The inverse of the above. Will stop the array sorting but will </a:t>
            </a:r>
            <a:r>
              <a:rPr lang="en-GB" u="sng" dirty="0"/>
              <a:t>NOT</a:t>
            </a:r>
            <a:r>
              <a:rPr lang="en-GB" dirty="0"/>
              <a:t> revert to a pre-sorted version.</a:t>
            </a:r>
          </a:p>
          <a:p>
            <a:r>
              <a:rPr lang="en-GB" dirty="0" err="1"/>
              <a:t>setComparator</a:t>
            </a:r>
            <a:r>
              <a:rPr lang="en-GB" dirty="0"/>
              <a:t>(Comparator&lt;E&gt; comparator)</a:t>
            </a:r>
          </a:p>
          <a:p>
            <a:pPr lvl="1"/>
            <a:r>
              <a:rPr lang="en-GB" dirty="0"/>
              <a:t>Sets the </a:t>
            </a:r>
            <a:r>
              <a:rPr lang="en-GB" dirty="0" err="1"/>
              <a:t>defautComparator</a:t>
            </a:r>
            <a:r>
              <a:rPr lang="en-GB" dirty="0"/>
              <a:t> for the class</a:t>
            </a:r>
          </a:p>
          <a:p>
            <a:r>
              <a:rPr lang="en-GB" dirty="0" err="1"/>
              <a:t>sortCopy</a:t>
            </a:r>
            <a:r>
              <a:rPr lang="en-GB" dirty="0"/>
              <a:t>(Comparator&lt;E&gt; comparator)</a:t>
            </a:r>
          </a:p>
          <a:p>
            <a:pPr lvl="1"/>
            <a:r>
              <a:rPr lang="en-GB" dirty="0"/>
              <a:t>Returns a copy of the array sorted by the given comparator.</a:t>
            </a:r>
          </a:p>
        </p:txBody>
      </p:sp>
    </p:spTree>
    <p:extLst>
      <p:ext uri="{BB962C8B-B14F-4D97-AF65-F5344CB8AC3E}">
        <p14:creationId xmlns:p14="http://schemas.microsoft.com/office/powerpoint/2010/main" val="4052706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TotalTime>
  <Words>1028</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Explanation of Modern Collections Library</vt:lpstr>
      <vt:lpstr>Goal of the project</vt:lpstr>
      <vt:lpstr>In detail</vt:lpstr>
      <vt:lpstr>In more detail</vt:lpstr>
      <vt:lpstr>About</vt:lpstr>
      <vt:lpstr>Diagram</vt:lpstr>
      <vt:lpstr>About the heuristic</vt:lpstr>
      <vt:lpstr>Sorting</vt:lpstr>
      <vt:lpstr>How to use sorting</vt:lpstr>
      <vt:lpstr>Philosophy of Sequence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Rhys Walker</dc:creator>
  <cp:lastModifiedBy>Rhys Walker</cp:lastModifiedBy>
  <cp:revision>47</cp:revision>
  <dcterms:created xsi:type="dcterms:W3CDTF">2025-01-21T19:23:17Z</dcterms:created>
  <dcterms:modified xsi:type="dcterms:W3CDTF">2025-01-22T12:45:59Z</dcterms:modified>
</cp:coreProperties>
</file>